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306" r:id="rId3"/>
    <p:sldId id="303" r:id="rId4"/>
    <p:sldId id="341" r:id="rId5"/>
    <p:sldId id="326" r:id="rId6"/>
    <p:sldId id="322" r:id="rId7"/>
    <p:sldId id="342" r:id="rId8"/>
    <p:sldId id="323" r:id="rId9"/>
    <p:sldId id="308" r:id="rId10"/>
    <p:sldId id="344" r:id="rId11"/>
    <p:sldId id="309" r:id="rId12"/>
    <p:sldId id="296" r:id="rId13"/>
    <p:sldId id="324" r:id="rId14"/>
    <p:sldId id="325" r:id="rId15"/>
    <p:sldId id="288" r:id="rId16"/>
    <p:sldId id="278" r:id="rId17"/>
    <p:sldId id="291" r:id="rId18"/>
  </p:sldIdLst>
  <p:sldSz cx="12192000" cy="6858000"/>
  <p:notesSz cx="6797675" cy="987425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7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E"/>
    <a:srgbClr val="318CC7"/>
    <a:srgbClr val="0A315A"/>
    <a:srgbClr val="2A6CA3"/>
    <a:srgbClr val="2774AE"/>
    <a:srgbClr val="71BAE7"/>
    <a:srgbClr val="1A578B"/>
    <a:srgbClr val="164D83"/>
    <a:srgbClr val="276EAA"/>
    <a:srgbClr val="33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2" autoAdjust="0"/>
    <p:restoredTop sz="76402" autoAdjust="0"/>
  </p:normalViewPr>
  <p:slideViewPr>
    <p:cSldViewPr snapToGrid="0" snapToObjects="1">
      <p:cViewPr varScale="1">
        <p:scale>
          <a:sx n="84" d="100"/>
          <a:sy n="84" d="100"/>
        </p:scale>
        <p:origin x="168" y="96"/>
      </p:cViewPr>
      <p:guideLst>
        <p:guide orient="horz" pos="2174"/>
        <p:guide pos="71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472" y="-112"/>
      </p:cViewPr>
      <p:guideLst>
        <p:guide orient="horz" pos="3129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4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#5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#6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#7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AFBAE-29FF-4A37-BA68-2FFBF0EA1BE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zh-CN" altLang="en-US"/>
        </a:p>
      </dgm:t>
    </dgm:pt>
    <dgm:pt modelId="{CC4722C3-72BA-4DAF-9F75-B43E4BA69FAB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RPA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机器人监控管理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ED6BD9-CDD1-4228-A31D-A4BA13358F6B}" type="par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25D8C365-6E55-4B86-B76C-A7D40A72F212}" type="sib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323FF478-3AD7-4044-97A6-A20BACA493A0}" type="pres">
      <dgm:prSet presAssocID="{612AFBAE-29FF-4A37-BA68-2FFBF0EA1BE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10CA346-47A1-4183-B270-6272BD1E0F05}" type="pres">
      <dgm:prSet presAssocID="{CC4722C3-72BA-4DAF-9F75-B43E4BA69FAB}" presName="composite" presStyleCnt="0"/>
      <dgm:spPr/>
    </dgm:pt>
    <dgm:pt modelId="{075201F8-3C8D-40F9-A639-148A44C027CD}" type="pres">
      <dgm:prSet presAssocID="{CC4722C3-72BA-4DAF-9F75-B43E4BA69FAB}" presName="ParentAccentShape" presStyleLbl="trBgShp" presStyleIdx="0" presStyleCnt="1" custLinFactNeighborX="824" custLinFactNeighborY="2895"/>
      <dgm:spPr>
        <a:effectLst>
          <a:outerShdw blurRad="50800" dist="50800" dir="5400000" algn="ctr" rotWithShape="0">
            <a:srgbClr val="DADBDE"/>
          </a:outerShdw>
        </a:effectLst>
      </dgm:spPr>
    </dgm:pt>
    <dgm:pt modelId="{73FE244D-CAF6-494B-B364-CE2E488E55A1}" type="pres">
      <dgm:prSet presAssocID="{CC4722C3-72BA-4DAF-9F75-B43E4BA69FAB}" presName="ParentText" presStyleLbl="revTx" presStyleIdx="0" presStyleCnt="2" custLinFactNeighborX="-3576" custLinFactNeighborY="146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CBAB1E-89B8-48F0-A333-0DC0325CF763}" type="pres">
      <dgm:prSet presAssocID="{CC4722C3-72BA-4DAF-9F75-B43E4BA69FA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435A59A-FAE7-46F8-9844-D8D84438BE95}" type="pres">
      <dgm:prSet presAssocID="{CC4722C3-72BA-4DAF-9F75-B43E4BA69FAB}" presName="ChildAccentShape" presStyleLbl="trBgShp" presStyleIdx="0" presStyleCnt="1"/>
      <dgm:spPr/>
    </dgm:pt>
    <dgm:pt modelId="{A6DE09EC-D61B-45FE-AF9E-8EB52981FFED}" type="pres">
      <dgm:prSet presAssocID="{CC4722C3-72BA-4DAF-9F75-B43E4BA69FAB}" presName="Image" presStyleLbl="alignImgPlace1" presStyleIdx="0" presStyleCnt="1" custScaleY="86972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</dgm:ptLst>
  <dgm:cxnLst>
    <dgm:cxn modelId="{453C42DC-CB9E-48E0-9B45-C212616059C7}" srcId="{612AFBAE-29FF-4A37-BA68-2FFBF0EA1BE9}" destId="{CC4722C3-72BA-4DAF-9F75-B43E4BA69FAB}" srcOrd="0" destOrd="0" parTransId="{19ED6BD9-CDD1-4228-A31D-A4BA13358F6B}" sibTransId="{25D8C365-6E55-4B86-B76C-A7D40A72F212}"/>
    <dgm:cxn modelId="{972C1B84-49CF-4B97-AA84-37BF8E6F2EC6}" type="presOf" srcId="{CC4722C3-72BA-4DAF-9F75-B43E4BA69FAB}" destId="{73FE244D-CAF6-494B-B364-CE2E488E55A1}" srcOrd="0" destOrd="0" presId="urn:microsoft.com/office/officeart/2009/3/layout/SnapshotPictureList"/>
    <dgm:cxn modelId="{CE39E66E-9059-4D51-B65B-D75EEB732263}" type="presOf" srcId="{612AFBAE-29FF-4A37-BA68-2FFBF0EA1BE9}" destId="{323FF478-3AD7-4044-97A6-A20BACA493A0}" srcOrd="0" destOrd="0" presId="urn:microsoft.com/office/officeart/2009/3/layout/SnapshotPictureList"/>
    <dgm:cxn modelId="{EF8BBEB1-1325-4244-96C5-3B50E98A6BD8}" type="presParOf" srcId="{323FF478-3AD7-4044-97A6-A20BACA493A0}" destId="{C10CA346-47A1-4183-B270-6272BD1E0F05}" srcOrd="0" destOrd="0" presId="urn:microsoft.com/office/officeart/2009/3/layout/SnapshotPictureList"/>
    <dgm:cxn modelId="{8D088C6A-8995-48C3-820A-1DFE0DE495DF}" type="presParOf" srcId="{C10CA346-47A1-4183-B270-6272BD1E0F05}" destId="{075201F8-3C8D-40F9-A639-148A44C027CD}" srcOrd="0" destOrd="0" presId="urn:microsoft.com/office/officeart/2009/3/layout/SnapshotPictureList"/>
    <dgm:cxn modelId="{690B0958-F15E-4FE7-BB8C-89825DC12C25}" type="presParOf" srcId="{C10CA346-47A1-4183-B270-6272BD1E0F05}" destId="{73FE244D-CAF6-494B-B364-CE2E488E55A1}" srcOrd="1" destOrd="0" presId="urn:microsoft.com/office/officeart/2009/3/layout/SnapshotPictureList"/>
    <dgm:cxn modelId="{98DCDF9E-0EE8-4F3D-8CB9-1CE5C9884F2C}" type="presParOf" srcId="{C10CA346-47A1-4183-B270-6272BD1E0F05}" destId="{78CBAB1E-89B8-48F0-A333-0DC0325CF763}" srcOrd="2" destOrd="0" presId="urn:microsoft.com/office/officeart/2009/3/layout/SnapshotPictureList"/>
    <dgm:cxn modelId="{DA822B53-7914-4743-86AB-FAC4BFC1CF71}" type="presParOf" srcId="{C10CA346-47A1-4183-B270-6272BD1E0F05}" destId="{5435A59A-FAE7-46F8-9844-D8D84438BE95}" srcOrd="3" destOrd="0" presId="urn:microsoft.com/office/officeart/2009/3/layout/SnapshotPictureList"/>
    <dgm:cxn modelId="{65757FB7-6429-44FD-BF3E-27091AE2F06A}" type="presParOf" srcId="{C10CA346-47A1-4183-B270-6272BD1E0F05}" destId="{A6DE09EC-D61B-45FE-AF9E-8EB52981FFE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AFBAE-29FF-4A37-BA68-2FFBF0EA1BE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CC4722C3-72BA-4DAF-9F75-B43E4BA69FAB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RPA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流程监控管理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ED6BD9-CDD1-4228-A31D-A4BA13358F6B}" type="par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25D8C365-6E55-4B86-B76C-A7D40A72F212}" type="sib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323FF478-3AD7-4044-97A6-A20BACA493A0}" type="pres">
      <dgm:prSet presAssocID="{612AFBAE-29FF-4A37-BA68-2FFBF0EA1BE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10CA346-47A1-4183-B270-6272BD1E0F05}" type="pres">
      <dgm:prSet presAssocID="{CC4722C3-72BA-4DAF-9F75-B43E4BA69FAB}" presName="composite" presStyleCnt="0"/>
      <dgm:spPr/>
    </dgm:pt>
    <dgm:pt modelId="{075201F8-3C8D-40F9-A639-148A44C027CD}" type="pres">
      <dgm:prSet presAssocID="{CC4722C3-72BA-4DAF-9F75-B43E4BA69FAB}" presName="ParentAccentShape" presStyleLbl="trBgShp" presStyleIdx="0" presStyleCnt="1" custLinFactNeighborY="2098"/>
      <dgm:spPr/>
    </dgm:pt>
    <dgm:pt modelId="{73FE244D-CAF6-494B-B364-CE2E488E55A1}" type="pres">
      <dgm:prSet presAssocID="{CC4722C3-72BA-4DAF-9F75-B43E4BA69FAB}" presName="ParentText" presStyleLbl="revTx" presStyleIdx="0" presStyleCnt="2" custLinFactNeighborX="-4322" custLinFactNeighborY="48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CBAB1E-89B8-48F0-A333-0DC0325CF763}" type="pres">
      <dgm:prSet presAssocID="{CC4722C3-72BA-4DAF-9F75-B43E4BA69FA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435A59A-FAE7-46F8-9844-D8D84438BE95}" type="pres">
      <dgm:prSet presAssocID="{CC4722C3-72BA-4DAF-9F75-B43E4BA69FAB}" presName="ChildAccentShape" presStyleLbl="trBgShp" presStyleIdx="0" presStyleCnt="1"/>
      <dgm:spPr/>
    </dgm:pt>
    <dgm:pt modelId="{A6DE09EC-D61B-45FE-AF9E-8EB52981FFED}" type="pres">
      <dgm:prSet presAssocID="{CC4722C3-72BA-4DAF-9F75-B43E4BA69FAB}" presName="Image" presStyleLbl="alignImgPlace1" presStyleIdx="0" presStyleCnt="1" custScaleY="8695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</dgm:ptLst>
  <dgm:cxnLst>
    <dgm:cxn modelId="{453C42DC-CB9E-48E0-9B45-C212616059C7}" srcId="{612AFBAE-29FF-4A37-BA68-2FFBF0EA1BE9}" destId="{CC4722C3-72BA-4DAF-9F75-B43E4BA69FAB}" srcOrd="0" destOrd="0" parTransId="{19ED6BD9-CDD1-4228-A31D-A4BA13358F6B}" sibTransId="{25D8C365-6E55-4B86-B76C-A7D40A72F212}"/>
    <dgm:cxn modelId="{972C1B84-49CF-4B97-AA84-37BF8E6F2EC6}" type="presOf" srcId="{CC4722C3-72BA-4DAF-9F75-B43E4BA69FAB}" destId="{73FE244D-CAF6-494B-B364-CE2E488E55A1}" srcOrd="0" destOrd="0" presId="urn:microsoft.com/office/officeart/2009/3/layout/SnapshotPictureList"/>
    <dgm:cxn modelId="{CE39E66E-9059-4D51-B65B-D75EEB732263}" type="presOf" srcId="{612AFBAE-29FF-4A37-BA68-2FFBF0EA1BE9}" destId="{323FF478-3AD7-4044-97A6-A20BACA493A0}" srcOrd="0" destOrd="0" presId="urn:microsoft.com/office/officeart/2009/3/layout/SnapshotPictureList"/>
    <dgm:cxn modelId="{EF8BBEB1-1325-4244-96C5-3B50E98A6BD8}" type="presParOf" srcId="{323FF478-3AD7-4044-97A6-A20BACA493A0}" destId="{C10CA346-47A1-4183-B270-6272BD1E0F05}" srcOrd="0" destOrd="0" presId="urn:microsoft.com/office/officeart/2009/3/layout/SnapshotPictureList"/>
    <dgm:cxn modelId="{8D088C6A-8995-48C3-820A-1DFE0DE495DF}" type="presParOf" srcId="{C10CA346-47A1-4183-B270-6272BD1E0F05}" destId="{075201F8-3C8D-40F9-A639-148A44C027CD}" srcOrd="0" destOrd="0" presId="urn:microsoft.com/office/officeart/2009/3/layout/SnapshotPictureList"/>
    <dgm:cxn modelId="{690B0958-F15E-4FE7-BB8C-89825DC12C25}" type="presParOf" srcId="{C10CA346-47A1-4183-B270-6272BD1E0F05}" destId="{73FE244D-CAF6-494B-B364-CE2E488E55A1}" srcOrd="1" destOrd="0" presId="urn:microsoft.com/office/officeart/2009/3/layout/SnapshotPictureList"/>
    <dgm:cxn modelId="{98DCDF9E-0EE8-4F3D-8CB9-1CE5C9884F2C}" type="presParOf" srcId="{C10CA346-47A1-4183-B270-6272BD1E0F05}" destId="{78CBAB1E-89B8-48F0-A333-0DC0325CF763}" srcOrd="2" destOrd="0" presId="urn:microsoft.com/office/officeart/2009/3/layout/SnapshotPictureList"/>
    <dgm:cxn modelId="{DA822B53-7914-4743-86AB-FAC4BFC1CF71}" type="presParOf" srcId="{C10CA346-47A1-4183-B270-6272BD1E0F05}" destId="{5435A59A-FAE7-46F8-9844-D8D84438BE95}" srcOrd="3" destOrd="0" presId="urn:microsoft.com/office/officeart/2009/3/layout/SnapshotPictureList"/>
    <dgm:cxn modelId="{65757FB7-6429-44FD-BF3E-27091AE2F06A}" type="presParOf" srcId="{C10CA346-47A1-4183-B270-6272BD1E0F05}" destId="{A6DE09EC-D61B-45FE-AF9E-8EB52981FFE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AFBAE-29FF-4A37-BA68-2FFBF0EA1BE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CC4722C3-72BA-4DAF-9F75-B43E4BA69FAB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数据仪表板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D8C365-6E55-4B86-B76C-A7D40A72F212}" type="sib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19ED6BD9-CDD1-4228-A31D-A4BA13358F6B}" type="parTrans" cxnId="{453C42DC-CB9E-48E0-9B45-C212616059C7}">
      <dgm:prSet/>
      <dgm:spPr/>
      <dgm:t>
        <a:bodyPr/>
        <a:lstStyle/>
        <a:p>
          <a:endParaRPr lang="zh-CN" altLang="en-US"/>
        </a:p>
      </dgm:t>
    </dgm:pt>
    <dgm:pt modelId="{323FF478-3AD7-4044-97A6-A20BACA493A0}" type="pres">
      <dgm:prSet presAssocID="{612AFBAE-29FF-4A37-BA68-2FFBF0EA1BE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10CA346-47A1-4183-B270-6272BD1E0F05}" type="pres">
      <dgm:prSet presAssocID="{CC4722C3-72BA-4DAF-9F75-B43E4BA69FAB}" presName="composite" presStyleCnt="0"/>
      <dgm:spPr/>
    </dgm:pt>
    <dgm:pt modelId="{075201F8-3C8D-40F9-A639-148A44C027CD}" type="pres">
      <dgm:prSet presAssocID="{CC4722C3-72BA-4DAF-9F75-B43E4BA69FAB}" presName="ParentAccentShape" presStyleLbl="trBgShp" presStyleIdx="0" presStyleCnt="1" custLinFactNeighborY="2316"/>
      <dgm:spPr/>
    </dgm:pt>
    <dgm:pt modelId="{73FE244D-CAF6-494B-B364-CE2E488E55A1}" type="pres">
      <dgm:prSet presAssocID="{CC4722C3-72BA-4DAF-9F75-B43E4BA69FAB}" presName="ParentText" presStyleLbl="revTx" presStyleIdx="0" presStyleCnt="2" custLinFactNeighborX="-3823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CBAB1E-89B8-48F0-A333-0DC0325CF763}" type="pres">
      <dgm:prSet presAssocID="{CC4722C3-72BA-4DAF-9F75-B43E4BA69FAB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435A59A-FAE7-46F8-9844-D8D84438BE95}" type="pres">
      <dgm:prSet presAssocID="{CC4722C3-72BA-4DAF-9F75-B43E4BA69FAB}" presName="ChildAccentShape" presStyleLbl="trBgShp" presStyleIdx="0" presStyleCnt="1"/>
      <dgm:spPr/>
    </dgm:pt>
    <dgm:pt modelId="{A6DE09EC-D61B-45FE-AF9E-8EB52981FFED}" type="pres">
      <dgm:prSet presAssocID="{CC4722C3-72BA-4DAF-9F75-B43E4BA69FAB}" presName="Image" presStyleLbl="alignImgPlace1" presStyleIdx="0" presStyleCnt="1" custScaleY="86959"/>
      <dgm:spPr>
        <a:blipFill dpi="0" rotWithShape="1">
          <a:blip xmlns:r="http://schemas.openxmlformats.org/officeDocument/2006/relationships" r:embed="rId1"/>
          <a:srcRect/>
          <a:tile tx="0" ty="0" sx="50000" sy="50000" flip="none" algn="tl"/>
        </a:blipFill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</dgm:ptLst>
  <dgm:cxnLst>
    <dgm:cxn modelId="{453C42DC-CB9E-48E0-9B45-C212616059C7}" srcId="{612AFBAE-29FF-4A37-BA68-2FFBF0EA1BE9}" destId="{CC4722C3-72BA-4DAF-9F75-B43E4BA69FAB}" srcOrd="0" destOrd="0" parTransId="{19ED6BD9-CDD1-4228-A31D-A4BA13358F6B}" sibTransId="{25D8C365-6E55-4B86-B76C-A7D40A72F212}"/>
    <dgm:cxn modelId="{972C1B84-49CF-4B97-AA84-37BF8E6F2EC6}" type="presOf" srcId="{CC4722C3-72BA-4DAF-9F75-B43E4BA69FAB}" destId="{73FE244D-CAF6-494B-B364-CE2E488E55A1}" srcOrd="0" destOrd="0" presId="urn:microsoft.com/office/officeart/2009/3/layout/SnapshotPictureList"/>
    <dgm:cxn modelId="{CE39E66E-9059-4D51-B65B-D75EEB732263}" type="presOf" srcId="{612AFBAE-29FF-4A37-BA68-2FFBF0EA1BE9}" destId="{323FF478-3AD7-4044-97A6-A20BACA493A0}" srcOrd="0" destOrd="0" presId="urn:microsoft.com/office/officeart/2009/3/layout/SnapshotPictureList"/>
    <dgm:cxn modelId="{EF8BBEB1-1325-4244-96C5-3B50E98A6BD8}" type="presParOf" srcId="{323FF478-3AD7-4044-97A6-A20BACA493A0}" destId="{C10CA346-47A1-4183-B270-6272BD1E0F05}" srcOrd="0" destOrd="0" presId="urn:microsoft.com/office/officeart/2009/3/layout/SnapshotPictureList"/>
    <dgm:cxn modelId="{8D088C6A-8995-48C3-820A-1DFE0DE495DF}" type="presParOf" srcId="{C10CA346-47A1-4183-B270-6272BD1E0F05}" destId="{075201F8-3C8D-40F9-A639-148A44C027CD}" srcOrd="0" destOrd="0" presId="urn:microsoft.com/office/officeart/2009/3/layout/SnapshotPictureList"/>
    <dgm:cxn modelId="{690B0958-F15E-4FE7-BB8C-89825DC12C25}" type="presParOf" srcId="{C10CA346-47A1-4183-B270-6272BD1E0F05}" destId="{73FE244D-CAF6-494B-B364-CE2E488E55A1}" srcOrd="1" destOrd="0" presId="urn:microsoft.com/office/officeart/2009/3/layout/SnapshotPictureList"/>
    <dgm:cxn modelId="{98DCDF9E-0EE8-4F3D-8CB9-1CE5C9884F2C}" type="presParOf" srcId="{C10CA346-47A1-4183-B270-6272BD1E0F05}" destId="{78CBAB1E-89B8-48F0-A333-0DC0325CF763}" srcOrd="2" destOrd="0" presId="urn:microsoft.com/office/officeart/2009/3/layout/SnapshotPictureList"/>
    <dgm:cxn modelId="{DA822B53-7914-4743-86AB-FAC4BFC1CF71}" type="presParOf" srcId="{C10CA346-47A1-4183-B270-6272BD1E0F05}" destId="{5435A59A-FAE7-46F8-9844-D8D84438BE95}" srcOrd="3" destOrd="0" presId="urn:microsoft.com/office/officeart/2009/3/layout/SnapshotPictureList"/>
    <dgm:cxn modelId="{65757FB7-6429-44FD-BF3E-27091AE2F06A}" type="presParOf" srcId="{C10CA346-47A1-4183-B270-6272BD1E0F05}" destId="{A6DE09EC-D61B-45FE-AF9E-8EB52981FFE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3F978-5CE3-4200-A746-B850D79F010D}" type="doc">
      <dgm:prSet loTypeId="urn:microsoft.com/office/officeart/2005/8/layout/list1#1" loCatId="list" qsTypeId="urn:microsoft.com/office/officeart/2005/8/quickstyle/simple1#4" qsCatId="simple" csTypeId="urn:microsoft.com/office/officeart/2005/8/colors/colorful3#4" csCatId="colorful" phldr="1"/>
      <dgm:spPr/>
      <dgm:t>
        <a:bodyPr/>
        <a:lstStyle/>
        <a:p>
          <a:endParaRPr lang="zh-CN" altLang="en-US"/>
        </a:p>
      </dgm:t>
    </dgm:pt>
    <dgm:pt modelId="{A9F393F2-8785-4E21-9B86-AB1A10C045E3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具备高质量通用文字识别能力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A9EB4D03-8E04-4D35-9A71-A91B849874E4}" type="parTrans" cxnId="{4218DBC6-B813-4487-B4E2-7EECE4372F6C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CF4F856A-B220-4A06-9AF4-9DA026C51946}" type="sibTrans" cxnId="{4218DBC6-B813-4487-B4E2-7EECE4372F6C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B8105506-9E38-42B6-A642-934F935BD495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特定领域进行了深度优化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44596A11-1ED5-4F12-A978-DA0AAF430AE6}" type="parTrans" cxnId="{ED489F0A-CFA9-4DF7-9EF9-60A1A34A7D08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708DA47A-2CCD-4AE6-A90F-7015C3CCE4C7}" type="sibTrans" cxnId="{ED489F0A-CFA9-4DF7-9EF9-60A1A34A7D08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735C6380-8786-4D08-8566-10613D60BC82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提供高效的解决方案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81B8435B-9147-401A-A156-AA6607EA8D20}" type="parTrans" cxnId="{D3E5D0E9-0611-4F6E-97A2-0F82C37A8DD6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AA1473E0-E03A-4B2F-AA16-DB3573E9B64E}" type="sibTrans" cxnId="{D3E5D0E9-0611-4F6E-97A2-0F82C37A8DD6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A8C133AC-9DAD-4808-B3AA-B7F8BAB64105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识别成功率高达</a:t>
          </a:r>
          <a:r>
            <a:rPr lang="en-US" altLang="zh-CN" sz="1800" dirty="0" smtClean="0">
              <a:latin typeface="微软雅黑" panose="020B0503020204020204" charset="-122"/>
              <a:ea typeface="微软雅黑" panose="020B0503020204020204" charset="-122"/>
            </a:rPr>
            <a:t>99.05%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A6F8824F-FC58-477F-B7ED-92D60E564FA0}" type="parTrans" cxnId="{16C2EA48-D79D-4F26-8B75-33277C891FAC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8A20815E-C340-4026-B9B6-16471E5C4F34}" type="sibTrans" cxnId="{16C2EA48-D79D-4F26-8B75-33277C891FAC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C96BCF35-2AE5-4156-9A81-E0C33E730533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针对询证函特点，解决多页识别，提取要素多、表格内容跨页等问题。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BF209406-8FB8-45EA-B870-5AEC0955BC8F}" type="parTrans" cxnId="{8A55D4BA-4887-4EAB-8B3F-168A1E3962CB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882A945C-60ED-4242-B6E7-E0E8160EEF3E}" type="sibTrans" cxnId="{8A55D4BA-4887-4EAB-8B3F-168A1E3962CB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B23A3FDF-30B5-4DDA-AC46-35D5A5050F9A}">
      <dgm:prSet phldrT="[文本]" custT="1"/>
      <dgm:spPr/>
      <dgm:t>
        <a:bodyPr/>
        <a:lstStyle/>
        <a:p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OCR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识别询证函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单笔耗时</a:t>
          </a:r>
          <a:r>
            <a:rPr lang="en-US" sz="1800" dirty="0" smtClean="0">
              <a:latin typeface="微软雅黑" panose="020B0503020204020204" charset="-122"/>
              <a:ea typeface="微软雅黑" panose="020B0503020204020204" charset="-122"/>
            </a:rPr>
            <a:t>30</a:t>
          </a:r>
          <a:r>
            <a:rPr lang="zh-CN" sz="1800" dirty="0" smtClean="0">
              <a:latin typeface="微软雅黑" panose="020B0503020204020204" charset="-122"/>
              <a:ea typeface="微软雅黑" panose="020B0503020204020204" charset="-122"/>
            </a:rPr>
            <a:t>秒</a:t>
          </a:r>
          <a:r>
            <a:rPr lang="en-US" altLang="zh-CN" sz="1800" dirty="0" smtClean="0">
              <a:latin typeface="微软雅黑" panose="020B0503020204020204" charset="-122"/>
              <a:ea typeface="微软雅黑" panose="020B0503020204020204" charset="-122"/>
            </a:rPr>
            <a:t>,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节省</a:t>
          </a:r>
          <a:r>
            <a:rPr lang="en-US" altLang="zh-CN" sz="1800" dirty="0" smtClean="0">
              <a:latin typeface="微软雅黑" panose="020B0503020204020204" charset="-122"/>
              <a:ea typeface="微软雅黑" panose="020B0503020204020204" charset="-122"/>
            </a:rPr>
            <a:t>95%</a:t>
          </a:r>
          <a:r>
            <a:rPr lang="zh-CN" altLang="en-US" sz="1800" dirty="0" smtClean="0">
              <a:latin typeface="微软雅黑" panose="020B0503020204020204" charset="-122"/>
              <a:ea typeface="微软雅黑" panose="020B0503020204020204" charset="-122"/>
            </a:rPr>
            <a:t>时间</a:t>
          </a:r>
          <a:endParaRPr lang="zh-CN" altLang="en-US" sz="18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8FC20F94-70C6-4636-BCFD-117B362180A9}" type="parTrans" cxnId="{50AA2304-EF5D-482C-AF12-28662FB90955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CA27A040-A700-4FE6-A18F-773260ED9D69}" type="sibTrans" cxnId="{50AA2304-EF5D-482C-AF12-28662FB90955}">
      <dgm:prSet/>
      <dgm:spPr/>
      <dgm:t>
        <a:bodyPr/>
        <a:lstStyle/>
        <a:p>
          <a:endParaRPr lang="zh-CN" altLang="en-US" sz="1800">
            <a:latin typeface="微软雅黑" panose="020B0503020204020204" charset="-122"/>
            <a:ea typeface="微软雅黑" panose="020B0503020204020204" charset="-122"/>
          </a:endParaRPr>
        </a:p>
      </dgm:t>
    </dgm:pt>
    <dgm:pt modelId="{552CE12F-FE7E-49FB-884F-7B3E1E123C3D}" type="pres">
      <dgm:prSet presAssocID="{0D93F978-5CE3-4200-A746-B850D79F01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9A2044-FD0C-4E1D-85CE-93BD05FCE674}" type="pres">
      <dgm:prSet presAssocID="{A9F393F2-8785-4E21-9B86-AB1A10C045E3}" presName="parentLin" presStyleCnt="0"/>
      <dgm:spPr/>
    </dgm:pt>
    <dgm:pt modelId="{D2E8736F-AF42-40CA-9FBB-7DDBE9D2BD98}" type="pres">
      <dgm:prSet presAssocID="{A9F393F2-8785-4E21-9B86-AB1A10C045E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5A753CB-4586-4024-8CCC-14FB21FC565B}" type="pres">
      <dgm:prSet presAssocID="{A9F393F2-8785-4E21-9B86-AB1A10C045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B5F01E-9852-437C-ADEA-1449143A13BB}" type="pres">
      <dgm:prSet presAssocID="{A9F393F2-8785-4E21-9B86-AB1A10C045E3}" presName="negativeSpace" presStyleCnt="0"/>
      <dgm:spPr/>
    </dgm:pt>
    <dgm:pt modelId="{8D428BE3-C6EA-489A-A91F-EE08C7D3058B}" type="pres">
      <dgm:prSet presAssocID="{A9F393F2-8785-4E21-9B86-AB1A10C045E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E5EA9A-D351-4E3E-9AF6-D9BFE35C6C7C}" type="pres">
      <dgm:prSet presAssocID="{CF4F856A-B220-4A06-9AF4-9DA026C51946}" presName="spaceBetweenRectangles" presStyleCnt="0"/>
      <dgm:spPr/>
    </dgm:pt>
    <dgm:pt modelId="{21038AC7-5A58-477F-9D47-D1A3FFABAEA0}" type="pres">
      <dgm:prSet presAssocID="{B8105506-9E38-42B6-A642-934F935BD495}" presName="parentLin" presStyleCnt="0"/>
      <dgm:spPr/>
    </dgm:pt>
    <dgm:pt modelId="{4721AE75-F8F6-4BE4-92E2-94A330DB83DD}" type="pres">
      <dgm:prSet presAssocID="{B8105506-9E38-42B6-A642-934F935BD49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65CDA6E-1B3D-4574-8AEA-059C478D7D15}" type="pres">
      <dgm:prSet presAssocID="{B8105506-9E38-42B6-A642-934F935BD4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FDEA3F-D750-4676-BE69-1908226C4023}" type="pres">
      <dgm:prSet presAssocID="{B8105506-9E38-42B6-A642-934F935BD495}" presName="negativeSpace" presStyleCnt="0"/>
      <dgm:spPr/>
    </dgm:pt>
    <dgm:pt modelId="{41F70A5D-09DF-4375-A644-A44C448448AE}" type="pres">
      <dgm:prSet presAssocID="{B8105506-9E38-42B6-A642-934F935BD49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01B5D6-1E03-4951-B13B-4F5492E0AECD}" type="pres">
      <dgm:prSet presAssocID="{708DA47A-2CCD-4AE6-A90F-7015C3CCE4C7}" presName="spaceBetweenRectangles" presStyleCnt="0"/>
      <dgm:spPr/>
    </dgm:pt>
    <dgm:pt modelId="{C3645E80-79D4-4ECE-9F85-8492ABAE4789}" type="pres">
      <dgm:prSet presAssocID="{735C6380-8786-4D08-8566-10613D60BC82}" presName="parentLin" presStyleCnt="0"/>
      <dgm:spPr/>
    </dgm:pt>
    <dgm:pt modelId="{F0145949-65D2-474C-9091-0C4D7DF1B9F6}" type="pres">
      <dgm:prSet presAssocID="{735C6380-8786-4D08-8566-10613D60BC8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7A99CEB-DC02-4F91-A9A0-FD7683A70A08}" type="pres">
      <dgm:prSet presAssocID="{735C6380-8786-4D08-8566-10613D60BC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3CBB0B-0980-421D-9527-C97C33823592}" type="pres">
      <dgm:prSet presAssocID="{735C6380-8786-4D08-8566-10613D60BC82}" presName="negativeSpace" presStyleCnt="0"/>
      <dgm:spPr/>
    </dgm:pt>
    <dgm:pt modelId="{ED218FDA-B5E9-45D5-95AF-F085041215CB}" type="pres">
      <dgm:prSet presAssocID="{735C6380-8786-4D08-8566-10613D60BC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244FB3-8B7A-4B1B-92AA-DFA3128F4C5C}" type="presOf" srcId="{A8C133AC-9DAD-4808-B3AA-B7F8BAB64105}" destId="{8D428BE3-C6EA-489A-A91F-EE08C7D3058B}" srcOrd="0" destOrd="0" presId="urn:microsoft.com/office/officeart/2005/8/layout/list1#1"/>
    <dgm:cxn modelId="{81CAF574-DEC9-40C8-AAD9-F0F47A41C256}" type="presOf" srcId="{C96BCF35-2AE5-4156-9A81-E0C33E730533}" destId="{41F70A5D-09DF-4375-A644-A44C448448AE}" srcOrd="0" destOrd="0" presId="urn:microsoft.com/office/officeart/2005/8/layout/list1#1"/>
    <dgm:cxn modelId="{8A761C36-DAAE-493B-9E30-3D4E91F558B0}" type="presOf" srcId="{0D93F978-5CE3-4200-A746-B850D79F010D}" destId="{552CE12F-FE7E-49FB-884F-7B3E1E123C3D}" srcOrd="0" destOrd="0" presId="urn:microsoft.com/office/officeart/2005/8/layout/list1#1"/>
    <dgm:cxn modelId="{E6E6584C-8A8B-41A6-A7DD-436EBF7E2739}" type="presOf" srcId="{A9F393F2-8785-4E21-9B86-AB1A10C045E3}" destId="{D2E8736F-AF42-40CA-9FBB-7DDBE9D2BD98}" srcOrd="0" destOrd="0" presId="urn:microsoft.com/office/officeart/2005/8/layout/list1#1"/>
    <dgm:cxn modelId="{30CD580C-8DDF-4E8D-B166-8A7CB5FB7420}" type="presOf" srcId="{735C6380-8786-4D08-8566-10613D60BC82}" destId="{27A99CEB-DC02-4F91-A9A0-FD7683A70A08}" srcOrd="1" destOrd="0" presId="urn:microsoft.com/office/officeart/2005/8/layout/list1#1"/>
    <dgm:cxn modelId="{4218DBC6-B813-4487-B4E2-7EECE4372F6C}" srcId="{0D93F978-5CE3-4200-A746-B850D79F010D}" destId="{A9F393F2-8785-4E21-9B86-AB1A10C045E3}" srcOrd="0" destOrd="0" parTransId="{A9EB4D03-8E04-4D35-9A71-A91B849874E4}" sibTransId="{CF4F856A-B220-4A06-9AF4-9DA026C51946}"/>
    <dgm:cxn modelId="{50AA2304-EF5D-482C-AF12-28662FB90955}" srcId="{735C6380-8786-4D08-8566-10613D60BC82}" destId="{B23A3FDF-30B5-4DDA-AC46-35D5A5050F9A}" srcOrd="0" destOrd="0" parTransId="{8FC20F94-70C6-4636-BCFD-117B362180A9}" sibTransId="{CA27A040-A700-4FE6-A18F-773260ED9D69}"/>
    <dgm:cxn modelId="{ED489F0A-CFA9-4DF7-9EF9-60A1A34A7D08}" srcId="{0D93F978-5CE3-4200-A746-B850D79F010D}" destId="{B8105506-9E38-42B6-A642-934F935BD495}" srcOrd="1" destOrd="0" parTransId="{44596A11-1ED5-4F12-A978-DA0AAF430AE6}" sibTransId="{708DA47A-2CCD-4AE6-A90F-7015C3CCE4C7}"/>
    <dgm:cxn modelId="{2D2B8909-2C29-446D-9434-1DC66F26F4A0}" type="presOf" srcId="{B23A3FDF-30B5-4DDA-AC46-35D5A5050F9A}" destId="{ED218FDA-B5E9-45D5-95AF-F085041215CB}" srcOrd="0" destOrd="0" presId="urn:microsoft.com/office/officeart/2005/8/layout/list1#1"/>
    <dgm:cxn modelId="{8A55D4BA-4887-4EAB-8B3F-168A1E3962CB}" srcId="{B8105506-9E38-42B6-A642-934F935BD495}" destId="{C96BCF35-2AE5-4156-9A81-E0C33E730533}" srcOrd="0" destOrd="0" parTransId="{BF209406-8FB8-45EA-B870-5AEC0955BC8F}" sibTransId="{882A945C-60ED-4242-B6E7-E0E8160EEF3E}"/>
    <dgm:cxn modelId="{8075B0A4-5183-443F-9D8F-B69667B379EF}" type="presOf" srcId="{735C6380-8786-4D08-8566-10613D60BC82}" destId="{F0145949-65D2-474C-9091-0C4D7DF1B9F6}" srcOrd="0" destOrd="0" presId="urn:microsoft.com/office/officeart/2005/8/layout/list1#1"/>
    <dgm:cxn modelId="{16C2EA48-D79D-4F26-8B75-33277C891FAC}" srcId="{A9F393F2-8785-4E21-9B86-AB1A10C045E3}" destId="{A8C133AC-9DAD-4808-B3AA-B7F8BAB64105}" srcOrd="0" destOrd="0" parTransId="{A6F8824F-FC58-477F-B7ED-92D60E564FA0}" sibTransId="{8A20815E-C340-4026-B9B6-16471E5C4F34}"/>
    <dgm:cxn modelId="{D3E5D0E9-0611-4F6E-97A2-0F82C37A8DD6}" srcId="{0D93F978-5CE3-4200-A746-B850D79F010D}" destId="{735C6380-8786-4D08-8566-10613D60BC82}" srcOrd="2" destOrd="0" parTransId="{81B8435B-9147-401A-A156-AA6607EA8D20}" sibTransId="{AA1473E0-E03A-4B2F-AA16-DB3573E9B64E}"/>
    <dgm:cxn modelId="{5C18E2E3-429D-495D-8384-AB63C1456F9B}" type="presOf" srcId="{A9F393F2-8785-4E21-9B86-AB1A10C045E3}" destId="{05A753CB-4586-4024-8CCC-14FB21FC565B}" srcOrd="1" destOrd="0" presId="urn:microsoft.com/office/officeart/2005/8/layout/list1#1"/>
    <dgm:cxn modelId="{CED48E2F-DDAE-4D5A-80BE-8D9AAB2686B0}" type="presOf" srcId="{B8105506-9E38-42B6-A642-934F935BD495}" destId="{F65CDA6E-1B3D-4574-8AEA-059C478D7D15}" srcOrd="1" destOrd="0" presId="urn:microsoft.com/office/officeart/2005/8/layout/list1#1"/>
    <dgm:cxn modelId="{B8D68B76-2260-4254-ADAE-2656A1B458C7}" type="presOf" srcId="{B8105506-9E38-42B6-A642-934F935BD495}" destId="{4721AE75-F8F6-4BE4-92E2-94A330DB83DD}" srcOrd="0" destOrd="0" presId="urn:microsoft.com/office/officeart/2005/8/layout/list1#1"/>
    <dgm:cxn modelId="{A543653B-303A-43E1-B120-43C0E41491C5}" type="presParOf" srcId="{552CE12F-FE7E-49FB-884F-7B3E1E123C3D}" destId="{309A2044-FD0C-4E1D-85CE-93BD05FCE674}" srcOrd="0" destOrd="0" presId="urn:microsoft.com/office/officeart/2005/8/layout/list1#1"/>
    <dgm:cxn modelId="{AADA018D-62F6-414A-A363-5A66EFF19F46}" type="presParOf" srcId="{309A2044-FD0C-4E1D-85CE-93BD05FCE674}" destId="{D2E8736F-AF42-40CA-9FBB-7DDBE9D2BD98}" srcOrd="0" destOrd="0" presId="urn:microsoft.com/office/officeart/2005/8/layout/list1#1"/>
    <dgm:cxn modelId="{FC7562AD-7A48-4319-BD30-89CC82A1B3EB}" type="presParOf" srcId="{309A2044-FD0C-4E1D-85CE-93BD05FCE674}" destId="{05A753CB-4586-4024-8CCC-14FB21FC565B}" srcOrd="1" destOrd="0" presId="urn:microsoft.com/office/officeart/2005/8/layout/list1#1"/>
    <dgm:cxn modelId="{1250C03E-E9CE-43E3-B2EE-89FF494945B3}" type="presParOf" srcId="{552CE12F-FE7E-49FB-884F-7B3E1E123C3D}" destId="{62B5F01E-9852-437C-ADEA-1449143A13BB}" srcOrd="1" destOrd="0" presId="urn:microsoft.com/office/officeart/2005/8/layout/list1#1"/>
    <dgm:cxn modelId="{8FB8D4BF-8B93-46A3-96C1-EF22503A3051}" type="presParOf" srcId="{552CE12F-FE7E-49FB-884F-7B3E1E123C3D}" destId="{8D428BE3-C6EA-489A-A91F-EE08C7D3058B}" srcOrd="2" destOrd="0" presId="urn:microsoft.com/office/officeart/2005/8/layout/list1#1"/>
    <dgm:cxn modelId="{E198BE15-4FE8-4FB7-9451-D2E971A3B00F}" type="presParOf" srcId="{552CE12F-FE7E-49FB-884F-7B3E1E123C3D}" destId="{12E5EA9A-D351-4E3E-9AF6-D9BFE35C6C7C}" srcOrd="3" destOrd="0" presId="urn:microsoft.com/office/officeart/2005/8/layout/list1#1"/>
    <dgm:cxn modelId="{06071280-7416-439E-9CD4-77C52D44B100}" type="presParOf" srcId="{552CE12F-FE7E-49FB-884F-7B3E1E123C3D}" destId="{21038AC7-5A58-477F-9D47-D1A3FFABAEA0}" srcOrd="4" destOrd="0" presId="urn:microsoft.com/office/officeart/2005/8/layout/list1#1"/>
    <dgm:cxn modelId="{E23271F5-39C7-4203-A7E3-91E0D670997E}" type="presParOf" srcId="{21038AC7-5A58-477F-9D47-D1A3FFABAEA0}" destId="{4721AE75-F8F6-4BE4-92E2-94A330DB83DD}" srcOrd="0" destOrd="0" presId="urn:microsoft.com/office/officeart/2005/8/layout/list1#1"/>
    <dgm:cxn modelId="{694AB67B-FF98-47CB-9E33-9D88B7468E4D}" type="presParOf" srcId="{21038AC7-5A58-477F-9D47-D1A3FFABAEA0}" destId="{F65CDA6E-1B3D-4574-8AEA-059C478D7D15}" srcOrd="1" destOrd="0" presId="urn:microsoft.com/office/officeart/2005/8/layout/list1#1"/>
    <dgm:cxn modelId="{9CB2CE7C-A3FD-49C8-9C4D-42877E48DBBA}" type="presParOf" srcId="{552CE12F-FE7E-49FB-884F-7B3E1E123C3D}" destId="{54FDEA3F-D750-4676-BE69-1908226C4023}" srcOrd="5" destOrd="0" presId="urn:microsoft.com/office/officeart/2005/8/layout/list1#1"/>
    <dgm:cxn modelId="{9FA98DD9-CE12-426A-A605-87824DAB66F9}" type="presParOf" srcId="{552CE12F-FE7E-49FB-884F-7B3E1E123C3D}" destId="{41F70A5D-09DF-4375-A644-A44C448448AE}" srcOrd="6" destOrd="0" presId="urn:microsoft.com/office/officeart/2005/8/layout/list1#1"/>
    <dgm:cxn modelId="{B2DFC1C2-DB79-4CEC-ACBC-9A3A74480EC3}" type="presParOf" srcId="{552CE12F-FE7E-49FB-884F-7B3E1E123C3D}" destId="{0701B5D6-1E03-4951-B13B-4F5492E0AECD}" srcOrd="7" destOrd="0" presId="urn:microsoft.com/office/officeart/2005/8/layout/list1#1"/>
    <dgm:cxn modelId="{81612401-1D18-439A-8A54-A4246CE258C9}" type="presParOf" srcId="{552CE12F-FE7E-49FB-884F-7B3E1E123C3D}" destId="{C3645E80-79D4-4ECE-9F85-8492ABAE4789}" srcOrd="8" destOrd="0" presId="urn:microsoft.com/office/officeart/2005/8/layout/list1#1"/>
    <dgm:cxn modelId="{8A38B585-2A64-4F26-BABA-72CFBE145C9B}" type="presParOf" srcId="{C3645E80-79D4-4ECE-9F85-8492ABAE4789}" destId="{F0145949-65D2-474C-9091-0C4D7DF1B9F6}" srcOrd="0" destOrd="0" presId="urn:microsoft.com/office/officeart/2005/8/layout/list1#1"/>
    <dgm:cxn modelId="{494D2AE0-78F7-42CA-AD67-DD48CCFAC124}" type="presParOf" srcId="{C3645E80-79D4-4ECE-9F85-8492ABAE4789}" destId="{27A99CEB-DC02-4F91-A9A0-FD7683A70A08}" srcOrd="1" destOrd="0" presId="urn:microsoft.com/office/officeart/2005/8/layout/list1#1"/>
    <dgm:cxn modelId="{F2B9319E-3ACF-4DEC-9187-FDEF82DCE209}" type="presParOf" srcId="{552CE12F-FE7E-49FB-884F-7B3E1E123C3D}" destId="{923CBB0B-0980-421D-9527-C97C33823592}" srcOrd="9" destOrd="0" presId="urn:microsoft.com/office/officeart/2005/8/layout/list1#1"/>
    <dgm:cxn modelId="{7E8213A0-7116-4478-9198-BDDA8FC08C63}" type="presParOf" srcId="{552CE12F-FE7E-49FB-884F-7B3E1E123C3D}" destId="{ED218FDA-B5E9-45D5-95AF-F085041215CB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6DBE1-2556-4C18-A7EF-F2EB304E8DEE}" type="doc">
      <dgm:prSet loTypeId="urn:microsoft.com/office/officeart/2008/layout/SquareAccentList#1" loCatId="list" qsTypeId="urn:microsoft.com/office/officeart/2005/8/quickstyle/simple1#5" qsCatId="simple" csTypeId="urn:microsoft.com/office/officeart/2005/8/colors/colorful3#5" csCatId="colorful" phldr="1"/>
      <dgm:spPr/>
      <dgm:t>
        <a:bodyPr/>
        <a:lstStyle/>
        <a:p>
          <a:endParaRPr lang="zh-CN" altLang="en-US"/>
        </a:p>
      </dgm:t>
    </dgm:pt>
    <dgm:pt modelId="{268A7B5C-382A-4994-AE47-B479AEDF9D94}">
      <dgm:prSet phldrT="[文本]" custT="1"/>
      <dgm:spPr/>
      <dgm:t>
        <a:bodyPr/>
        <a:lstStyle/>
        <a:p>
          <a:r>
            <a:rPr lang="zh-CN" altLang="en-US" sz="2000" b="0" i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银行函证平台建设</a:t>
          </a:r>
          <a:endParaRPr lang="zh-CN" altLang="en-US" sz="20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00F49D87-3961-469B-A8CC-E0EDEB23563A}" type="parTrans" cxnId="{344EC829-E23B-47D2-A802-967F220DBFE2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C4ACC072-1313-4621-A9DE-1A7C27305D7C}" type="sibTrans" cxnId="{344EC829-E23B-47D2-A802-967F220DBFE2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1BB2568B-27B4-4619-8731-041F4F1297A2}">
      <dgm:prSet phldrT="[文本]" custT="1"/>
      <dgm:spPr/>
      <dgm:t>
        <a:bodyPr/>
        <a:lstStyle/>
        <a:p>
          <a:pPr>
            <a:lnSpc>
              <a:spcPct val="120000"/>
            </a:lnSpc>
          </a:pPr>
          <a:r>
            <a: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多方组织平台建设，</a:t>
          </a:r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全面推进</a:t>
          </a:r>
          <a:r>
            <a:rPr lang="zh-CN" altLang="en-US" sz="1400" b="0" i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数字化方式回函</a:t>
          </a:r>
          <a:endParaRPr lang="zh-CN" altLang="en-US" sz="14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EF1A9A67-6642-4380-87F9-CB25D1086BCA}" type="parTrans" cxnId="{56A8A4D0-A86C-4A40-9036-398A80AC6CED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75234382-3A46-43BF-B496-B34A93D9E831}" type="sibTrans" cxnId="{56A8A4D0-A86C-4A40-9036-398A80AC6CED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2A9138E7-DBA8-425D-A36F-DF5F20B8DFD6}">
      <dgm:prSet phldrT="[文本]" custT="1"/>
      <dgm:spPr/>
      <dgm:t>
        <a:bodyPr/>
        <a:lstStyle/>
        <a:p>
          <a:pPr>
            <a:lnSpc>
              <a:spcPct val="120000"/>
            </a:lnSpc>
          </a:pPr>
          <a:r>
            <a:rPr lang="zh-CN" altLang="en-US" sz="1400" b="0" i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通过电子印章、电子签名等推进数字化加签</a:t>
          </a:r>
          <a:endParaRPr lang="zh-CN" altLang="en-US" sz="14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3CD212E3-F2FC-45F4-900E-36D439BCF62C}" type="parTrans" cxnId="{573F53E2-87BD-4D53-A030-5B8037E0EA1A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7F9D198B-DEE9-4796-8EA8-6EA11FB1BD84}" type="sibTrans" cxnId="{573F53E2-87BD-4D53-A030-5B8037E0EA1A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A75F7608-CAAC-454F-BB5D-14515634F395}">
      <dgm:prSet phldrT="[文本]" custT="1"/>
      <dgm:spPr/>
      <dgm:t>
        <a:bodyPr/>
        <a:lstStyle/>
        <a:p>
          <a:pPr>
            <a:lnSpc>
              <a:spcPct val="120000"/>
            </a:lnSpc>
          </a:pPr>
          <a:r>
            <a:rPr lang="zh-CN" altLang="en-US" sz="1400" b="0" i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纸质化函件通过快递公司直接出函、封装后直接寄出</a:t>
          </a:r>
          <a:endParaRPr lang="en-US" altLang="zh-CN" sz="1400" dirty="0" smtClean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EB1E92F0-7C68-48E9-9924-5EE9B809424D}" type="parTrans" cxnId="{C5D872AC-1DCC-4F0C-96F4-17CF2CD0F9F8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56DA4F6D-41DB-4FB6-8231-B907A67DC09E}" type="sibTrans" cxnId="{C5D872AC-1DCC-4F0C-96F4-17CF2CD0F9F8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1FAFBEF6-34F1-4733-BD59-433C45DAFE41}">
      <dgm:prSet phldrT="[文本]" custT="1"/>
      <dgm:spPr/>
      <dgm:t>
        <a:bodyPr/>
        <a:lstStyle/>
        <a:p>
          <a:pPr>
            <a:lnSpc>
              <a:spcPct val="120000"/>
            </a:lnSpc>
          </a:pPr>
          <a:r>
            <a:rPr lang="zh-CN" altLang="en-US" sz="1400" b="0" i="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全流程实时查询处理情况</a:t>
          </a:r>
          <a:endParaRPr lang="en-US" altLang="zh-CN" sz="1400" dirty="0" smtClean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gm:t>
    </dgm:pt>
    <dgm:pt modelId="{65083118-26DA-49D5-857C-FF615E8F5FDA}" type="parTrans" cxnId="{4209C63E-F1A4-4C83-A219-5F471CE18D58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5642691B-56CB-4989-AC24-64DC1441E86D}" type="sibTrans" cxnId="{4209C63E-F1A4-4C83-A219-5F471CE18D58}">
      <dgm:prSet/>
      <dgm:spPr/>
      <dgm:t>
        <a:bodyPr/>
        <a:lstStyle/>
        <a:p>
          <a:endParaRPr lang="zh-CN" altLang="en-US" sz="1600">
            <a:solidFill>
              <a:srgbClr val="FF0000"/>
            </a:solidFill>
          </a:endParaRPr>
        </a:p>
      </dgm:t>
    </dgm:pt>
    <dgm:pt modelId="{901ACB16-5A3A-45B1-AB02-0890A0D4323B}" type="pres">
      <dgm:prSet presAssocID="{ED16DBE1-2556-4C18-A7EF-F2EB304E8DE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1FF0419-CC74-49C3-B772-58049B9E4F8F}" type="pres">
      <dgm:prSet presAssocID="{268A7B5C-382A-4994-AE47-B479AEDF9D94}" presName="root" presStyleCnt="0">
        <dgm:presLayoutVars>
          <dgm:chMax/>
          <dgm:chPref/>
        </dgm:presLayoutVars>
      </dgm:prSet>
      <dgm:spPr/>
    </dgm:pt>
    <dgm:pt modelId="{6A66B540-E4BD-49F8-9ECD-49D694D4F2D7}" type="pres">
      <dgm:prSet presAssocID="{268A7B5C-382A-4994-AE47-B479AEDF9D94}" presName="rootComposite" presStyleCnt="0">
        <dgm:presLayoutVars/>
      </dgm:prSet>
      <dgm:spPr/>
    </dgm:pt>
    <dgm:pt modelId="{FF9A8131-95D3-48A8-8DB5-8D8DF461787F}" type="pres">
      <dgm:prSet presAssocID="{268A7B5C-382A-4994-AE47-B479AEDF9D94}" presName="ParentAccent" presStyleLbl="alignNode1" presStyleIdx="0" presStyleCnt="1" custScaleY="45304" custLinFactNeighborY="-19683"/>
      <dgm:spPr>
        <a:solidFill>
          <a:srgbClr val="003879"/>
        </a:solidFill>
      </dgm:spPr>
      <dgm:t>
        <a:bodyPr/>
        <a:lstStyle/>
        <a:p>
          <a:endParaRPr lang="zh-CN" altLang="en-US"/>
        </a:p>
      </dgm:t>
    </dgm:pt>
    <dgm:pt modelId="{083E2A3A-4224-43FD-9C7D-702618AEEEE1}" type="pres">
      <dgm:prSet presAssocID="{268A7B5C-382A-4994-AE47-B479AEDF9D94}" presName="ParentSmallAccent" presStyleLbl="fgAcc1" presStyleIdx="0" presStyleCnt="1" custLinFactNeighborY="-31521"/>
      <dgm:spPr/>
    </dgm:pt>
    <dgm:pt modelId="{35AFA692-2818-4E02-BA1C-6EAAFBEC70C0}" type="pres">
      <dgm:prSet presAssocID="{268A7B5C-382A-4994-AE47-B479AEDF9D94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58E60-0A0D-47FE-B2DE-4276EA3803DD}" type="pres">
      <dgm:prSet presAssocID="{268A7B5C-382A-4994-AE47-B479AEDF9D94}" presName="childShape" presStyleCnt="0">
        <dgm:presLayoutVars>
          <dgm:chMax val="0"/>
          <dgm:chPref val="0"/>
        </dgm:presLayoutVars>
      </dgm:prSet>
      <dgm:spPr/>
    </dgm:pt>
    <dgm:pt modelId="{2E584EF9-87ED-4019-A49E-7B3CC6484355}" type="pres">
      <dgm:prSet presAssocID="{1BB2568B-27B4-4619-8731-041F4F1297A2}" presName="childComposite" presStyleCnt="0">
        <dgm:presLayoutVars>
          <dgm:chMax val="0"/>
          <dgm:chPref val="0"/>
        </dgm:presLayoutVars>
      </dgm:prSet>
      <dgm:spPr/>
    </dgm:pt>
    <dgm:pt modelId="{3B1F3C7E-8997-4867-AA0B-0522C5705ED6}" type="pres">
      <dgm:prSet presAssocID="{1BB2568B-27B4-4619-8731-041F4F1297A2}" presName="ChildAccent" presStyleLbl="solidFgAcc1" presStyleIdx="0" presStyleCnt="4" custLinFactNeighborX="-681" custLinFactNeighborY="-25955"/>
      <dgm:spPr/>
    </dgm:pt>
    <dgm:pt modelId="{92CA0B8A-71E2-4C85-8CA5-9D80637ED073}" type="pres">
      <dgm:prSet presAssocID="{1BB2568B-27B4-4619-8731-041F4F1297A2}" presName="Child" presStyleLbl="revTx" presStyleIdx="1" presStyleCnt="5" custLinFactNeighborX="54" custLinFactNeighborY="13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422E7D-F729-4698-A229-98115B2193AB}" type="pres">
      <dgm:prSet presAssocID="{2A9138E7-DBA8-425D-A36F-DF5F20B8DFD6}" presName="childComposite" presStyleCnt="0">
        <dgm:presLayoutVars>
          <dgm:chMax val="0"/>
          <dgm:chPref val="0"/>
        </dgm:presLayoutVars>
      </dgm:prSet>
      <dgm:spPr/>
    </dgm:pt>
    <dgm:pt modelId="{43CE6B74-7CF8-4E09-B399-B9BFDB7B8494}" type="pres">
      <dgm:prSet presAssocID="{2A9138E7-DBA8-425D-A36F-DF5F20B8DFD6}" presName="ChildAccent" presStyleLbl="solidFgAcc1" presStyleIdx="1" presStyleCnt="4" custLinFactNeighborX="-681" custLinFactNeighborY="50843"/>
      <dgm:spPr/>
    </dgm:pt>
    <dgm:pt modelId="{B40B12A9-6B14-41DB-909F-485B33D76660}" type="pres">
      <dgm:prSet presAssocID="{2A9138E7-DBA8-425D-A36F-DF5F20B8DFD6}" presName="Child" presStyleLbl="revTx" presStyleIdx="2" presStyleCnt="5" custLinFactNeighborX="-522" custLinFactNeighborY="48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39EEB3-3AFE-45A4-87C9-850CE56D4645}" type="pres">
      <dgm:prSet presAssocID="{A75F7608-CAAC-454F-BB5D-14515634F395}" presName="childComposite" presStyleCnt="0">
        <dgm:presLayoutVars>
          <dgm:chMax val="0"/>
          <dgm:chPref val="0"/>
        </dgm:presLayoutVars>
      </dgm:prSet>
      <dgm:spPr/>
    </dgm:pt>
    <dgm:pt modelId="{3B2BAEBC-9D96-434A-89C7-9F22EA00F55E}" type="pres">
      <dgm:prSet presAssocID="{A75F7608-CAAC-454F-BB5D-14515634F395}" presName="ChildAccent" presStyleLbl="solidFgAcc1" presStyleIdx="2" presStyleCnt="4" custLinFactY="15373" custLinFactNeighborX="-681" custLinFactNeighborY="100000"/>
      <dgm:spPr/>
    </dgm:pt>
    <dgm:pt modelId="{24C2305B-E98E-4EE3-94E4-DECEC428B727}" type="pres">
      <dgm:prSet presAssocID="{A75F7608-CAAC-454F-BB5D-14515634F395}" presName="Child" presStyleLbl="revTx" presStyleIdx="3" presStyleCnt="5" custLinFactNeighborX="-522" custLinFactNeighborY="73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1B1DC8-2AE0-4B6E-A773-6BBF64921327}" type="pres">
      <dgm:prSet presAssocID="{1FAFBEF6-34F1-4733-BD59-433C45DAFE41}" presName="childComposite" presStyleCnt="0">
        <dgm:presLayoutVars>
          <dgm:chMax val="0"/>
          <dgm:chPref val="0"/>
        </dgm:presLayoutVars>
      </dgm:prSet>
      <dgm:spPr/>
    </dgm:pt>
    <dgm:pt modelId="{8AD5CF64-F240-4E40-84E8-22499BD29F43}" type="pres">
      <dgm:prSet presAssocID="{1FAFBEF6-34F1-4733-BD59-433C45DAFE41}" presName="ChildAccent" presStyleLbl="solidFgAcc1" presStyleIdx="3" presStyleCnt="4" custLinFactY="100000" custLinFactNeighborX="-681" custLinFactNeighborY="128860"/>
      <dgm:spPr/>
    </dgm:pt>
    <dgm:pt modelId="{FE3CD055-6F4E-4C1E-AEB3-BA25A6A92EEF}" type="pres">
      <dgm:prSet presAssocID="{1FAFBEF6-34F1-4733-BD59-433C45DAFE41}" presName="Child" presStyleLbl="revTx" presStyleIdx="4" presStyleCnt="5" custLinFactNeighborX="54" custLinFactNeighborY="97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C01928-5D17-4B95-A5A0-2ECBDA38334F}" type="presOf" srcId="{ED16DBE1-2556-4C18-A7EF-F2EB304E8DEE}" destId="{901ACB16-5A3A-45B1-AB02-0890A0D4323B}" srcOrd="0" destOrd="0" presId="urn:microsoft.com/office/officeart/2008/layout/SquareAccentList#1"/>
    <dgm:cxn modelId="{573F53E2-87BD-4D53-A030-5B8037E0EA1A}" srcId="{268A7B5C-382A-4994-AE47-B479AEDF9D94}" destId="{2A9138E7-DBA8-425D-A36F-DF5F20B8DFD6}" srcOrd="1" destOrd="0" parTransId="{3CD212E3-F2FC-45F4-900E-36D439BCF62C}" sibTransId="{7F9D198B-DEE9-4796-8EA8-6EA11FB1BD84}"/>
    <dgm:cxn modelId="{C5D872AC-1DCC-4F0C-96F4-17CF2CD0F9F8}" srcId="{268A7B5C-382A-4994-AE47-B479AEDF9D94}" destId="{A75F7608-CAAC-454F-BB5D-14515634F395}" srcOrd="2" destOrd="0" parTransId="{EB1E92F0-7C68-48E9-9924-5EE9B809424D}" sibTransId="{56DA4F6D-41DB-4FB6-8231-B907A67DC09E}"/>
    <dgm:cxn modelId="{4316811B-222C-437B-8F51-D60C96D0DC2A}" type="presOf" srcId="{1FAFBEF6-34F1-4733-BD59-433C45DAFE41}" destId="{FE3CD055-6F4E-4C1E-AEB3-BA25A6A92EEF}" srcOrd="0" destOrd="0" presId="urn:microsoft.com/office/officeart/2008/layout/SquareAccentList#1"/>
    <dgm:cxn modelId="{344EC829-E23B-47D2-A802-967F220DBFE2}" srcId="{ED16DBE1-2556-4C18-A7EF-F2EB304E8DEE}" destId="{268A7B5C-382A-4994-AE47-B479AEDF9D94}" srcOrd="0" destOrd="0" parTransId="{00F49D87-3961-469B-A8CC-E0EDEB23563A}" sibTransId="{C4ACC072-1313-4621-A9DE-1A7C27305D7C}"/>
    <dgm:cxn modelId="{2D2E9EF8-0A81-40A5-A12E-F20EF8680225}" type="presOf" srcId="{A75F7608-CAAC-454F-BB5D-14515634F395}" destId="{24C2305B-E98E-4EE3-94E4-DECEC428B727}" srcOrd="0" destOrd="0" presId="urn:microsoft.com/office/officeart/2008/layout/SquareAccentList#1"/>
    <dgm:cxn modelId="{4209C63E-F1A4-4C83-A219-5F471CE18D58}" srcId="{268A7B5C-382A-4994-AE47-B479AEDF9D94}" destId="{1FAFBEF6-34F1-4733-BD59-433C45DAFE41}" srcOrd="3" destOrd="0" parTransId="{65083118-26DA-49D5-857C-FF615E8F5FDA}" sibTransId="{5642691B-56CB-4989-AC24-64DC1441E86D}"/>
    <dgm:cxn modelId="{56A8A4D0-A86C-4A40-9036-398A80AC6CED}" srcId="{268A7B5C-382A-4994-AE47-B479AEDF9D94}" destId="{1BB2568B-27B4-4619-8731-041F4F1297A2}" srcOrd="0" destOrd="0" parTransId="{EF1A9A67-6642-4380-87F9-CB25D1086BCA}" sibTransId="{75234382-3A46-43BF-B496-B34A93D9E831}"/>
    <dgm:cxn modelId="{D17D25FC-E39C-4C8C-9A3A-3993D6CDC12E}" type="presOf" srcId="{2A9138E7-DBA8-425D-A36F-DF5F20B8DFD6}" destId="{B40B12A9-6B14-41DB-909F-485B33D76660}" srcOrd="0" destOrd="0" presId="urn:microsoft.com/office/officeart/2008/layout/SquareAccentList#1"/>
    <dgm:cxn modelId="{ABA6B6F7-6F2B-497D-B6F2-F1056A5A76D2}" type="presOf" srcId="{1BB2568B-27B4-4619-8731-041F4F1297A2}" destId="{92CA0B8A-71E2-4C85-8CA5-9D80637ED073}" srcOrd="0" destOrd="0" presId="urn:microsoft.com/office/officeart/2008/layout/SquareAccentList#1"/>
    <dgm:cxn modelId="{A959FB4D-E751-4680-8F0C-9A2182C7AF69}" type="presOf" srcId="{268A7B5C-382A-4994-AE47-B479AEDF9D94}" destId="{35AFA692-2818-4E02-BA1C-6EAAFBEC70C0}" srcOrd="0" destOrd="0" presId="urn:microsoft.com/office/officeart/2008/layout/SquareAccentList#1"/>
    <dgm:cxn modelId="{77643EB6-6805-4EBF-B6B4-A7FBB960A787}" type="presParOf" srcId="{901ACB16-5A3A-45B1-AB02-0890A0D4323B}" destId="{71FF0419-CC74-49C3-B772-58049B9E4F8F}" srcOrd="0" destOrd="0" presId="urn:microsoft.com/office/officeart/2008/layout/SquareAccentList#1"/>
    <dgm:cxn modelId="{1ACB444C-07B8-477B-B30A-749B84FD880F}" type="presParOf" srcId="{71FF0419-CC74-49C3-B772-58049B9E4F8F}" destId="{6A66B540-E4BD-49F8-9ECD-49D694D4F2D7}" srcOrd="0" destOrd="0" presId="urn:microsoft.com/office/officeart/2008/layout/SquareAccentList#1"/>
    <dgm:cxn modelId="{CA65B064-C32D-42E6-9272-667A8816FE25}" type="presParOf" srcId="{6A66B540-E4BD-49F8-9ECD-49D694D4F2D7}" destId="{FF9A8131-95D3-48A8-8DB5-8D8DF461787F}" srcOrd="0" destOrd="0" presId="urn:microsoft.com/office/officeart/2008/layout/SquareAccentList#1"/>
    <dgm:cxn modelId="{0E80BB7F-E5ED-4406-B362-7947E9432AF9}" type="presParOf" srcId="{6A66B540-E4BD-49F8-9ECD-49D694D4F2D7}" destId="{083E2A3A-4224-43FD-9C7D-702618AEEEE1}" srcOrd="1" destOrd="0" presId="urn:microsoft.com/office/officeart/2008/layout/SquareAccentList#1"/>
    <dgm:cxn modelId="{C4718ECE-B5CA-4E7A-BF21-511C04C04C2C}" type="presParOf" srcId="{6A66B540-E4BD-49F8-9ECD-49D694D4F2D7}" destId="{35AFA692-2818-4E02-BA1C-6EAAFBEC70C0}" srcOrd="2" destOrd="0" presId="urn:microsoft.com/office/officeart/2008/layout/SquareAccentList#1"/>
    <dgm:cxn modelId="{F2462573-A316-4727-9B97-869C535853B2}" type="presParOf" srcId="{71FF0419-CC74-49C3-B772-58049B9E4F8F}" destId="{CB858E60-0A0D-47FE-B2DE-4276EA3803DD}" srcOrd="1" destOrd="0" presId="urn:microsoft.com/office/officeart/2008/layout/SquareAccentList#1"/>
    <dgm:cxn modelId="{F245E040-1768-492A-BE09-F056938C92A1}" type="presParOf" srcId="{CB858E60-0A0D-47FE-B2DE-4276EA3803DD}" destId="{2E584EF9-87ED-4019-A49E-7B3CC6484355}" srcOrd="0" destOrd="0" presId="urn:microsoft.com/office/officeart/2008/layout/SquareAccentList#1"/>
    <dgm:cxn modelId="{A059176D-DCF8-4CEE-9D6C-8FD90ECAF3AF}" type="presParOf" srcId="{2E584EF9-87ED-4019-A49E-7B3CC6484355}" destId="{3B1F3C7E-8997-4867-AA0B-0522C5705ED6}" srcOrd="0" destOrd="0" presId="urn:microsoft.com/office/officeart/2008/layout/SquareAccentList#1"/>
    <dgm:cxn modelId="{0067B2DE-6F52-46E2-94FC-E265D0305C5A}" type="presParOf" srcId="{2E584EF9-87ED-4019-A49E-7B3CC6484355}" destId="{92CA0B8A-71E2-4C85-8CA5-9D80637ED073}" srcOrd="1" destOrd="0" presId="urn:microsoft.com/office/officeart/2008/layout/SquareAccentList#1"/>
    <dgm:cxn modelId="{F614624A-70F3-408E-9E5E-E2BF9884C0B7}" type="presParOf" srcId="{CB858E60-0A0D-47FE-B2DE-4276EA3803DD}" destId="{8A422E7D-F729-4698-A229-98115B2193AB}" srcOrd="1" destOrd="0" presId="urn:microsoft.com/office/officeart/2008/layout/SquareAccentList#1"/>
    <dgm:cxn modelId="{9B5769EC-D822-4158-91C0-5A6DD659A531}" type="presParOf" srcId="{8A422E7D-F729-4698-A229-98115B2193AB}" destId="{43CE6B74-7CF8-4E09-B399-B9BFDB7B8494}" srcOrd="0" destOrd="0" presId="urn:microsoft.com/office/officeart/2008/layout/SquareAccentList#1"/>
    <dgm:cxn modelId="{F991836F-B154-4B30-8DC2-D985575384DC}" type="presParOf" srcId="{8A422E7D-F729-4698-A229-98115B2193AB}" destId="{B40B12A9-6B14-41DB-909F-485B33D76660}" srcOrd="1" destOrd="0" presId="urn:microsoft.com/office/officeart/2008/layout/SquareAccentList#1"/>
    <dgm:cxn modelId="{2FEB4091-6F76-4528-8947-996C6AE505D0}" type="presParOf" srcId="{CB858E60-0A0D-47FE-B2DE-4276EA3803DD}" destId="{5339EEB3-3AFE-45A4-87C9-850CE56D4645}" srcOrd="2" destOrd="0" presId="urn:microsoft.com/office/officeart/2008/layout/SquareAccentList#1"/>
    <dgm:cxn modelId="{59FB2F96-F6B6-4857-A84E-E519F81A1553}" type="presParOf" srcId="{5339EEB3-3AFE-45A4-87C9-850CE56D4645}" destId="{3B2BAEBC-9D96-434A-89C7-9F22EA00F55E}" srcOrd="0" destOrd="0" presId="urn:microsoft.com/office/officeart/2008/layout/SquareAccentList#1"/>
    <dgm:cxn modelId="{0C31A824-EE49-44AD-BF88-E0EF6C4D7E86}" type="presParOf" srcId="{5339EEB3-3AFE-45A4-87C9-850CE56D4645}" destId="{24C2305B-E98E-4EE3-94E4-DECEC428B727}" srcOrd="1" destOrd="0" presId="urn:microsoft.com/office/officeart/2008/layout/SquareAccentList#1"/>
    <dgm:cxn modelId="{8A890A8C-C578-4D77-BA62-0C311FF41401}" type="presParOf" srcId="{CB858E60-0A0D-47FE-B2DE-4276EA3803DD}" destId="{871B1DC8-2AE0-4B6E-A773-6BBF64921327}" srcOrd="3" destOrd="0" presId="urn:microsoft.com/office/officeart/2008/layout/SquareAccentList#1"/>
    <dgm:cxn modelId="{9F323DFA-5546-4EDC-A9BE-6BB45F070EC6}" type="presParOf" srcId="{871B1DC8-2AE0-4B6E-A773-6BBF64921327}" destId="{8AD5CF64-F240-4E40-84E8-22499BD29F43}" srcOrd="0" destOrd="0" presId="urn:microsoft.com/office/officeart/2008/layout/SquareAccentList#1"/>
    <dgm:cxn modelId="{9807828D-FBF9-4239-9DD2-AE458EDBFFAC}" type="presParOf" srcId="{871B1DC8-2AE0-4B6E-A773-6BBF64921327}" destId="{FE3CD055-6F4E-4C1E-AEB3-BA25A6A92EEF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6DBE1-2556-4C18-A7EF-F2EB304E8DEE}" type="doc">
      <dgm:prSet loTypeId="urn:microsoft.com/office/officeart/2008/layout/SquareAccentList#2" loCatId="list" qsTypeId="urn:microsoft.com/office/officeart/2005/8/quickstyle/simple1#6" qsCatId="simple" csTypeId="urn:microsoft.com/office/officeart/2005/8/colors/colorful3#6" csCatId="colorful" phldr="1"/>
      <dgm:spPr/>
      <dgm:t>
        <a:bodyPr/>
        <a:lstStyle/>
        <a:p>
          <a:endParaRPr lang="zh-CN" altLang="en-US"/>
        </a:p>
      </dgm:t>
    </dgm:pt>
    <dgm:pt modelId="{268A7B5C-382A-4994-AE47-B479AEDF9D94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anose="020B0503020204020204" charset="-122"/>
              <a:ea typeface="微软雅黑" panose="020B0503020204020204" charset="-122"/>
            </a:rPr>
            <a:t>AI</a:t>
          </a:r>
          <a:r>
            <a:rPr lang="zh-CN" altLang="en-US" sz="2000" dirty="0" smtClean="0">
              <a:latin typeface="微软雅黑" panose="020B0503020204020204" charset="-122"/>
              <a:ea typeface="微软雅黑" panose="020B0503020204020204" charset="-122"/>
            </a:rPr>
            <a:t>智能外呼</a:t>
          </a:r>
          <a:endParaRPr lang="zh-CN" altLang="en-US" sz="2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00F49D87-3961-469B-A8CC-E0EDEB23563A}" type="parTrans" cxnId="{344EC829-E23B-47D2-A802-967F220DBFE2}">
      <dgm:prSet/>
      <dgm:spPr/>
      <dgm:t>
        <a:bodyPr/>
        <a:lstStyle/>
        <a:p>
          <a:endParaRPr lang="zh-CN" altLang="en-US"/>
        </a:p>
      </dgm:t>
    </dgm:pt>
    <dgm:pt modelId="{C4ACC072-1313-4621-A9DE-1A7C27305D7C}" type="sibTrans" cxnId="{344EC829-E23B-47D2-A802-967F220DBFE2}">
      <dgm:prSet/>
      <dgm:spPr/>
      <dgm:t>
        <a:bodyPr/>
        <a:lstStyle/>
        <a:p>
          <a:endParaRPr lang="zh-CN" altLang="en-US"/>
        </a:p>
      </dgm:t>
    </dgm:pt>
    <dgm:pt modelId="{1BB2568B-27B4-4619-8731-041F4F1297A2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地址异常自动分类判断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F1A9A67-6642-4380-87F9-CB25D1086BCA}" type="parTrans" cxnId="{56A8A4D0-A86C-4A40-9036-398A80AC6CED}">
      <dgm:prSet/>
      <dgm:spPr/>
      <dgm:t>
        <a:bodyPr/>
        <a:lstStyle/>
        <a:p>
          <a:endParaRPr lang="zh-CN" altLang="en-US"/>
        </a:p>
      </dgm:t>
    </dgm:pt>
    <dgm:pt modelId="{75234382-3A46-43BF-B496-B34A93D9E831}" type="sibTrans" cxnId="{56A8A4D0-A86C-4A40-9036-398A80AC6CED}">
      <dgm:prSet/>
      <dgm:spPr/>
      <dgm:t>
        <a:bodyPr/>
        <a:lstStyle/>
        <a:p>
          <a:endParaRPr lang="zh-CN" altLang="en-US"/>
        </a:p>
      </dgm:t>
    </dgm:pt>
    <dgm:pt modelId="{2A9138E7-DBA8-425D-A36F-DF5F20B8DFD6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核实会计事务所电话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3CD212E3-F2FC-45F4-900E-36D439BCF62C}" type="parTrans" cxnId="{573F53E2-87BD-4D53-A030-5B8037E0EA1A}">
      <dgm:prSet/>
      <dgm:spPr/>
      <dgm:t>
        <a:bodyPr/>
        <a:lstStyle/>
        <a:p>
          <a:endParaRPr lang="zh-CN" altLang="en-US"/>
        </a:p>
      </dgm:t>
    </dgm:pt>
    <dgm:pt modelId="{7F9D198B-DEE9-4796-8EA8-6EA11FB1BD84}" type="sibTrans" cxnId="{573F53E2-87BD-4D53-A030-5B8037E0EA1A}">
      <dgm:prSet/>
      <dgm:spPr/>
      <dgm:t>
        <a:bodyPr/>
        <a:lstStyle/>
        <a:p>
          <a:endParaRPr lang="zh-CN" altLang="en-US"/>
        </a:p>
      </dgm:t>
    </dgm:pt>
    <dgm:pt modelId="{A75F7608-CAAC-454F-BB5D-14515634F395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自动联系重寄并记录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B1E92F0-7C68-48E9-9924-5EE9B809424D}" type="parTrans" cxnId="{C5D872AC-1DCC-4F0C-96F4-17CF2CD0F9F8}">
      <dgm:prSet/>
      <dgm:spPr/>
      <dgm:t>
        <a:bodyPr/>
        <a:lstStyle/>
        <a:p>
          <a:endParaRPr lang="zh-CN" altLang="en-US"/>
        </a:p>
      </dgm:t>
    </dgm:pt>
    <dgm:pt modelId="{56DA4F6D-41DB-4FB6-8231-B907A67DC09E}" type="sibTrans" cxnId="{C5D872AC-1DCC-4F0C-96F4-17CF2CD0F9F8}">
      <dgm:prSet/>
      <dgm:spPr/>
      <dgm:t>
        <a:bodyPr/>
        <a:lstStyle/>
        <a:p>
          <a:endParaRPr lang="zh-CN" altLang="en-US"/>
        </a:p>
      </dgm:t>
    </dgm:pt>
    <dgm:pt modelId="{901ACB16-5A3A-45B1-AB02-0890A0D4323B}" type="pres">
      <dgm:prSet presAssocID="{ED16DBE1-2556-4C18-A7EF-F2EB304E8DE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1FF0419-CC74-49C3-B772-58049B9E4F8F}" type="pres">
      <dgm:prSet presAssocID="{268A7B5C-382A-4994-AE47-B479AEDF9D94}" presName="root" presStyleCnt="0">
        <dgm:presLayoutVars>
          <dgm:chMax/>
          <dgm:chPref/>
        </dgm:presLayoutVars>
      </dgm:prSet>
      <dgm:spPr/>
    </dgm:pt>
    <dgm:pt modelId="{6A66B540-E4BD-49F8-9ECD-49D694D4F2D7}" type="pres">
      <dgm:prSet presAssocID="{268A7B5C-382A-4994-AE47-B479AEDF9D94}" presName="rootComposite" presStyleCnt="0">
        <dgm:presLayoutVars/>
      </dgm:prSet>
      <dgm:spPr/>
    </dgm:pt>
    <dgm:pt modelId="{FF9A8131-95D3-48A8-8DB5-8D8DF461787F}" type="pres">
      <dgm:prSet presAssocID="{268A7B5C-382A-4994-AE47-B479AEDF9D94}" presName="ParentAccent" presStyleLbl="alignNode1" presStyleIdx="0" presStyleCnt="1" custScaleY="46603"/>
      <dgm:spPr>
        <a:solidFill>
          <a:srgbClr val="003879"/>
        </a:solidFill>
      </dgm:spPr>
      <dgm:t>
        <a:bodyPr/>
        <a:lstStyle/>
        <a:p>
          <a:endParaRPr lang="zh-CN" altLang="en-US"/>
        </a:p>
      </dgm:t>
    </dgm:pt>
    <dgm:pt modelId="{083E2A3A-4224-43FD-9C7D-702618AEEEE1}" type="pres">
      <dgm:prSet presAssocID="{268A7B5C-382A-4994-AE47-B479AEDF9D94}" presName="ParentSmallAccent" presStyleLbl="fgAcc1" presStyleIdx="0" presStyleCnt="1"/>
      <dgm:spPr/>
    </dgm:pt>
    <dgm:pt modelId="{35AFA692-2818-4E02-BA1C-6EAAFBEC70C0}" type="pres">
      <dgm:prSet presAssocID="{268A7B5C-382A-4994-AE47-B479AEDF9D94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58E60-0A0D-47FE-B2DE-4276EA3803DD}" type="pres">
      <dgm:prSet presAssocID="{268A7B5C-382A-4994-AE47-B479AEDF9D94}" presName="childShape" presStyleCnt="0">
        <dgm:presLayoutVars>
          <dgm:chMax val="0"/>
          <dgm:chPref val="0"/>
        </dgm:presLayoutVars>
      </dgm:prSet>
      <dgm:spPr/>
    </dgm:pt>
    <dgm:pt modelId="{2E584EF9-87ED-4019-A49E-7B3CC6484355}" type="pres">
      <dgm:prSet presAssocID="{1BB2568B-27B4-4619-8731-041F4F1297A2}" presName="childComposite" presStyleCnt="0">
        <dgm:presLayoutVars>
          <dgm:chMax val="0"/>
          <dgm:chPref val="0"/>
        </dgm:presLayoutVars>
      </dgm:prSet>
      <dgm:spPr/>
    </dgm:pt>
    <dgm:pt modelId="{3B1F3C7E-8997-4867-AA0B-0522C5705ED6}" type="pres">
      <dgm:prSet presAssocID="{1BB2568B-27B4-4619-8731-041F4F1297A2}" presName="ChildAccent" presStyleLbl="solidFgAcc1" presStyleIdx="0" presStyleCnt="3"/>
      <dgm:spPr/>
    </dgm:pt>
    <dgm:pt modelId="{92CA0B8A-71E2-4C85-8CA5-9D80637ED073}" type="pres">
      <dgm:prSet presAssocID="{1BB2568B-27B4-4619-8731-041F4F1297A2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422E7D-F729-4698-A229-98115B2193AB}" type="pres">
      <dgm:prSet presAssocID="{2A9138E7-DBA8-425D-A36F-DF5F20B8DFD6}" presName="childComposite" presStyleCnt="0">
        <dgm:presLayoutVars>
          <dgm:chMax val="0"/>
          <dgm:chPref val="0"/>
        </dgm:presLayoutVars>
      </dgm:prSet>
      <dgm:spPr/>
    </dgm:pt>
    <dgm:pt modelId="{43CE6B74-7CF8-4E09-B399-B9BFDB7B8494}" type="pres">
      <dgm:prSet presAssocID="{2A9138E7-DBA8-425D-A36F-DF5F20B8DFD6}" presName="ChildAccent" presStyleLbl="solidFgAcc1" presStyleIdx="1" presStyleCnt="3"/>
      <dgm:spPr/>
    </dgm:pt>
    <dgm:pt modelId="{B40B12A9-6B14-41DB-909F-485B33D76660}" type="pres">
      <dgm:prSet presAssocID="{2A9138E7-DBA8-425D-A36F-DF5F20B8DFD6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39EEB3-3AFE-45A4-87C9-850CE56D4645}" type="pres">
      <dgm:prSet presAssocID="{A75F7608-CAAC-454F-BB5D-14515634F395}" presName="childComposite" presStyleCnt="0">
        <dgm:presLayoutVars>
          <dgm:chMax val="0"/>
          <dgm:chPref val="0"/>
        </dgm:presLayoutVars>
      </dgm:prSet>
      <dgm:spPr/>
    </dgm:pt>
    <dgm:pt modelId="{3B2BAEBC-9D96-434A-89C7-9F22EA00F55E}" type="pres">
      <dgm:prSet presAssocID="{A75F7608-CAAC-454F-BB5D-14515634F395}" presName="ChildAccent" presStyleLbl="solidFgAcc1" presStyleIdx="2" presStyleCnt="3"/>
      <dgm:spPr/>
    </dgm:pt>
    <dgm:pt modelId="{24C2305B-E98E-4EE3-94E4-DECEC428B727}" type="pres">
      <dgm:prSet presAssocID="{A75F7608-CAAC-454F-BB5D-14515634F395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C01928-5D17-4B95-A5A0-2ECBDA38334F}" type="presOf" srcId="{ED16DBE1-2556-4C18-A7EF-F2EB304E8DEE}" destId="{901ACB16-5A3A-45B1-AB02-0890A0D4323B}" srcOrd="0" destOrd="0" presId="urn:microsoft.com/office/officeart/2008/layout/SquareAccentList#2"/>
    <dgm:cxn modelId="{573F53E2-87BD-4D53-A030-5B8037E0EA1A}" srcId="{268A7B5C-382A-4994-AE47-B479AEDF9D94}" destId="{2A9138E7-DBA8-425D-A36F-DF5F20B8DFD6}" srcOrd="1" destOrd="0" parTransId="{3CD212E3-F2FC-45F4-900E-36D439BCF62C}" sibTransId="{7F9D198B-DEE9-4796-8EA8-6EA11FB1BD84}"/>
    <dgm:cxn modelId="{C5D872AC-1DCC-4F0C-96F4-17CF2CD0F9F8}" srcId="{268A7B5C-382A-4994-AE47-B479AEDF9D94}" destId="{A75F7608-CAAC-454F-BB5D-14515634F395}" srcOrd="2" destOrd="0" parTransId="{EB1E92F0-7C68-48E9-9924-5EE9B809424D}" sibTransId="{56DA4F6D-41DB-4FB6-8231-B907A67DC09E}"/>
    <dgm:cxn modelId="{344EC829-E23B-47D2-A802-967F220DBFE2}" srcId="{ED16DBE1-2556-4C18-A7EF-F2EB304E8DEE}" destId="{268A7B5C-382A-4994-AE47-B479AEDF9D94}" srcOrd="0" destOrd="0" parTransId="{00F49D87-3961-469B-A8CC-E0EDEB23563A}" sibTransId="{C4ACC072-1313-4621-A9DE-1A7C27305D7C}"/>
    <dgm:cxn modelId="{2D2E9EF8-0A81-40A5-A12E-F20EF8680225}" type="presOf" srcId="{A75F7608-CAAC-454F-BB5D-14515634F395}" destId="{24C2305B-E98E-4EE3-94E4-DECEC428B727}" srcOrd="0" destOrd="0" presId="urn:microsoft.com/office/officeart/2008/layout/SquareAccentList#2"/>
    <dgm:cxn modelId="{56A8A4D0-A86C-4A40-9036-398A80AC6CED}" srcId="{268A7B5C-382A-4994-AE47-B479AEDF9D94}" destId="{1BB2568B-27B4-4619-8731-041F4F1297A2}" srcOrd="0" destOrd="0" parTransId="{EF1A9A67-6642-4380-87F9-CB25D1086BCA}" sibTransId="{75234382-3A46-43BF-B496-B34A93D9E831}"/>
    <dgm:cxn modelId="{D17D25FC-E39C-4C8C-9A3A-3993D6CDC12E}" type="presOf" srcId="{2A9138E7-DBA8-425D-A36F-DF5F20B8DFD6}" destId="{B40B12A9-6B14-41DB-909F-485B33D76660}" srcOrd="0" destOrd="0" presId="urn:microsoft.com/office/officeart/2008/layout/SquareAccentList#2"/>
    <dgm:cxn modelId="{ABA6B6F7-6F2B-497D-B6F2-F1056A5A76D2}" type="presOf" srcId="{1BB2568B-27B4-4619-8731-041F4F1297A2}" destId="{92CA0B8A-71E2-4C85-8CA5-9D80637ED073}" srcOrd="0" destOrd="0" presId="urn:microsoft.com/office/officeart/2008/layout/SquareAccentList#2"/>
    <dgm:cxn modelId="{A959FB4D-E751-4680-8F0C-9A2182C7AF69}" type="presOf" srcId="{268A7B5C-382A-4994-AE47-B479AEDF9D94}" destId="{35AFA692-2818-4E02-BA1C-6EAAFBEC70C0}" srcOrd="0" destOrd="0" presId="urn:microsoft.com/office/officeart/2008/layout/SquareAccentList#2"/>
    <dgm:cxn modelId="{77643EB6-6805-4EBF-B6B4-A7FBB960A787}" type="presParOf" srcId="{901ACB16-5A3A-45B1-AB02-0890A0D4323B}" destId="{71FF0419-CC74-49C3-B772-58049B9E4F8F}" srcOrd="0" destOrd="0" presId="urn:microsoft.com/office/officeart/2008/layout/SquareAccentList#2"/>
    <dgm:cxn modelId="{1ACB444C-07B8-477B-B30A-749B84FD880F}" type="presParOf" srcId="{71FF0419-CC74-49C3-B772-58049B9E4F8F}" destId="{6A66B540-E4BD-49F8-9ECD-49D694D4F2D7}" srcOrd="0" destOrd="0" presId="urn:microsoft.com/office/officeart/2008/layout/SquareAccentList#2"/>
    <dgm:cxn modelId="{CA65B064-C32D-42E6-9272-667A8816FE25}" type="presParOf" srcId="{6A66B540-E4BD-49F8-9ECD-49D694D4F2D7}" destId="{FF9A8131-95D3-48A8-8DB5-8D8DF461787F}" srcOrd="0" destOrd="0" presId="urn:microsoft.com/office/officeart/2008/layout/SquareAccentList#2"/>
    <dgm:cxn modelId="{0E80BB7F-E5ED-4406-B362-7947E9432AF9}" type="presParOf" srcId="{6A66B540-E4BD-49F8-9ECD-49D694D4F2D7}" destId="{083E2A3A-4224-43FD-9C7D-702618AEEEE1}" srcOrd="1" destOrd="0" presId="urn:microsoft.com/office/officeart/2008/layout/SquareAccentList#2"/>
    <dgm:cxn modelId="{C4718ECE-B5CA-4E7A-BF21-511C04C04C2C}" type="presParOf" srcId="{6A66B540-E4BD-49F8-9ECD-49D694D4F2D7}" destId="{35AFA692-2818-4E02-BA1C-6EAAFBEC70C0}" srcOrd="2" destOrd="0" presId="urn:microsoft.com/office/officeart/2008/layout/SquareAccentList#2"/>
    <dgm:cxn modelId="{F2462573-A316-4727-9B97-869C535853B2}" type="presParOf" srcId="{71FF0419-CC74-49C3-B772-58049B9E4F8F}" destId="{CB858E60-0A0D-47FE-B2DE-4276EA3803DD}" srcOrd="1" destOrd="0" presId="urn:microsoft.com/office/officeart/2008/layout/SquareAccentList#2"/>
    <dgm:cxn modelId="{F245E040-1768-492A-BE09-F056938C92A1}" type="presParOf" srcId="{CB858E60-0A0D-47FE-B2DE-4276EA3803DD}" destId="{2E584EF9-87ED-4019-A49E-7B3CC6484355}" srcOrd="0" destOrd="0" presId="urn:microsoft.com/office/officeart/2008/layout/SquareAccentList#2"/>
    <dgm:cxn modelId="{A059176D-DCF8-4CEE-9D6C-8FD90ECAF3AF}" type="presParOf" srcId="{2E584EF9-87ED-4019-A49E-7B3CC6484355}" destId="{3B1F3C7E-8997-4867-AA0B-0522C5705ED6}" srcOrd="0" destOrd="0" presId="urn:microsoft.com/office/officeart/2008/layout/SquareAccentList#2"/>
    <dgm:cxn modelId="{0067B2DE-6F52-46E2-94FC-E265D0305C5A}" type="presParOf" srcId="{2E584EF9-87ED-4019-A49E-7B3CC6484355}" destId="{92CA0B8A-71E2-4C85-8CA5-9D80637ED073}" srcOrd="1" destOrd="0" presId="urn:microsoft.com/office/officeart/2008/layout/SquareAccentList#2"/>
    <dgm:cxn modelId="{F614624A-70F3-408E-9E5E-E2BF9884C0B7}" type="presParOf" srcId="{CB858E60-0A0D-47FE-B2DE-4276EA3803DD}" destId="{8A422E7D-F729-4698-A229-98115B2193AB}" srcOrd="1" destOrd="0" presId="urn:microsoft.com/office/officeart/2008/layout/SquareAccentList#2"/>
    <dgm:cxn modelId="{9B5769EC-D822-4158-91C0-5A6DD659A531}" type="presParOf" srcId="{8A422E7D-F729-4698-A229-98115B2193AB}" destId="{43CE6B74-7CF8-4E09-B399-B9BFDB7B8494}" srcOrd="0" destOrd="0" presId="urn:microsoft.com/office/officeart/2008/layout/SquareAccentList#2"/>
    <dgm:cxn modelId="{F991836F-B154-4B30-8DC2-D985575384DC}" type="presParOf" srcId="{8A422E7D-F729-4698-A229-98115B2193AB}" destId="{B40B12A9-6B14-41DB-909F-485B33D76660}" srcOrd="1" destOrd="0" presId="urn:microsoft.com/office/officeart/2008/layout/SquareAccentList#2"/>
    <dgm:cxn modelId="{2FEB4091-6F76-4528-8947-996C6AE505D0}" type="presParOf" srcId="{CB858E60-0A0D-47FE-B2DE-4276EA3803DD}" destId="{5339EEB3-3AFE-45A4-87C9-850CE56D4645}" srcOrd="2" destOrd="0" presId="urn:microsoft.com/office/officeart/2008/layout/SquareAccentList#2"/>
    <dgm:cxn modelId="{59FB2F96-F6B6-4857-A84E-E519F81A1553}" type="presParOf" srcId="{5339EEB3-3AFE-45A4-87C9-850CE56D4645}" destId="{3B2BAEBC-9D96-434A-89C7-9F22EA00F55E}" srcOrd="0" destOrd="0" presId="urn:microsoft.com/office/officeart/2008/layout/SquareAccentList#2"/>
    <dgm:cxn modelId="{0C31A824-EE49-44AD-BF88-E0EF6C4D7E86}" type="presParOf" srcId="{5339EEB3-3AFE-45A4-87C9-850CE56D4645}" destId="{24C2305B-E98E-4EE3-94E4-DECEC428B727}" srcOrd="1" destOrd="0" presId="urn:microsoft.com/office/officeart/2008/layout/SquareAccentLis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16DBE1-2556-4C18-A7EF-F2EB304E8DEE}" type="doc">
      <dgm:prSet loTypeId="urn:microsoft.com/office/officeart/2008/layout/SquareAccentList#3" loCatId="list" qsTypeId="urn:microsoft.com/office/officeart/2005/8/quickstyle/simple1#7" qsCatId="simple" csTypeId="urn:microsoft.com/office/officeart/2005/8/colors/colorful3#7" csCatId="colorful" phldr="1"/>
      <dgm:spPr/>
      <dgm:t>
        <a:bodyPr/>
        <a:lstStyle/>
        <a:p>
          <a:endParaRPr lang="zh-CN" altLang="en-US"/>
        </a:p>
      </dgm:t>
    </dgm:pt>
    <dgm:pt modelId="{268A7B5C-382A-4994-AE47-B479AEDF9D94}">
      <dgm:prSet phldrT="[文本]" custT="1"/>
      <dgm:spPr/>
      <dgm:t>
        <a:bodyPr/>
        <a:lstStyle/>
        <a:p>
          <a:r>
            <a:rPr lang="en-US" altLang="zh-CN" sz="2000" dirty="0" smtClean="0">
              <a:latin typeface="微软雅黑" panose="020B0503020204020204" charset="-122"/>
              <a:ea typeface="微软雅黑" panose="020B0503020204020204" charset="-122"/>
            </a:rPr>
            <a:t>AI</a:t>
          </a:r>
          <a:r>
            <a:rPr lang="zh-CN" altLang="en-US" sz="2000" dirty="0" smtClean="0">
              <a:latin typeface="微软雅黑" panose="020B0503020204020204" charset="-122"/>
              <a:ea typeface="微软雅黑" panose="020B0503020204020204" charset="-122"/>
            </a:rPr>
            <a:t>智能客服</a:t>
          </a:r>
          <a:endParaRPr lang="zh-CN" altLang="en-US" sz="20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00F49D87-3961-469B-A8CC-E0EDEB23563A}" type="parTrans" cxnId="{344EC829-E23B-47D2-A802-967F220DBFE2}">
      <dgm:prSet/>
      <dgm:spPr/>
      <dgm:t>
        <a:bodyPr/>
        <a:lstStyle/>
        <a:p>
          <a:endParaRPr lang="zh-CN" altLang="en-US"/>
        </a:p>
      </dgm:t>
    </dgm:pt>
    <dgm:pt modelId="{C4ACC072-1313-4621-A9DE-1A7C27305D7C}" type="sibTrans" cxnId="{344EC829-E23B-47D2-A802-967F220DBFE2}">
      <dgm:prSet/>
      <dgm:spPr/>
      <dgm:t>
        <a:bodyPr/>
        <a:lstStyle/>
        <a:p>
          <a:endParaRPr lang="zh-CN" altLang="en-US"/>
        </a:p>
      </dgm:t>
    </dgm:pt>
    <dgm:pt modelId="{1BB2568B-27B4-4619-8731-041F4F1297A2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解答客户经理相关问题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F1A9A67-6642-4380-87F9-CB25D1086BCA}" type="parTrans" cxnId="{56A8A4D0-A86C-4A40-9036-398A80AC6CED}">
      <dgm:prSet/>
      <dgm:spPr/>
      <dgm:t>
        <a:bodyPr/>
        <a:lstStyle/>
        <a:p>
          <a:endParaRPr lang="zh-CN" altLang="en-US"/>
        </a:p>
      </dgm:t>
    </dgm:pt>
    <dgm:pt modelId="{75234382-3A46-43BF-B496-B34A93D9E831}" type="sibTrans" cxnId="{56A8A4D0-A86C-4A40-9036-398A80AC6CED}">
      <dgm:prSet/>
      <dgm:spPr/>
      <dgm:t>
        <a:bodyPr/>
        <a:lstStyle/>
        <a:p>
          <a:endParaRPr lang="zh-CN" altLang="en-US"/>
        </a:p>
      </dgm:t>
    </dgm:pt>
    <dgm:pt modelId="{2A9138E7-DBA8-425D-A36F-DF5F20B8DFD6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charset="-122"/>
              <a:ea typeface="微软雅黑" panose="020B0503020204020204" charset="-122"/>
            </a:rPr>
            <a:t>配合顺丰寄件唯一码定位流程节点</a:t>
          </a:r>
          <a:endParaRPr lang="zh-CN" altLang="en-US" sz="140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3CD212E3-F2FC-45F4-900E-36D439BCF62C}" type="parTrans" cxnId="{573F53E2-87BD-4D53-A030-5B8037E0EA1A}">
      <dgm:prSet/>
      <dgm:spPr/>
      <dgm:t>
        <a:bodyPr/>
        <a:lstStyle/>
        <a:p>
          <a:endParaRPr lang="zh-CN" altLang="en-US"/>
        </a:p>
      </dgm:t>
    </dgm:pt>
    <dgm:pt modelId="{7F9D198B-DEE9-4796-8EA8-6EA11FB1BD84}" type="sibTrans" cxnId="{573F53E2-87BD-4D53-A030-5B8037E0EA1A}">
      <dgm:prSet/>
      <dgm:spPr/>
      <dgm:t>
        <a:bodyPr/>
        <a:lstStyle/>
        <a:p>
          <a:endParaRPr lang="zh-CN" altLang="en-US"/>
        </a:p>
      </dgm:t>
    </dgm:pt>
    <dgm:pt modelId="{901ACB16-5A3A-45B1-AB02-0890A0D4323B}" type="pres">
      <dgm:prSet presAssocID="{ED16DBE1-2556-4C18-A7EF-F2EB304E8DE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1FF0419-CC74-49C3-B772-58049B9E4F8F}" type="pres">
      <dgm:prSet presAssocID="{268A7B5C-382A-4994-AE47-B479AEDF9D94}" presName="root" presStyleCnt="0">
        <dgm:presLayoutVars>
          <dgm:chMax/>
          <dgm:chPref/>
        </dgm:presLayoutVars>
      </dgm:prSet>
      <dgm:spPr/>
    </dgm:pt>
    <dgm:pt modelId="{6A66B540-E4BD-49F8-9ECD-49D694D4F2D7}" type="pres">
      <dgm:prSet presAssocID="{268A7B5C-382A-4994-AE47-B479AEDF9D94}" presName="rootComposite" presStyleCnt="0">
        <dgm:presLayoutVars/>
      </dgm:prSet>
      <dgm:spPr/>
    </dgm:pt>
    <dgm:pt modelId="{FF9A8131-95D3-48A8-8DB5-8D8DF461787F}" type="pres">
      <dgm:prSet presAssocID="{268A7B5C-382A-4994-AE47-B479AEDF9D94}" presName="ParentAccent" presStyleLbl="alignNode1" presStyleIdx="0" presStyleCnt="1" custScaleY="44994"/>
      <dgm:spPr>
        <a:solidFill>
          <a:srgbClr val="003879"/>
        </a:solidFill>
      </dgm:spPr>
      <dgm:t>
        <a:bodyPr/>
        <a:lstStyle/>
        <a:p>
          <a:endParaRPr lang="zh-CN" altLang="en-US"/>
        </a:p>
      </dgm:t>
    </dgm:pt>
    <dgm:pt modelId="{083E2A3A-4224-43FD-9C7D-702618AEEEE1}" type="pres">
      <dgm:prSet presAssocID="{268A7B5C-382A-4994-AE47-B479AEDF9D94}" presName="ParentSmallAccent" presStyleLbl="fgAcc1" presStyleIdx="0" presStyleCnt="1"/>
      <dgm:spPr/>
    </dgm:pt>
    <dgm:pt modelId="{35AFA692-2818-4E02-BA1C-6EAAFBEC70C0}" type="pres">
      <dgm:prSet presAssocID="{268A7B5C-382A-4994-AE47-B479AEDF9D94}" presName="Parent" presStyleLbl="revTx" presStyleIdx="0" presStyleCnt="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58E60-0A0D-47FE-B2DE-4276EA3803DD}" type="pres">
      <dgm:prSet presAssocID="{268A7B5C-382A-4994-AE47-B479AEDF9D94}" presName="childShape" presStyleCnt="0">
        <dgm:presLayoutVars>
          <dgm:chMax val="0"/>
          <dgm:chPref val="0"/>
        </dgm:presLayoutVars>
      </dgm:prSet>
      <dgm:spPr/>
    </dgm:pt>
    <dgm:pt modelId="{2E584EF9-87ED-4019-A49E-7B3CC6484355}" type="pres">
      <dgm:prSet presAssocID="{1BB2568B-27B4-4619-8731-041F4F1297A2}" presName="childComposite" presStyleCnt="0">
        <dgm:presLayoutVars>
          <dgm:chMax val="0"/>
          <dgm:chPref val="0"/>
        </dgm:presLayoutVars>
      </dgm:prSet>
      <dgm:spPr/>
    </dgm:pt>
    <dgm:pt modelId="{3B1F3C7E-8997-4867-AA0B-0522C5705ED6}" type="pres">
      <dgm:prSet presAssocID="{1BB2568B-27B4-4619-8731-041F4F1297A2}" presName="ChildAccent" presStyleLbl="solidFgAcc1" presStyleIdx="0" presStyleCnt="2"/>
      <dgm:spPr/>
    </dgm:pt>
    <dgm:pt modelId="{92CA0B8A-71E2-4C85-8CA5-9D80637ED073}" type="pres">
      <dgm:prSet presAssocID="{1BB2568B-27B4-4619-8731-041F4F1297A2}" presName="Child" presStyleLbl="revTx" presStyleIdx="1" presStyleCnt="3" custLinFactNeighborX="21" custLinFactNeighborY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422E7D-F729-4698-A229-98115B2193AB}" type="pres">
      <dgm:prSet presAssocID="{2A9138E7-DBA8-425D-A36F-DF5F20B8DFD6}" presName="childComposite" presStyleCnt="0">
        <dgm:presLayoutVars>
          <dgm:chMax val="0"/>
          <dgm:chPref val="0"/>
        </dgm:presLayoutVars>
      </dgm:prSet>
      <dgm:spPr/>
    </dgm:pt>
    <dgm:pt modelId="{43CE6B74-7CF8-4E09-B399-B9BFDB7B8494}" type="pres">
      <dgm:prSet presAssocID="{2A9138E7-DBA8-425D-A36F-DF5F20B8DFD6}" presName="ChildAccent" presStyleLbl="solidFgAcc1" presStyleIdx="1" presStyleCnt="2"/>
      <dgm:spPr/>
    </dgm:pt>
    <dgm:pt modelId="{B40B12A9-6B14-41DB-909F-485B33D76660}" type="pres">
      <dgm:prSet presAssocID="{2A9138E7-DBA8-425D-A36F-DF5F20B8DFD6}" presName="Child" presStyleLbl="revTx" presStyleIdx="2" presStyleCnt="3" custLinFactNeighborX="21" custLinFactNeighborY="2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C01928-5D17-4B95-A5A0-2ECBDA38334F}" type="presOf" srcId="{ED16DBE1-2556-4C18-A7EF-F2EB304E8DEE}" destId="{901ACB16-5A3A-45B1-AB02-0890A0D4323B}" srcOrd="0" destOrd="0" presId="urn:microsoft.com/office/officeart/2008/layout/SquareAccentList#3"/>
    <dgm:cxn modelId="{573F53E2-87BD-4D53-A030-5B8037E0EA1A}" srcId="{268A7B5C-382A-4994-AE47-B479AEDF9D94}" destId="{2A9138E7-DBA8-425D-A36F-DF5F20B8DFD6}" srcOrd="1" destOrd="0" parTransId="{3CD212E3-F2FC-45F4-900E-36D439BCF62C}" sibTransId="{7F9D198B-DEE9-4796-8EA8-6EA11FB1BD84}"/>
    <dgm:cxn modelId="{344EC829-E23B-47D2-A802-967F220DBFE2}" srcId="{ED16DBE1-2556-4C18-A7EF-F2EB304E8DEE}" destId="{268A7B5C-382A-4994-AE47-B479AEDF9D94}" srcOrd="0" destOrd="0" parTransId="{00F49D87-3961-469B-A8CC-E0EDEB23563A}" sibTransId="{C4ACC072-1313-4621-A9DE-1A7C27305D7C}"/>
    <dgm:cxn modelId="{56A8A4D0-A86C-4A40-9036-398A80AC6CED}" srcId="{268A7B5C-382A-4994-AE47-B479AEDF9D94}" destId="{1BB2568B-27B4-4619-8731-041F4F1297A2}" srcOrd="0" destOrd="0" parTransId="{EF1A9A67-6642-4380-87F9-CB25D1086BCA}" sibTransId="{75234382-3A46-43BF-B496-B34A93D9E831}"/>
    <dgm:cxn modelId="{D17D25FC-E39C-4C8C-9A3A-3993D6CDC12E}" type="presOf" srcId="{2A9138E7-DBA8-425D-A36F-DF5F20B8DFD6}" destId="{B40B12A9-6B14-41DB-909F-485B33D76660}" srcOrd="0" destOrd="0" presId="urn:microsoft.com/office/officeart/2008/layout/SquareAccentList#3"/>
    <dgm:cxn modelId="{ABA6B6F7-6F2B-497D-B6F2-F1056A5A76D2}" type="presOf" srcId="{1BB2568B-27B4-4619-8731-041F4F1297A2}" destId="{92CA0B8A-71E2-4C85-8CA5-9D80637ED073}" srcOrd="0" destOrd="0" presId="urn:microsoft.com/office/officeart/2008/layout/SquareAccentList#3"/>
    <dgm:cxn modelId="{A959FB4D-E751-4680-8F0C-9A2182C7AF69}" type="presOf" srcId="{268A7B5C-382A-4994-AE47-B479AEDF9D94}" destId="{35AFA692-2818-4E02-BA1C-6EAAFBEC70C0}" srcOrd="0" destOrd="0" presId="urn:microsoft.com/office/officeart/2008/layout/SquareAccentList#3"/>
    <dgm:cxn modelId="{77643EB6-6805-4EBF-B6B4-A7FBB960A787}" type="presParOf" srcId="{901ACB16-5A3A-45B1-AB02-0890A0D4323B}" destId="{71FF0419-CC74-49C3-B772-58049B9E4F8F}" srcOrd="0" destOrd="0" presId="urn:microsoft.com/office/officeart/2008/layout/SquareAccentList#3"/>
    <dgm:cxn modelId="{1ACB444C-07B8-477B-B30A-749B84FD880F}" type="presParOf" srcId="{71FF0419-CC74-49C3-B772-58049B9E4F8F}" destId="{6A66B540-E4BD-49F8-9ECD-49D694D4F2D7}" srcOrd="0" destOrd="0" presId="urn:microsoft.com/office/officeart/2008/layout/SquareAccentList#3"/>
    <dgm:cxn modelId="{CA65B064-C32D-42E6-9272-667A8816FE25}" type="presParOf" srcId="{6A66B540-E4BD-49F8-9ECD-49D694D4F2D7}" destId="{FF9A8131-95D3-48A8-8DB5-8D8DF461787F}" srcOrd="0" destOrd="0" presId="urn:microsoft.com/office/officeart/2008/layout/SquareAccentList#3"/>
    <dgm:cxn modelId="{0E80BB7F-E5ED-4406-B362-7947E9432AF9}" type="presParOf" srcId="{6A66B540-E4BD-49F8-9ECD-49D694D4F2D7}" destId="{083E2A3A-4224-43FD-9C7D-702618AEEEE1}" srcOrd="1" destOrd="0" presId="urn:microsoft.com/office/officeart/2008/layout/SquareAccentList#3"/>
    <dgm:cxn modelId="{C4718ECE-B5CA-4E7A-BF21-511C04C04C2C}" type="presParOf" srcId="{6A66B540-E4BD-49F8-9ECD-49D694D4F2D7}" destId="{35AFA692-2818-4E02-BA1C-6EAAFBEC70C0}" srcOrd="2" destOrd="0" presId="urn:microsoft.com/office/officeart/2008/layout/SquareAccentList#3"/>
    <dgm:cxn modelId="{F2462573-A316-4727-9B97-869C535853B2}" type="presParOf" srcId="{71FF0419-CC74-49C3-B772-58049B9E4F8F}" destId="{CB858E60-0A0D-47FE-B2DE-4276EA3803DD}" srcOrd="1" destOrd="0" presId="urn:microsoft.com/office/officeart/2008/layout/SquareAccentList#3"/>
    <dgm:cxn modelId="{F245E040-1768-492A-BE09-F056938C92A1}" type="presParOf" srcId="{CB858E60-0A0D-47FE-B2DE-4276EA3803DD}" destId="{2E584EF9-87ED-4019-A49E-7B3CC6484355}" srcOrd="0" destOrd="0" presId="urn:microsoft.com/office/officeart/2008/layout/SquareAccentList#3"/>
    <dgm:cxn modelId="{A059176D-DCF8-4CEE-9D6C-8FD90ECAF3AF}" type="presParOf" srcId="{2E584EF9-87ED-4019-A49E-7B3CC6484355}" destId="{3B1F3C7E-8997-4867-AA0B-0522C5705ED6}" srcOrd="0" destOrd="0" presId="urn:microsoft.com/office/officeart/2008/layout/SquareAccentList#3"/>
    <dgm:cxn modelId="{0067B2DE-6F52-46E2-94FC-E265D0305C5A}" type="presParOf" srcId="{2E584EF9-87ED-4019-A49E-7B3CC6484355}" destId="{92CA0B8A-71E2-4C85-8CA5-9D80637ED073}" srcOrd="1" destOrd="0" presId="urn:microsoft.com/office/officeart/2008/layout/SquareAccentList#3"/>
    <dgm:cxn modelId="{F614624A-70F3-408E-9E5E-E2BF9884C0B7}" type="presParOf" srcId="{CB858E60-0A0D-47FE-B2DE-4276EA3803DD}" destId="{8A422E7D-F729-4698-A229-98115B2193AB}" srcOrd="1" destOrd="0" presId="urn:microsoft.com/office/officeart/2008/layout/SquareAccentList#3"/>
    <dgm:cxn modelId="{9B5769EC-D822-4158-91C0-5A6DD659A531}" type="presParOf" srcId="{8A422E7D-F729-4698-A229-98115B2193AB}" destId="{43CE6B74-7CF8-4E09-B399-B9BFDB7B8494}" srcOrd="0" destOrd="0" presId="urn:microsoft.com/office/officeart/2008/layout/SquareAccentList#3"/>
    <dgm:cxn modelId="{F991836F-B154-4B30-8DC2-D985575384DC}" type="presParOf" srcId="{8A422E7D-F729-4698-A229-98115B2193AB}" destId="{B40B12A9-6B14-41DB-909F-485B33D76660}" srcOrd="1" destOrd="0" presId="urn:microsoft.com/office/officeart/2008/layout/SquareAccentList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01F8-3C8D-40F9-A639-148A44C027CD}">
      <dsp:nvSpPr>
        <dsp:cNvPr id="0" name=""/>
        <dsp:cNvSpPr/>
      </dsp:nvSpPr>
      <dsp:spPr>
        <a:xfrm>
          <a:off x="167156" y="1889969"/>
          <a:ext cx="3520662" cy="2505342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rgbClr val="DADBDE"/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09EC-D61B-45FE-AF9E-8EB52981FFED}">
      <dsp:nvSpPr>
        <dsp:cNvPr id="0" name=""/>
        <dsp:cNvSpPr/>
      </dsp:nvSpPr>
      <dsp:spPr>
        <a:xfrm>
          <a:off x="2779" y="1671618"/>
          <a:ext cx="3385295" cy="206109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E244D-CAF6-494B-B364-CE2E488E55A1}">
      <dsp:nvSpPr>
        <dsp:cNvPr id="0" name=""/>
        <dsp:cNvSpPr/>
      </dsp:nvSpPr>
      <dsp:spPr>
        <a:xfrm>
          <a:off x="159651" y="3931467"/>
          <a:ext cx="3247654" cy="29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RPA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机器人监控管理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9651" y="3931467"/>
        <a:ext cx="3247654" cy="297386"/>
      </dsp:txXfrm>
    </dsp:sp>
    <dsp:sp modelId="{78CBAB1E-89B8-48F0-A333-0DC0325CF763}">
      <dsp:nvSpPr>
        <dsp:cNvPr id="0" name=""/>
        <dsp:cNvSpPr/>
      </dsp:nvSpPr>
      <dsp:spPr>
        <a:xfrm>
          <a:off x="3802137" y="1817439"/>
          <a:ext cx="1609608" cy="25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01F8-3C8D-40F9-A639-148A44C027CD}">
      <dsp:nvSpPr>
        <dsp:cNvPr id="0" name=""/>
        <dsp:cNvSpPr/>
      </dsp:nvSpPr>
      <dsp:spPr>
        <a:xfrm>
          <a:off x="138146" y="1869924"/>
          <a:ext cx="3520662" cy="2505342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09EC-D61B-45FE-AF9E-8EB52981FFED}">
      <dsp:nvSpPr>
        <dsp:cNvPr id="0" name=""/>
        <dsp:cNvSpPr/>
      </dsp:nvSpPr>
      <dsp:spPr>
        <a:xfrm>
          <a:off x="2779" y="1671695"/>
          <a:ext cx="3385295" cy="206078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E244D-CAF6-494B-B364-CE2E488E55A1}">
      <dsp:nvSpPr>
        <dsp:cNvPr id="0" name=""/>
        <dsp:cNvSpPr/>
      </dsp:nvSpPr>
      <dsp:spPr>
        <a:xfrm>
          <a:off x="135424" y="3902362"/>
          <a:ext cx="3247654" cy="29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RPA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流程监控管理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5424" y="3902362"/>
        <a:ext cx="3247654" cy="297386"/>
      </dsp:txXfrm>
    </dsp:sp>
    <dsp:sp modelId="{78CBAB1E-89B8-48F0-A333-0DC0325CF763}">
      <dsp:nvSpPr>
        <dsp:cNvPr id="0" name=""/>
        <dsp:cNvSpPr/>
      </dsp:nvSpPr>
      <dsp:spPr>
        <a:xfrm>
          <a:off x="3802137" y="1817362"/>
          <a:ext cx="1609608" cy="25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01F8-3C8D-40F9-A639-148A44C027CD}">
      <dsp:nvSpPr>
        <dsp:cNvPr id="0" name=""/>
        <dsp:cNvSpPr/>
      </dsp:nvSpPr>
      <dsp:spPr>
        <a:xfrm>
          <a:off x="138146" y="1875386"/>
          <a:ext cx="3520662" cy="2505342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09EC-D61B-45FE-AF9E-8EB52981FFED}">
      <dsp:nvSpPr>
        <dsp:cNvPr id="0" name=""/>
        <dsp:cNvSpPr/>
      </dsp:nvSpPr>
      <dsp:spPr>
        <a:xfrm>
          <a:off x="2779" y="1671695"/>
          <a:ext cx="3385295" cy="206078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tile tx="0" ty="0" sx="50000" sy="5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38100" dir="2700000" sx="103000" sy="103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E244D-CAF6-494B-B364-CE2E488E55A1}">
      <dsp:nvSpPr>
        <dsp:cNvPr id="0" name=""/>
        <dsp:cNvSpPr/>
      </dsp:nvSpPr>
      <dsp:spPr>
        <a:xfrm>
          <a:off x="151629" y="3887847"/>
          <a:ext cx="3247654" cy="29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数据仪表板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1629" y="3887847"/>
        <a:ext cx="3247654" cy="297386"/>
      </dsp:txXfrm>
    </dsp:sp>
    <dsp:sp modelId="{78CBAB1E-89B8-48F0-A333-0DC0325CF763}">
      <dsp:nvSpPr>
        <dsp:cNvPr id="0" name=""/>
        <dsp:cNvSpPr/>
      </dsp:nvSpPr>
      <dsp:spPr>
        <a:xfrm>
          <a:off x="3802137" y="1817362"/>
          <a:ext cx="1609608" cy="250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8BE3-C6EA-489A-A91F-EE08C7D3058B}">
      <dsp:nvSpPr>
        <dsp:cNvPr id="0" name=""/>
        <dsp:cNvSpPr/>
      </dsp:nvSpPr>
      <dsp:spPr>
        <a:xfrm>
          <a:off x="0" y="351307"/>
          <a:ext cx="66929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43" tIns="437388" rIns="5194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识别成功率高达</a:t>
          </a:r>
          <a:r>
            <a:rPr lang="en-US" altLang="zh-CN" sz="1800" kern="1200" dirty="0" smtClean="0">
              <a:latin typeface="微软雅黑" panose="020B0503020204020204" charset="-122"/>
              <a:ea typeface="微软雅黑" panose="020B0503020204020204" charset="-122"/>
            </a:rPr>
            <a:t>99.05%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351307"/>
        <a:ext cx="6692900" cy="926100"/>
      </dsp:txXfrm>
    </dsp:sp>
    <dsp:sp modelId="{05A753CB-4586-4024-8CCC-14FB21FC565B}">
      <dsp:nvSpPr>
        <dsp:cNvPr id="0" name=""/>
        <dsp:cNvSpPr/>
      </dsp:nvSpPr>
      <dsp:spPr>
        <a:xfrm>
          <a:off x="334645" y="41347"/>
          <a:ext cx="468503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83" tIns="0" rIns="1770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具备高质量通用文字识别能力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64907" y="71609"/>
        <a:ext cx="4624506" cy="559396"/>
      </dsp:txXfrm>
    </dsp:sp>
    <dsp:sp modelId="{41F70A5D-09DF-4375-A644-A44C448448AE}">
      <dsp:nvSpPr>
        <dsp:cNvPr id="0" name=""/>
        <dsp:cNvSpPr/>
      </dsp:nvSpPr>
      <dsp:spPr>
        <a:xfrm>
          <a:off x="0" y="1700767"/>
          <a:ext cx="6692900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540"/>
              <a:satOff val="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43" tIns="437388" rIns="5194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针对询证函特点，解决多页识别，提取要素多、表格内容跨页等问题。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1700767"/>
        <a:ext cx="6692900" cy="1289925"/>
      </dsp:txXfrm>
    </dsp:sp>
    <dsp:sp modelId="{F65CDA6E-1B3D-4574-8AEA-059C478D7D15}">
      <dsp:nvSpPr>
        <dsp:cNvPr id="0" name=""/>
        <dsp:cNvSpPr/>
      </dsp:nvSpPr>
      <dsp:spPr>
        <a:xfrm>
          <a:off x="334645" y="1390807"/>
          <a:ext cx="4685030" cy="619920"/>
        </a:xfrm>
        <a:prstGeom prst="roundRect">
          <a:avLst/>
        </a:prstGeom>
        <a:solidFill>
          <a:schemeClr val="accent3">
            <a:hueOff val="-112540"/>
            <a:satOff val="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83" tIns="0" rIns="1770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特定领域进行了深度优化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64907" y="1421069"/>
        <a:ext cx="4624506" cy="559396"/>
      </dsp:txXfrm>
    </dsp:sp>
    <dsp:sp modelId="{ED218FDA-B5E9-45D5-95AF-F085041215CB}">
      <dsp:nvSpPr>
        <dsp:cNvPr id="0" name=""/>
        <dsp:cNvSpPr/>
      </dsp:nvSpPr>
      <dsp:spPr>
        <a:xfrm>
          <a:off x="0" y="3414052"/>
          <a:ext cx="66929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25080"/>
              <a:satOff val="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43" tIns="437388" rIns="5194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OCR</a:t>
          </a: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识别询证函</a:t>
          </a:r>
          <a:r>
            <a:rPr lang="zh-CN" sz="1800" kern="1200" dirty="0" smtClean="0">
              <a:latin typeface="微软雅黑" panose="020B0503020204020204" charset="-122"/>
              <a:ea typeface="微软雅黑" panose="020B0503020204020204" charset="-122"/>
            </a:rPr>
            <a:t>单笔耗时</a:t>
          </a:r>
          <a:r>
            <a:rPr 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30</a:t>
          </a:r>
          <a:r>
            <a:rPr lang="zh-CN" sz="1800" kern="1200" dirty="0" smtClean="0">
              <a:latin typeface="微软雅黑" panose="020B0503020204020204" charset="-122"/>
              <a:ea typeface="微软雅黑" panose="020B0503020204020204" charset="-122"/>
            </a:rPr>
            <a:t>秒</a:t>
          </a:r>
          <a:r>
            <a:rPr lang="en-US" altLang="zh-CN" sz="1800" kern="1200" dirty="0" smtClean="0">
              <a:latin typeface="微软雅黑" panose="020B0503020204020204" charset="-122"/>
              <a:ea typeface="微软雅黑" panose="020B0503020204020204" charset="-122"/>
            </a:rPr>
            <a:t>,</a:t>
          </a: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节省</a:t>
          </a:r>
          <a:r>
            <a:rPr lang="en-US" altLang="zh-CN" sz="1800" kern="1200" dirty="0" smtClean="0">
              <a:latin typeface="微软雅黑" panose="020B0503020204020204" charset="-122"/>
              <a:ea typeface="微软雅黑" panose="020B0503020204020204" charset="-122"/>
            </a:rPr>
            <a:t>95%</a:t>
          </a: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时间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3414052"/>
        <a:ext cx="6692900" cy="926100"/>
      </dsp:txXfrm>
    </dsp:sp>
    <dsp:sp modelId="{27A99CEB-DC02-4F91-A9A0-FD7683A70A08}">
      <dsp:nvSpPr>
        <dsp:cNvPr id="0" name=""/>
        <dsp:cNvSpPr/>
      </dsp:nvSpPr>
      <dsp:spPr>
        <a:xfrm>
          <a:off x="334645" y="3104092"/>
          <a:ext cx="4685030" cy="619920"/>
        </a:xfrm>
        <a:prstGeom prst="roundRect">
          <a:avLst/>
        </a:prstGeom>
        <a:solidFill>
          <a:schemeClr val="accent3">
            <a:hueOff val="-225080"/>
            <a:satOff val="0"/>
            <a:lumOff val="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83" tIns="0" rIns="1770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charset="-122"/>
              <a:ea typeface="微软雅黑" panose="020B0503020204020204" charset="-122"/>
            </a:rPr>
            <a:t>提供高效的解决方案</a:t>
          </a:r>
          <a:endParaRPr lang="zh-CN" altLang="en-US" sz="18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64907" y="3134354"/>
        <a:ext cx="462450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8131-95D3-48A8-8DB5-8D8DF461787F}">
      <dsp:nvSpPr>
        <dsp:cNvPr id="0" name=""/>
        <dsp:cNvSpPr/>
      </dsp:nvSpPr>
      <dsp:spPr>
        <a:xfrm>
          <a:off x="1666" y="733894"/>
          <a:ext cx="3330417" cy="177507"/>
        </a:xfrm>
        <a:prstGeom prst="rect">
          <a:avLst/>
        </a:prstGeom>
        <a:solidFill>
          <a:srgbClr val="003879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E2A3A-4224-43FD-9C7D-702618AEEEE1}">
      <dsp:nvSpPr>
        <dsp:cNvPr id="0" name=""/>
        <dsp:cNvSpPr/>
      </dsp:nvSpPr>
      <dsp:spPr>
        <a:xfrm>
          <a:off x="1666" y="773891"/>
          <a:ext cx="244664" cy="2446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FA692-2818-4E02-BA1C-6EAAFBEC70C0}">
      <dsp:nvSpPr>
        <dsp:cNvPr id="0" name=""/>
        <dsp:cNvSpPr/>
      </dsp:nvSpPr>
      <dsp:spPr>
        <a:xfrm>
          <a:off x="1666" y="0"/>
          <a:ext cx="3330417" cy="703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i="0" kern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银行函证平台建设</a:t>
          </a:r>
          <a:endParaRPr lang="zh-CN" altLang="en-US" sz="2000" kern="12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1666" y="0"/>
        <a:ext cx="3330417" cy="703862"/>
      </dsp:txXfrm>
    </dsp:sp>
    <dsp:sp modelId="{3B1F3C7E-8997-4867-AA0B-0522C5705ED6}">
      <dsp:nvSpPr>
        <dsp:cNvPr id="0" name=""/>
        <dsp:cNvSpPr/>
      </dsp:nvSpPr>
      <dsp:spPr>
        <a:xfrm>
          <a:off x="0" y="1357816"/>
          <a:ext cx="244658" cy="244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0B8A-71E2-4C85-8CA5-9D80637ED073}">
      <dsp:nvSpPr>
        <dsp:cNvPr id="0" name=""/>
        <dsp:cNvSpPr/>
      </dsp:nvSpPr>
      <dsp:spPr>
        <a:xfrm>
          <a:off x="236461" y="1335835"/>
          <a:ext cx="3097288" cy="57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多方组织平台建设，</a:t>
          </a: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全面推进</a:t>
          </a:r>
          <a:r>
            <a:rPr lang="zh-CN" altLang="en-US" sz="1400" b="0" i="0" kern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数字化方式回函</a:t>
          </a:r>
          <a:endParaRPr lang="zh-CN" altLang="en-US" sz="1400" kern="12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36461" y="1335835"/>
        <a:ext cx="3097288" cy="570299"/>
      </dsp:txXfrm>
    </dsp:sp>
    <dsp:sp modelId="{43CE6B74-7CF8-4E09-B399-B9BFDB7B8494}">
      <dsp:nvSpPr>
        <dsp:cNvPr id="0" name=""/>
        <dsp:cNvSpPr/>
      </dsp:nvSpPr>
      <dsp:spPr>
        <a:xfrm>
          <a:off x="0" y="2116008"/>
          <a:ext cx="244658" cy="244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5027"/>
              <a:satOff val="0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12A9-6B14-41DB-909F-485B33D76660}">
      <dsp:nvSpPr>
        <dsp:cNvPr id="0" name=""/>
        <dsp:cNvSpPr/>
      </dsp:nvSpPr>
      <dsp:spPr>
        <a:xfrm>
          <a:off x="218627" y="2107387"/>
          <a:ext cx="3097288" cy="57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i="0" kern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通过电子印章、电子签名等推进数字化加签</a:t>
          </a:r>
          <a:endParaRPr lang="zh-CN" altLang="en-US" sz="1400" kern="12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18627" y="2107387"/>
        <a:ext cx="3097288" cy="570299"/>
      </dsp:txXfrm>
    </dsp:sp>
    <dsp:sp modelId="{3B2BAEBC-9D96-434A-89C7-9F22EA00F55E}">
      <dsp:nvSpPr>
        <dsp:cNvPr id="0" name=""/>
        <dsp:cNvSpPr/>
      </dsp:nvSpPr>
      <dsp:spPr>
        <a:xfrm>
          <a:off x="0" y="2844186"/>
          <a:ext cx="244658" cy="244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50053"/>
              <a:satOff val="0"/>
              <a:lumOff val="10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305B-E98E-4EE3-94E4-DECEC428B727}">
      <dsp:nvSpPr>
        <dsp:cNvPr id="0" name=""/>
        <dsp:cNvSpPr/>
      </dsp:nvSpPr>
      <dsp:spPr>
        <a:xfrm>
          <a:off x="218627" y="2820923"/>
          <a:ext cx="3097288" cy="57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i="0" kern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纸质化函件通过快递公司直接出函、封装后直接寄出</a:t>
          </a:r>
          <a:endParaRPr lang="en-US" altLang="zh-CN" sz="1400" kern="1200" dirty="0" smtClean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18627" y="2820923"/>
        <a:ext cx="3097288" cy="570299"/>
      </dsp:txXfrm>
    </dsp:sp>
    <dsp:sp modelId="{8AD5CF64-F240-4E40-84E8-22499BD29F43}">
      <dsp:nvSpPr>
        <dsp:cNvPr id="0" name=""/>
        <dsp:cNvSpPr/>
      </dsp:nvSpPr>
      <dsp:spPr>
        <a:xfrm>
          <a:off x="0" y="3692141"/>
          <a:ext cx="244658" cy="244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25080"/>
              <a:satOff val="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CD055-6F4E-4C1E-AEB3-BA25A6A92EEF}">
      <dsp:nvSpPr>
        <dsp:cNvPr id="0" name=""/>
        <dsp:cNvSpPr/>
      </dsp:nvSpPr>
      <dsp:spPr>
        <a:xfrm>
          <a:off x="236461" y="3527039"/>
          <a:ext cx="3097288" cy="57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i="0" kern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rPr>
            <a:t>全流程实时查询处理情况</a:t>
          </a:r>
          <a:endParaRPr lang="en-US" altLang="zh-CN" sz="1400" kern="1200" dirty="0" smtClean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36461" y="3527039"/>
        <a:ext cx="3097288" cy="570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8131-95D3-48A8-8DB5-8D8DF461787F}">
      <dsp:nvSpPr>
        <dsp:cNvPr id="0" name=""/>
        <dsp:cNvSpPr/>
      </dsp:nvSpPr>
      <dsp:spPr>
        <a:xfrm>
          <a:off x="58172" y="781036"/>
          <a:ext cx="3217404" cy="176400"/>
        </a:xfrm>
        <a:prstGeom prst="rect">
          <a:avLst/>
        </a:prstGeom>
        <a:solidFill>
          <a:srgbClr val="003879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E2A3A-4224-43FD-9C7D-702618AEEEE1}">
      <dsp:nvSpPr>
        <dsp:cNvPr id="0" name=""/>
        <dsp:cNvSpPr/>
      </dsp:nvSpPr>
      <dsp:spPr>
        <a:xfrm>
          <a:off x="58172" y="822133"/>
          <a:ext cx="236362" cy="236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FA692-2818-4E02-BA1C-6EAAFBEC70C0}">
      <dsp:nvSpPr>
        <dsp:cNvPr id="0" name=""/>
        <dsp:cNvSpPr/>
      </dsp:nvSpPr>
      <dsp:spPr>
        <a:xfrm>
          <a:off x="58172" y="0"/>
          <a:ext cx="3217404" cy="67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微软雅黑" panose="020B0503020204020204" charset="-122"/>
              <a:ea typeface="微软雅黑" panose="020B0503020204020204" charset="-122"/>
            </a:rPr>
            <a:t>AI</a:t>
          </a:r>
          <a:r>
            <a:rPr lang="zh-CN" altLang="en-US" sz="2000" kern="1200" dirty="0" smtClean="0">
              <a:latin typeface="微软雅黑" panose="020B0503020204020204" charset="-122"/>
              <a:ea typeface="微软雅黑" panose="020B0503020204020204" charset="-122"/>
            </a:rPr>
            <a:t>智能外呼</a:t>
          </a:r>
          <a:endParaRPr lang="zh-CN" altLang="en-US" sz="2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58172" y="0"/>
        <a:ext cx="3217404" cy="679977"/>
      </dsp:txXfrm>
    </dsp:sp>
    <dsp:sp modelId="{3B1F3C7E-8997-4867-AA0B-0522C5705ED6}">
      <dsp:nvSpPr>
        <dsp:cNvPr id="0" name=""/>
        <dsp:cNvSpPr/>
      </dsp:nvSpPr>
      <dsp:spPr>
        <a:xfrm>
          <a:off x="58172" y="1373086"/>
          <a:ext cx="236356" cy="23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0B8A-71E2-4C85-8CA5-9D80637ED073}">
      <dsp:nvSpPr>
        <dsp:cNvPr id="0" name=""/>
        <dsp:cNvSpPr/>
      </dsp:nvSpPr>
      <dsp:spPr>
        <a:xfrm>
          <a:off x="283391" y="1215791"/>
          <a:ext cx="2992186" cy="5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地址异常自动分类判断</a:t>
          </a:r>
          <a:endParaRPr lang="zh-CN" altLang="en-US" sz="14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83391" y="1215791"/>
        <a:ext cx="2992186" cy="550947"/>
      </dsp:txXfrm>
    </dsp:sp>
    <dsp:sp modelId="{43CE6B74-7CF8-4E09-B399-B9BFDB7B8494}">
      <dsp:nvSpPr>
        <dsp:cNvPr id="0" name=""/>
        <dsp:cNvSpPr/>
      </dsp:nvSpPr>
      <dsp:spPr>
        <a:xfrm>
          <a:off x="58172" y="1924033"/>
          <a:ext cx="236356" cy="23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540"/>
              <a:satOff val="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12A9-6B14-41DB-909F-485B33D76660}">
      <dsp:nvSpPr>
        <dsp:cNvPr id="0" name=""/>
        <dsp:cNvSpPr/>
      </dsp:nvSpPr>
      <dsp:spPr>
        <a:xfrm>
          <a:off x="283391" y="1766738"/>
          <a:ext cx="2992186" cy="5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核实会计事务所电话</a:t>
          </a:r>
          <a:endParaRPr lang="zh-CN" altLang="en-US" sz="14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83391" y="1766738"/>
        <a:ext cx="2992186" cy="550947"/>
      </dsp:txXfrm>
    </dsp:sp>
    <dsp:sp modelId="{3B2BAEBC-9D96-434A-89C7-9F22EA00F55E}">
      <dsp:nvSpPr>
        <dsp:cNvPr id="0" name=""/>
        <dsp:cNvSpPr/>
      </dsp:nvSpPr>
      <dsp:spPr>
        <a:xfrm>
          <a:off x="58172" y="2474981"/>
          <a:ext cx="236356" cy="23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25080"/>
              <a:satOff val="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305B-E98E-4EE3-94E4-DECEC428B727}">
      <dsp:nvSpPr>
        <dsp:cNvPr id="0" name=""/>
        <dsp:cNvSpPr/>
      </dsp:nvSpPr>
      <dsp:spPr>
        <a:xfrm>
          <a:off x="283391" y="2317685"/>
          <a:ext cx="2992186" cy="55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自动联系重寄并记录</a:t>
          </a:r>
          <a:endParaRPr lang="zh-CN" altLang="en-US" sz="14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83391" y="2317685"/>
        <a:ext cx="2992186" cy="550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8131-95D3-48A8-8DB5-8D8DF461787F}">
      <dsp:nvSpPr>
        <dsp:cNvPr id="0" name=""/>
        <dsp:cNvSpPr/>
      </dsp:nvSpPr>
      <dsp:spPr>
        <a:xfrm>
          <a:off x="643" y="812121"/>
          <a:ext cx="3332463" cy="176401"/>
        </a:xfrm>
        <a:prstGeom prst="rect">
          <a:avLst/>
        </a:prstGeom>
        <a:solidFill>
          <a:srgbClr val="003879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E2A3A-4224-43FD-9C7D-702618AEEEE1}">
      <dsp:nvSpPr>
        <dsp:cNvPr id="0" name=""/>
        <dsp:cNvSpPr/>
      </dsp:nvSpPr>
      <dsp:spPr>
        <a:xfrm>
          <a:off x="643" y="851534"/>
          <a:ext cx="244814" cy="244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FA692-2818-4E02-BA1C-6EAAFBEC70C0}">
      <dsp:nvSpPr>
        <dsp:cNvPr id="0" name=""/>
        <dsp:cNvSpPr/>
      </dsp:nvSpPr>
      <dsp:spPr>
        <a:xfrm>
          <a:off x="643" y="0"/>
          <a:ext cx="3332463" cy="70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微软雅黑" panose="020B0503020204020204" charset="-122"/>
              <a:ea typeface="微软雅黑" panose="020B0503020204020204" charset="-122"/>
            </a:rPr>
            <a:t>AI</a:t>
          </a:r>
          <a:r>
            <a:rPr lang="zh-CN" altLang="en-US" sz="2000" kern="1200" dirty="0" smtClean="0">
              <a:latin typeface="微软雅黑" panose="020B0503020204020204" charset="-122"/>
              <a:ea typeface="微软雅黑" panose="020B0503020204020204" charset="-122"/>
            </a:rPr>
            <a:t>智能客服</a:t>
          </a:r>
          <a:endParaRPr lang="zh-CN" altLang="en-US" sz="20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643" y="0"/>
        <a:ext cx="3332463" cy="704294"/>
      </dsp:txXfrm>
    </dsp:sp>
    <dsp:sp modelId="{3B1F3C7E-8997-4867-AA0B-0522C5705ED6}">
      <dsp:nvSpPr>
        <dsp:cNvPr id="0" name=""/>
        <dsp:cNvSpPr/>
      </dsp:nvSpPr>
      <dsp:spPr>
        <a:xfrm>
          <a:off x="643" y="1422190"/>
          <a:ext cx="244808" cy="24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A0B8A-71E2-4C85-8CA5-9D80637ED073}">
      <dsp:nvSpPr>
        <dsp:cNvPr id="0" name=""/>
        <dsp:cNvSpPr/>
      </dsp:nvSpPr>
      <dsp:spPr>
        <a:xfrm>
          <a:off x="234558" y="1259281"/>
          <a:ext cx="3099191" cy="570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解答客户经理相关问题</a:t>
          </a:r>
          <a:endParaRPr lang="zh-CN" altLang="en-US" sz="14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34558" y="1259281"/>
        <a:ext cx="3099191" cy="570649"/>
      </dsp:txXfrm>
    </dsp:sp>
    <dsp:sp modelId="{43CE6B74-7CF8-4E09-B399-B9BFDB7B8494}">
      <dsp:nvSpPr>
        <dsp:cNvPr id="0" name=""/>
        <dsp:cNvSpPr/>
      </dsp:nvSpPr>
      <dsp:spPr>
        <a:xfrm>
          <a:off x="643" y="1992840"/>
          <a:ext cx="244808" cy="24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25080"/>
              <a:satOff val="0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12A9-6B14-41DB-909F-485B33D76660}">
      <dsp:nvSpPr>
        <dsp:cNvPr id="0" name=""/>
        <dsp:cNvSpPr/>
      </dsp:nvSpPr>
      <dsp:spPr>
        <a:xfrm>
          <a:off x="234558" y="1842879"/>
          <a:ext cx="3099191" cy="570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微软雅黑" panose="020B0503020204020204" charset="-122"/>
              <a:ea typeface="微软雅黑" panose="020B0503020204020204" charset="-122"/>
            </a:rPr>
            <a:t>配合顺丰寄件唯一码定位流程节点</a:t>
          </a:r>
          <a:endParaRPr lang="zh-CN" altLang="en-US" sz="14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34558" y="1842879"/>
        <a:ext cx="3099191" cy="570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#2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#3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D206-2CEE-7A48-8986-7CB1B3D61DC8}" type="datetimeFigureOut">
              <a:rPr kumimoji="1" lang="zh-CN" altLang="en-US" smtClean="0"/>
              <a:t>2024/9/14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767BE-ACFC-BE45-AB90-F0D153D14BB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EC14-67A4-CE4F-824E-260CC5583C42}" type="datetimeFigureOut">
              <a:rPr kumimoji="1" lang="zh-CN" altLang="en-US" smtClean="0"/>
              <a:t>2024/9/14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8471F-2E82-9D43-8F51-EC51DE8ADB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EADCC-C20D-4DCB-8630-DCBC54BB0DF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71087-1249-49DD-957A-A2D1690816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471F-2E82-9D43-8F51-EC51DE8ADB7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EADCC-C20D-4DCB-8630-DCBC54BB0D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8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宋体"/>
              </a:defRPr>
            </a:lvl1pPr>
          </a:lstStyle>
          <a:p>
            <a:pPr lvl="0"/>
            <a:r>
              <a:rPr lang="zh-TW" altLang="en-US" noProof="0" smtClean="0"/>
              <a:t>将图片拖动到占位符，或单击添加图标</a:t>
            </a:r>
            <a:endParaRPr lang="zh-TW" altLang="en-US" noProof="0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简易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F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標題版面配置區 1"/>
          <p:cNvSpPr>
            <a:spLocks noGrp="1"/>
          </p:cNvSpPr>
          <p:nvPr>
            <p:ph type="title"/>
          </p:nvPr>
        </p:nvSpPr>
        <p:spPr>
          <a:xfrm>
            <a:off x="956235" y="2002118"/>
            <a:ext cx="9064315" cy="176422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2800" b="0" baseline="0">
                <a:solidFill>
                  <a:srgbClr val="0A19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11" name="文字版面配置區 13"/>
          <p:cNvSpPr>
            <a:spLocks noGrp="1"/>
          </p:cNvSpPr>
          <p:nvPr>
            <p:ph idx="1"/>
          </p:nvPr>
        </p:nvSpPr>
        <p:spPr>
          <a:xfrm>
            <a:off x="956235" y="4004235"/>
            <a:ext cx="9064315" cy="98611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TW" altLang="en-US" noProof="0" dirty="0" smtClean="0"/>
              <a:t>单击此处编辑母版文本样式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0258"/>
            <a:ext cx="12192000" cy="68576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3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334434" y="2536022"/>
            <a:ext cx="8696677" cy="13165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48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endParaRPr lang="zh-TW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宋体"/>
              </a:defRPr>
            </a:lvl1pPr>
          </a:lstStyle>
          <a:p>
            <a:pPr lvl="0"/>
            <a:r>
              <a:rPr lang="zh-TW" altLang="en-US" noProof="0" smtClean="0"/>
              <a:t>将图片拖动到占位符，或单击添加图标</a:t>
            </a:r>
            <a:endParaRPr lang="zh-TW" altLang="en-US" noProof="0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35891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434" y="1120775"/>
            <a:ext cx="11523132" cy="5005388"/>
          </a:xfrm>
          <a:prstGeom prst="rect">
            <a:avLst/>
          </a:prstGeom>
        </p:spPr>
        <p:txBody>
          <a:bodyPr/>
          <a:lstStyle>
            <a:lvl1pPr marL="186055" indent="-186055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 sz="2000" b="1" baseline="0">
                <a:solidFill>
                  <a:srgbClr val="06397F"/>
                </a:solidFill>
                <a:latin typeface="微软雅黑"/>
                <a:ea typeface="微软雅黑"/>
                <a:cs typeface="微软雅黑"/>
              </a:defRPr>
            </a:lvl1pPr>
            <a:lvl2pPr marL="711200" indent="-27178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defRPr sz="1800" b="0" baseline="0">
                <a:solidFill>
                  <a:srgbClr val="404040"/>
                </a:solidFill>
                <a:latin typeface="微软雅黑"/>
                <a:ea typeface="微软雅黑"/>
                <a:cs typeface="微软雅黑"/>
              </a:defRPr>
            </a:lvl2pPr>
            <a:lvl3pPr marL="897255" indent="-186055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defRPr sz="1800" b="0" baseline="0">
                <a:solidFill>
                  <a:srgbClr val="7F7F7F"/>
                </a:solidFill>
                <a:latin typeface="微软雅黑"/>
                <a:ea typeface="微软雅黑"/>
                <a:cs typeface="微软雅黑"/>
              </a:defRPr>
            </a:lvl3pPr>
            <a:lvl4pPr marL="71755" indent="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  <a:defRPr sz="1800" b="0" baseline="0">
                <a:solidFill>
                  <a:srgbClr val="7F7F7F"/>
                </a:solidFill>
                <a:latin typeface="微软雅黑"/>
                <a:ea typeface="微软雅黑"/>
                <a:cs typeface="微软雅黑"/>
              </a:defRPr>
            </a:lvl4pPr>
            <a:lvl5pPr marL="541020" indent="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  <a:defRPr sz="1800" b="0" baseline="0">
                <a:solidFill>
                  <a:srgbClr val="7F7F7F"/>
                </a:solidFill>
                <a:latin typeface="微软雅黑"/>
                <a:ea typeface="微软雅黑"/>
                <a:cs typeface="微软雅黑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  <a:endParaRPr lang="en-US" altLang="zh-TW" dirty="0" smtClean="0"/>
          </a:p>
          <a:p>
            <a:pPr lvl="2"/>
            <a:endParaRPr lang="zh-TW" altLang="en-US" dirty="0" smtClean="0"/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851643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434" y="1120775"/>
            <a:ext cx="5665556" cy="5005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</a:p>
          <a:p>
            <a:pPr lvl="2"/>
            <a:r>
              <a:rPr lang="zh-TW" altLang="en-US" dirty="0" smtClean="0"/>
              <a:t>三级</a:t>
            </a:r>
          </a:p>
          <a:p>
            <a:pPr lvl="3"/>
            <a:r>
              <a:rPr lang="zh-TW" altLang="en-US" dirty="0" smtClean="0"/>
              <a:t>四级</a:t>
            </a:r>
          </a:p>
          <a:p>
            <a:pPr lvl="4"/>
            <a:r>
              <a:rPr lang="zh-TW" altLang="en-US" dirty="0" smtClean="0"/>
              <a:t>五级</a:t>
            </a:r>
            <a:endParaRPr lang="en-US" altLang="zh-TW" dirty="0" smtClean="0"/>
          </a:p>
        </p:txBody>
      </p:sp>
      <p:sp>
        <p:nvSpPr>
          <p:cNvPr id="5" name="內容版面配置區 2"/>
          <p:cNvSpPr>
            <a:spLocks noGrp="1"/>
          </p:cNvSpPr>
          <p:nvPr>
            <p:ph idx="11"/>
          </p:nvPr>
        </p:nvSpPr>
        <p:spPr>
          <a:xfrm>
            <a:off x="6192011" y="1120775"/>
            <a:ext cx="5665556" cy="5005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微软雅黑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</a:p>
          <a:p>
            <a:pPr lvl="2"/>
            <a:r>
              <a:rPr lang="zh-TW" altLang="en-US" dirty="0" smtClean="0"/>
              <a:t>三级</a:t>
            </a:r>
          </a:p>
          <a:p>
            <a:pPr lvl="3"/>
            <a:r>
              <a:rPr lang="zh-TW" altLang="en-US" dirty="0" smtClean="0"/>
              <a:t>四级</a:t>
            </a:r>
          </a:p>
          <a:p>
            <a:pPr lvl="4"/>
            <a:r>
              <a:rPr lang="zh-TW" altLang="en-US" dirty="0" smtClean="0"/>
              <a:t>五级</a:t>
            </a:r>
            <a:endParaRPr lang="en-US" altLang="zh-TW" dirty="0" smtClean="0"/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553068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0">
                <a:solidFill>
                  <a:srgbClr val="E6000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136446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742078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0">
                <a:solidFill>
                  <a:srgbClr val="FF000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284356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434" y="1120775"/>
            <a:ext cx="11523132" cy="5005388"/>
          </a:xfrm>
          <a:prstGeom prst="rect">
            <a:avLst/>
          </a:prstGeom>
        </p:spPr>
        <p:txBody>
          <a:bodyPr/>
          <a:lstStyle>
            <a:lvl1pPr marL="186055" indent="-186055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 sz="2000" b="1" baseline="0">
                <a:solidFill>
                  <a:srgbClr val="0639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711200" indent="-27178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defRPr sz="1800" b="0" baseline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897255" indent="-186055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defRPr sz="1800" b="0" baseline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71755" indent="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  <a:defRPr sz="1800" b="0" baseline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541020" indent="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  <a:defRPr sz="1800" b="0" baseline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  <a:endParaRPr lang="en-US" altLang="zh-TW" dirty="0" smtClean="0"/>
          </a:p>
          <a:p>
            <a:pPr lvl="2"/>
            <a:endParaRPr lang="zh-TW" altLang="en-US" dirty="0" smtClean="0"/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377818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6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07059" y="646091"/>
            <a:ext cx="9525047" cy="1064176"/>
          </a:xfrm>
        </p:spPr>
        <p:txBody>
          <a:bodyPr anchor="b"/>
          <a:lstStyle>
            <a:lvl1pPr>
              <a:defRPr sz="3200" b="0">
                <a:solidFill>
                  <a:srgbClr val="0A195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506658" y="1916833"/>
            <a:ext cx="9525401" cy="40950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400" b="0">
                <a:solidFill>
                  <a:srgbClr val="414141"/>
                </a:solidFill>
                <a:latin typeface="微软雅黑"/>
                <a:ea typeface="微软雅黑"/>
                <a:cs typeface="微软雅黑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2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5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334433" y="1092200"/>
            <a:ext cx="11542184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334434" y="1188368"/>
            <a:ext cx="11523133" cy="5021932"/>
          </a:xfrm>
        </p:spPr>
        <p:txBody>
          <a:bodyPr/>
          <a:lstStyle>
            <a:lvl1pPr>
              <a:defRPr sz="3200" b="0" i="0">
                <a:solidFill>
                  <a:srgbClr val="FFFFFF"/>
                </a:solidFill>
                <a:latin typeface="STIXSizeTwoSym-Regular"/>
                <a:ea typeface="微软雅黑"/>
                <a:cs typeface="STIXSizeTwoSym-Regular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334433" y="165100"/>
            <a:ext cx="11542184" cy="838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E6000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TW" altLang="en-US" dirty="0" smtClean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685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简易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F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標題版面配置區 1"/>
          <p:cNvSpPr>
            <a:spLocks noGrp="1"/>
          </p:cNvSpPr>
          <p:nvPr>
            <p:ph type="title"/>
          </p:nvPr>
        </p:nvSpPr>
        <p:spPr>
          <a:xfrm>
            <a:off x="956235" y="2002118"/>
            <a:ext cx="9064315" cy="176422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2800" b="0" baseline="0">
                <a:solidFill>
                  <a:srgbClr val="0A1950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11" name="文字版面配置區 13"/>
          <p:cNvSpPr>
            <a:spLocks noGrp="1"/>
          </p:cNvSpPr>
          <p:nvPr>
            <p:ph idx="1"/>
          </p:nvPr>
        </p:nvSpPr>
        <p:spPr>
          <a:xfrm>
            <a:off x="956235" y="4004235"/>
            <a:ext cx="9064315" cy="98611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14141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TW" altLang="en-US" noProof="0" dirty="0" smtClean="0"/>
              <a:t>单击此处编辑母版文本样式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0258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63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3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334434" y="2536022"/>
            <a:ext cx="8696677" cy="13165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4800" b="0">
                <a:solidFill>
                  <a:schemeClr val="bg1"/>
                </a:solidFill>
                <a:latin typeface="微软雅黑"/>
                <a:ea typeface="微软雅黑"/>
                <a:cs typeface="微软雅黑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endParaRPr lang="zh-TW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08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32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434" y="1120775"/>
            <a:ext cx="5665556" cy="5005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</a:p>
          <a:p>
            <a:pPr lvl="2"/>
            <a:r>
              <a:rPr lang="zh-TW" altLang="en-US" dirty="0" smtClean="0"/>
              <a:t>三级</a:t>
            </a:r>
          </a:p>
          <a:p>
            <a:pPr lvl="3"/>
            <a:r>
              <a:rPr lang="zh-TW" altLang="en-US" dirty="0" smtClean="0"/>
              <a:t>四级</a:t>
            </a:r>
          </a:p>
          <a:p>
            <a:pPr lvl="4"/>
            <a:r>
              <a:rPr lang="zh-TW" altLang="en-US" dirty="0" smtClean="0"/>
              <a:t>五级</a:t>
            </a:r>
            <a:endParaRPr lang="en-US" altLang="zh-TW" dirty="0" smtClean="0"/>
          </a:p>
        </p:txBody>
      </p:sp>
      <p:sp>
        <p:nvSpPr>
          <p:cNvPr id="5" name="內容版面配置區 2"/>
          <p:cNvSpPr>
            <a:spLocks noGrp="1"/>
          </p:cNvSpPr>
          <p:nvPr>
            <p:ph idx="11"/>
          </p:nvPr>
        </p:nvSpPr>
        <p:spPr>
          <a:xfrm>
            <a:off x="6192011" y="1120775"/>
            <a:ext cx="5665556" cy="5005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71755" indent="168910">
              <a:spcBef>
                <a:spcPts val="700"/>
              </a:spcBef>
              <a:buClr>
                <a:schemeClr val="tx1">
                  <a:lumMod val="75000"/>
                  <a:lumOff val="25000"/>
                </a:schemeClr>
              </a:buClr>
              <a:defRPr sz="1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 marL="2628900" marR="0" indent="-34290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086100" marR="0" indent="0" algn="l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spcBef>
                <a:spcPts val="390"/>
              </a:spcBef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  <a:p>
            <a:pPr lvl="1"/>
            <a:r>
              <a:rPr lang="zh-TW" altLang="en-US" dirty="0" smtClean="0"/>
              <a:t>二级</a:t>
            </a:r>
          </a:p>
          <a:p>
            <a:pPr lvl="2"/>
            <a:r>
              <a:rPr lang="zh-TW" altLang="en-US" dirty="0" smtClean="0"/>
              <a:t>三级</a:t>
            </a:r>
          </a:p>
          <a:p>
            <a:pPr lvl="3"/>
            <a:r>
              <a:rPr lang="zh-TW" altLang="en-US" dirty="0" smtClean="0"/>
              <a:t>四级</a:t>
            </a:r>
          </a:p>
          <a:p>
            <a:pPr lvl="4"/>
            <a:r>
              <a:rPr lang="zh-TW" altLang="en-US" dirty="0" smtClean="0"/>
              <a:t>五级</a:t>
            </a:r>
            <a:endParaRPr lang="en-US" altLang="zh-TW" dirty="0" smtClean="0"/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0">
                <a:solidFill>
                  <a:srgbClr val="E6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6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07059" y="646091"/>
            <a:ext cx="9525047" cy="1064176"/>
          </a:xfrm>
        </p:spPr>
        <p:txBody>
          <a:bodyPr anchor="b"/>
          <a:lstStyle>
            <a:lvl1pPr>
              <a:defRPr sz="3200" b="0">
                <a:solidFill>
                  <a:srgbClr val="0A19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506658" y="1916833"/>
            <a:ext cx="9525401" cy="40950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400" b="0">
                <a:solidFill>
                  <a:srgbClr val="41414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buClr>
                <a:schemeClr val="tx1">
                  <a:lumMod val="75000"/>
                  <a:lumOff val="25000"/>
                </a:schemeClr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单击此处编辑母版文本样式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-3-05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334433" y="1092200"/>
            <a:ext cx="11542184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334434" y="1188368"/>
            <a:ext cx="11523133" cy="5021932"/>
          </a:xfrm>
        </p:spPr>
        <p:txBody>
          <a:bodyPr/>
          <a:lstStyle>
            <a:lvl1pPr>
              <a:defRPr sz="3200" b="0" i="0">
                <a:solidFill>
                  <a:srgbClr val="FFFFFF"/>
                </a:solidFill>
                <a:latin typeface="STIXSizeTwoSym-Regular"/>
                <a:ea typeface="微软雅黑" panose="020B0503020204020204" charset="-122"/>
                <a:cs typeface="STIXSizeTwoSym-Regular"/>
              </a:defRPr>
            </a:lvl1pPr>
          </a:lstStyle>
          <a:p>
            <a:r>
              <a:rPr lang="zh-TW" altLang="en-US" dirty="0" smtClean="0"/>
              <a:t>单击此处编辑母版标题样式</a:t>
            </a:r>
            <a:endParaRPr lang="zh-TW" altLang="en-US" dirty="0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334433" y="165100"/>
            <a:ext cx="11542184" cy="838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E6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TW" altLang="en-US" dirty="0" smtClean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6294758"/>
            <a:ext cx="12192000" cy="563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cxnSp>
        <p:nvCxnSpPr>
          <p:cNvPr id="8" name="直线连接符 9"/>
          <p:cNvCxnSpPr/>
          <p:nvPr/>
        </p:nvCxnSpPr>
        <p:spPr>
          <a:xfrm>
            <a:off x="-994833" y="260350"/>
            <a:ext cx="797983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18"/>
          <p:cNvCxnSpPr/>
          <p:nvPr/>
        </p:nvCxnSpPr>
        <p:spPr>
          <a:xfrm>
            <a:off x="-994833" y="6397625"/>
            <a:ext cx="797983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9"/>
          <p:cNvCxnSpPr/>
          <p:nvPr/>
        </p:nvCxnSpPr>
        <p:spPr>
          <a:xfrm>
            <a:off x="6096000" y="-674688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2"/>
          <p:cNvCxnSpPr/>
          <p:nvPr/>
        </p:nvCxnSpPr>
        <p:spPr>
          <a:xfrm>
            <a:off x="6096000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23"/>
          <p:cNvCxnSpPr/>
          <p:nvPr/>
        </p:nvCxnSpPr>
        <p:spPr>
          <a:xfrm>
            <a:off x="11876617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8"/>
          <p:cNvCxnSpPr/>
          <p:nvPr/>
        </p:nvCxnSpPr>
        <p:spPr>
          <a:xfrm>
            <a:off x="311151" y="-674688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21"/>
          <p:cNvCxnSpPr/>
          <p:nvPr/>
        </p:nvCxnSpPr>
        <p:spPr>
          <a:xfrm>
            <a:off x="311151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012767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宋体" charset="0"/>
                <a:cs typeface="宋体" charset="0"/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grpSp>
        <p:nvGrpSpPr>
          <p:cNvPr id="2" name="组 1"/>
          <p:cNvGrpSpPr/>
          <p:nvPr userDrawn="1"/>
        </p:nvGrpSpPr>
        <p:grpSpPr>
          <a:xfrm>
            <a:off x="12256675" y="-606956"/>
            <a:ext cx="659924" cy="6963306"/>
            <a:chOff x="9192506" y="-606956"/>
            <a:chExt cx="494943" cy="6963306"/>
          </a:xfrm>
        </p:grpSpPr>
        <p:cxnSp>
          <p:nvCxnSpPr>
            <p:cNvPr id="15" name="直线连接符 18"/>
            <p:cNvCxnSpPr/>
            <p:nvPr/>
          </p:nvCxnSpPr>
          <p:spPr>
            <a:xfrm>
              <a:off x="9195324" y="-606956"/>
              <a:ext cx="0" cy="503238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 35"/>
            <p:cNvGrpSpPr/>
            <p:nvPr userDrawn="1"/>
          </p:nvGrpSpPr>
          <p:grpSpPr>
            <a:xfrm>
              <a:off x="9195324" y="4660988"/>
              <a:ext cx="492125" cy="1695362"/>
              <a:chOff x="9210675" y="7083548"/>
              <a:chExt cx="492125" cy="2146300"/>
            </a:xfrm>
          </p:grpSpPr>
          <p:sp>
            <p:nvSpPr>
              <p:cNvPr id="37" name="矩形 36"/>
              <p:cNvSpPr/>
              <p:nvPr/>
            </p:nvSpPr>
            <p:spPr bwMode="auto">
              <a:xfrm>
                <a:off x="9210675" y="7083548"/>
                <a:ext cx="492125" cy="698500"/>
              </a:xfrm>
              <a:prstGeom prst="rect">
                <a:avLst/>
              </a:prstGeom>
              <a:solidFill>
                <a:srgbClr val="BEB4B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>
                    <a:solidFill>
                      <a:schemeClr val="bg2"/>
                    </a:solidFill>
                    <a:latin typeface="Helvetica"/>
                    <a:ea typeface="宋体"/>
                    <a:cs typeface="Helvetica"/>
                  </a:rPr>
                  <a:t>R190 G180 B180</a:t>
                </a:r>
                <a:endParaRPr kumimoji="0" lang="zh-CN" altLang="en-US" sz="900" dirty="0">
                  <a:solidFill>
                    <a:schemeClr val="bg2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9210675" y="7782048"/>
                <a:ext cx="492125" cy="723899"/>
              </a:xfrm>
              <a:prstGeom prst="rect">
                <a:avLst/>
              </a:prstGeom>
              <a:solidFill>
                <a:srgbClr val="6E646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>
                    <a:solidFill>
                      <a:srgbClr val="FFFFFF"/>
                    </a:solidFill>
                    <a:latin typeface="Helvetica"/>
                    <a:ea typeface="宋体"/>
                    <a:cs typeface="Helvetica"/>
                  </a:rPr>
                  <a:t>R110 G100 B100</a:t>
                </a:r>
                <a:endParaRPr kumimoji="0" lang="zh-CN" altLang="en-US" sz="900" dirty="0">
                  <a:solidFill>
                    <a:srgbClr val="FFFFFF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9210675" y="8505949"/>
                <a:ext cx="492125" cy="723899"/>
              </a:xfrm>
              <a:prstGeom prst="rect">
                <a:avLst/>
              </a:prstGeom>
              <a:solidFill>
                <a:srgbClr val="4141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 smtClean="0">
                    <a:solidFill>
                      <a:schemeClr val="bg1"/>
                    </a:solidFill>
                    <a:latin typeface="Helvetica"/>
                    <a:ea typeface="宋体"/>
                    <a:cs typeface="Helvetica"/>
                  </a:rPr>
                  <a:t>R65 G65 B65</a:t>
                </a:r>
                <a:endParaRPr kumimoji="0" lang="zh-CN" altLang="en-US" sz="900" dirty="0">
                  <a:solidFill>
                    <a:schemeClr val="bg1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9195324" y="0"/>
              <a:ext cx="492125" cy="584377"/>
            </a:xfrm>
            <a:prstGeom prst="rect">
              <a:avLst/>
            </a:prstGeom>
            <a:solidFill>
              <a:srgbClr val="0A19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latin typeface="Helvetica"/>
                  <a:ea typeface="宋体"/>
                  <a:cs typeface="Helvetica"/>
                </a:rPr>
                <a:t>R10 G25 B80</a:t>
              </a:r>
              <a:endParaRPr kumimoji="0" lang="zh-CN" altLang="en-US" sz="900" dirty="0"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9195324" y="584377"/>
              <a:ext cx="492125" cy="583052"/>
            </a:xfrm>
            <a:prstGeom prst="rect">
              <a:avLst/>
            </a:prstGeom>
            <a:solidFill>
              <a:srgbClr val="0537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R5 G55 B125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9195323" y="1167429"/>
              <a:ext cx="492125" cy="584376"/>
            </a:xfrm>
            <a:prstGeom prst="rect">
              <a:avLst/>
            </a:prstGeom>
            <a:solidFill>
              <a:srgbClr val="0850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+mn-lt"/>
                  <a:ea typeface="+mn-ea"/>
                  <a:cs typeface="Helvetica"/>
                </a:rPr>
                <a:t>R8 G80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+mn-lt"/>
                  <a:ea typeface="+mn-ea"/>
                  <a:cs typeface="Helvetica"/>
                </a:rPr>
                <a:t>B180</a:t>
              </a:r>
              <a:endParaRPr kumimoji="0" lang="zh-CN" altLang="en-US" sz="900" dirty="0">
                <a:solidFill>
                  <a:srgbClr val="FFFFFF"/>
                </a:solidFill>
                <a:latin typeface="+mn-lt"/>
                <a:ea typeface="+mn-ea"/>
                <a:cs typeface="Helvetica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9195324" y="3492236"/>
              <a:ext cx="492125" cy="584377"/>
            </a:xfrm>
            <a:prstGeom prst="rect">
              <a:avLst/>
            </a:prstGeom>
            <a:solidFill>
              <a:srgbClr val="AB05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R170 G5 B30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9195324" y="4076613"/>
              <a:ext cx="492125" cy="58437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R230 </a:t>
              </a:r>
              <a:r>
                <a:rPr kumimoji="0" lang="en-US" altLang="zh-CN" sz="900" dirty="0" smtClean="0">
                  <a:cs typeface="Helvetica"/>
                </a:rPr>
                <a:t>G0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6" name="矩形 45"/>
            <p:cNvSpPr/>
            <p:nvPr userDrawn="1"/>
          </p:nvSpPr>
          <p:spPr bwMode="auto">
            <a:xfrm>
              <a:off x="9195322" y="1751805"/>
              <a:ext cx="492125" cy="584376"/>
            </a:xfrm>
            <a:prstGeom prst="rect">
              <a:avLst/>
            </a:prstGeom>
            <a:solidFill>
              <a:srgbClr val="0F6E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R15 </a:t>
              </a:r>
              <a:r>
                <a:rPr kumimoji="0" lang="en-US" altLang="zh-CN" sz="900" dirty="0" smtClean="0">
                  <a:cs typeface="Helvetica"/>
                </a:rPr>
                <a:t>G110</a:t>
              </a: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B240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7" name="矩形 46"/>
            <p:cNvSpPr/>
            <p:nvPr userDrawn="1"/>
          </p:nvSpPr>
          <p:spPr bwMode="auto">
            <a:xfrm>
              <a:off x="9195321" y="2336181"/>
              <a:ext cx="492125" cy="584376"/>
            </a:xfrm>
            <a:prstGeom prst="rect">
              <a:avLst/>
            </a:prstGeom>
            <a:solidFill>
              <a:srgbClr val="78AA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R120 </a:t>
              </a:r>
              <a:r>
                <a:rPr kumimoji="0" lang="en-US" altLang="zh-CN" sz="900" dirty="0" smtClean="0">
                  <a:cs typeface="Helvetica"/>
                </a:rPr>
                <a:t>G170</a:t>
              </a: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B245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8" name="矩形 47"/>
            <p:cNvSpPr/>
            <p:nvPr userDrawn="1"/>
          </p:nvSpPr>
          <p:spPr bwMode="auto">
            <a:xfrm>
              <a:off x="9192506" y="2920557"/>
              <a:ext cx="492125" cy="584376"/>
            </a:xfrm>
            <a:prstGeom prst="rect">
              <a:avLst/>
            </a:prstGeom>
            <a:solidFill>
              <a:srgbClr val="C8DC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R200 </a:t>
              </a:r>
              <a:r>
                <a:rPr kumimoji="0" lang="en-US" altLang="zh-CN" sz="900" dirty="0" smtClean="0">
                  <a:cs typeface="Helvetica"/>
                </a:rPr>
                <a:t>G220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B250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E6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PMingLiU" charset="0"/>
          <a:cs typeface="宋体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34434" y="260350"/>
            <a:ext cx="115231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cxnSp>
        <p:nvCxnSpPr>
          <p:cNvPr id="8" name="直线连接符 9"/>
          <p:cNvCxnSpPr/>
          <p:nvPr/>
        </p:nvCxnSpPr>
        <p:spPr>
          <a:xfrm>
            <a:off x="-994833" y="260350"/>
            <a:ext cx="797983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18"/>
          <p:cNvCxnSpPr/>
          <p:nvPr/>
        </p:nvCxnSpPr>
        <p:spPr>
          <a:xfrm>
            <a:off x="-994833" y="6397625"/>
            <a:ext cx="797983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9"/>
          <p:cNvCxnSpPr/>
          <p:nvPr/>
        </p:nvCxnSpPr>
        <p:spPr>
          <a:xfrm>
            <a:off x="6096000" y="-674688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2"/>
          <p:cNvCxnSpPr/>
          <p:nvPr/>
        </p:nvCxnSpPr>
        <p:spPr>
          <a:xfrm>
            <a:off x="6096000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23"/>
          <p:cNvCxnSpPr/>
          <p:nvPr/>
        </p:nvCxnSpPr>
        <p:spPr>
          <a:xfrm>
            <a:off x="11876617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8"/>
          <p:cNvCxnSpPr/>
          <p:nvPr/>
        </p:nvCxnSpPr>
        <p:spPr>
          <a:xfrm>
            <a:off x="311151" y="-674688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21"/>
          <p:cNvCxnSpPr/>
          <p:nvPr/>
        </p:nvCxnSpPr>
        <p:spPr>
          <a:xfrm>
            <a:off x="311151" y="7029450"/>
            <a:ext cx="0" cy="503238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012767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宋体" charset="0"/>
                <a:cs typeface="宋体" charset="0"/>
              </a:defRPr>
            </a:lvl1pPr>
          </a:lstStyle>
          <a:p>
            <a:fld id="{586DD0BA-98A2-BB4B-AD49-BF6B8655A976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grpSp>
        <p:nvGrpSpPr>
          <p:cNvPr id="2" name="组 1"/>
          <p:cNvGrpSpPr/>
          <p:nvPr userDrawn="1"/>
        </p:nvGrpSpPr>
        <p:grpSpPr>
          <a:xfrm>
            <a:off x="12256675" y="-606956"/>
            <a:ext cx="659924" cy="6963306"/>
            <a:chOff x="9192506" y="-606956"/>
            <a:chExt cx="494943" cy="6963306"/>
          </a:xfrm>
        </p:grpSpPr>
        <p:cxnSp>
          <p:nvCxnSpPr>
            <p:cNvPr id="15" name="直线连接符 18"/>
            <p:cNvCxnSpPr/>
            <p:nvPr/>
          </p:nvCxnSpPr>
          <p:spPr>
            <a:xfrm>
              <a:off x="9195324" y="-606956"/>
              <a:ext cx="0" cy="503238"/>
            </a:xfrm>
            <a:prstGeom prst="line">
              <a:avLst/>
            </a:prstGeom>
            <a:ln w="3175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 35"/>
            <p:cNvGrpSpPr/>
            <p:nvPr userDrawn="1"/>
          </p:nvGrpSpPr>
          <p:grpSpPr>
            <a:xfrm>
              <a:off x="9195324" y="4660988"/>
              <a:ext cx="492125" cy="1695362"/>
              <a:chOff x="9210675" y="7083548"/>
              <a:chExt cx="492125" cy="2146300"/>
            </a:xfrm>
          </p:grpSpPr>
          <p:sp>
            <p:nvSpPr>
              <p:cNvPr id="37" name="矩形 36"/>
              <p:cNvSpPr/>
              <p:nvPr/>
            </p:nvSpPr>
            <p:spPr bwMode="auto">
              <a:xfrm>
                <a:off x="9210675" y="7083548"/>
                <a:ext cx="492125" cy="698500"/>
              </a:xfrm>
              <a:prstGeom prst="rect">
                <a:avLst/>
              </a:prstGeom>
              <a:solidFill>
                <a:srgbClr val="BEB4B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>
                    <a:solidFill>
                      <a:schemeClr val="bg2"/>
                    </a:solidFill>
                    <a:latin typeface="Helvetica"/>
                    <a:ea typeface="宋体"/>
                    <a:cs typeface="Helvetica"/>
                  </a:rPr>
                  <a:t>R190 G180 B180</a:t>
                </a:r>
                <a:endParaRPr kumimoji="0" lang="zh-CN" altLang="en-US" sz="900" dirty="0">
                  <a:solidFill>
                    <a:schemeClr val="bg2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9210675" y="7782048"/>
                <a:ext cx="492125" cy="723899"/>
              </a:xfrm>
              <a:prstGeom prst="rect">
                <a:avLst/>
              </a:prstGeom>
              <a:solidFill>
                <a:srgbClr val="6E646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>
                    <a:solidFill>
                      <a:srgbClr val="FFFFFF"/>
                    </a:solidFill>
                    <a:latin typeface="Helvetica"/>
                    <a:ea typeface="宋体"/>
                    <a:cs typeface="Helvetica"/>
                  </a:rPr>
                  <a:t>R110 G100 B100</a:t>
                </a:r>
                <a:endParaRPr kumimoji="0" lang="zh-CN" altLang="en-US" sz="900" dirty="0">
                  <a:solidFill>
                    <a:srgbClr val="FFFFFF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9210675" y="8505949"/>
                <a:ext cx="492125" cy="723899"/>
              </a:xfrm>
              <a:prstGeom prst="rect">
                <a:avLst/>
              </a:prstGeom>
              <a:solidFill>
                <a:srgbClr val="41414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900" dirty="0" smtClean="0">
                    <a:solidFill>
                      <a:schemeClr val="bg1"/>
                    </a:solidFill>
                    <a:latin typeface="Helvetica"/>
                    <a:ea typeface="宋体"/>
                    <a:cs typeface="Helvetica"/>
                  </a:rPr>
                  <a:t>R65 G65 B65</a:t>
                </a:r>
                <a:endParaRPr kumimoji="0" lang="zh-CN" altLang="en-US" sz="900" dirty="0">
                  <a:solidFill>
                    <a:schemeClr val="bg1"/>
                  </a:solidFill>
                  <a:latin typeface="Helvetica"/>
                  <a:ea typeface="宋体"/>
                  <a:cs typeface="Helvetica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9195324" y="0"/>
              <a:ext cx="492125" cy="584377"/>
            </a:xfrm>
            <a:prstGeom prst="rect">
              <a:avLst/>
            </a:prstGeom>
            <a:solidFill>
              <a:srgbClr val="0A19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latin typeface="Helvetica"/>
                  <a:ea typeface="宋体"/>
                  <a:cs typeface="Helvetica"/>
                </a:rPr>
                <a:t>R10 G25 B80</a:t>
              </a:r>
              <a:endParaRPr kumimoji="0" lang="zh-CN" altLang="en-US" sz="900" dirty="0"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9195324" y="584377"/>
              <a:ext cx="492125" cy="583052"/>
            </a:xfrm>
            <a:prstGeom prst="rect">
              <a:avLst/>
            </a:prstGeom>
            <a:solidFill>
              <a:srgbClr val="0537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R5 G55 B125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9195323" y="1167429"/>
              <a:ext cx="492125" cy="584376"/>
            </a:xfrm>
            <a:prstGeom prst="rect">
              <a:avLst/>
            </a:prstGeom>
            <a:solidFill>
              <a:srgbClr val="0850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+mn-lt"/>
                  <a:ea typeface="+mn-ea"/>
                  <a:cs typeface="Helvetica"/>
                </a:rPr>
                <a:t>R8 G80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+mn-lt"/>
                  <a:ea typeface="+mn-ea"/>
                  <a:cs typeface="Helvetica"/>
                </a:rPr>
                <a:t>B180</a:t>
              </a:r>
              <a:endParaRPr kumimoji="0" lang="zh-CN" altLang="en-US" sz="900" dirty="0">
                <a:solidFill>
                  <a:srgbClr val="FFFFFF"/>
                </a:solidFill>
                <a:latin typeface="+mn-lt"/>
                <a:ea typeface="+mn-ea"/>
                <a:cs typeface="Helvetica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9195324" y="3492236"/>
              <a:ext cx="492125" cy="584377"/>
            </a:xfrm>
            <a:prstGeom prst="rect">
              <a:avLst/>
            </a:prstGeom>
            <a:solidFill>
              <a:srgbClr val="AB05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R170 G5 B30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9195324" y="4076613"/>
              <a:ext cx="492125" cy="58437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R230 </a:t>
              </a:r>
              <a:r>
                <a:rPr kumimoji="0" lang="en-US" altLang="zh-CN" sz="900" dirty="0" smtClean="0">
                  <a:cs typeface="Helvetica"/>
                </a:rPr>
                <a:t>G0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6" name="矩形 45"/>
            <p:cNvSpPr/>
            <p:nvPr userDrawn="1"/>
          </p:nvSpPr>
          <p:spPr bwMode="auto">
            <a:xfrm>
              <a:off x="9195322" y="1751805"/>
              <a:ext cx="492125" cy="584376"/>
            </a:xfrm>
            <a:prstGeom prst="rect">
              <a:avLst/>
            </a:prstGeom>
            <a:solidFill>
              <a:srgbClr val="0F6E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R15 </a:t>
              </a:r>
              <a:r>
                <a:rPr kumimoji="0" lang="en-US" altLang="zh-CN" sz="900" dirty="0" smtClean="0">
                  <a:cs typeface="Helvetica"/>
                </a:rPr>
                <a:t>G110</a:t>
              </a: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B240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7" name="矩形 46"/>
            <p:cNvSpPr/>
            <p:nvPr userDrawn="1"/>
          </p:nvSpPr>
          <p:spPr bwMode="auto">
            <a:xfrm>
              <a:off x="9195321" y="2336181"/>
              <a:ext cx="492125" cy="584376"/>
            </a:xfrm>
            <a:prstGeom prst="rect">
              <a:avLst/>
            </a:prstGeom>
            <a:solidFill>
              <a:srgbClr val="78AA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R120 </a:t>
              </a:r>
              <a:r>
                <a:rPr kumimoji="0" lang="en-US" altLang="zh-CN" sz="900" dirty="0" smtClean="0">
                  <a:cs typeface="Helvetica"/>
                </a:rPr>
                <a:t>G170</a:t>
              </a: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B245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  <p:sp>
          <p:nvSpPr>
            <p:cNvPr id="48" name="矩形 47"/>
            <p:cNvSpPr/>
            <p:nvPr userDrawn="1"/>
          </p:nvSpPr>
          <p:spPr bwMode="auto">
            <a:xfrm>
              <a:off x="9192506" y="2920557"/>
              <a:ext cx="492125" cy="584376"/>
            </a:xfrm>
            <a:prstGeom prst="rect">
              <a:avLst/>
            </a:prstGeom>
            <a:solidFill>
              <a:srgbClr val="C8DC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R200 </a:t>
              </a:r>
              <a:r>
                <a:rPr kumimoji="0" lang="en-US" altLang="zh-CN" sz="900" dirty="0" smtClean="0">
                  <a:cs typeface="Helvetica"/>
                </a:rPr>
                <a:t>G220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00" dirty="0" smtClean="0">
                  <a:solidFill>
                    <a:srgbClr val="FFFFFF"/>
                  </a:solidFill>
                  <a:latin typeface="Helvetica"/>
                  <a:ea typeface="宋体"/>
                  <a:cs typeface="Helvetica"/>
                </a:rPr>
                <a:t>B250</a:t>
              </a:r>
              <a:endParaRPr kumimoji="0" lang="zh-CN" altLang="en-US" sz="900" dirty="0">
                <a:solidFill>
                  <a:srgbClr val="FFFFFF"/>
                </a:solidFill>
                <a:latin typeface="Helvetica"/>
                <a:ea typeface="宋体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5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E60000"/>
          </a:solidFill>
          <a:latin typeface="微软雅黑"/>
          <a:ea typeface="微软雅黑"/>
          <a:cs typeface="微软雅黑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8200"/>
          </a:solidFill>
          <a:latin typeface="Helvetica" charset="0"/>
          <a:ea typeface="宋体" charset="0"/>
          <a:cs typeface="宋体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PMingLiU" charset="0"/>
          <a:cs typeface="宋体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4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34" Type="http://schemas.microsoft.com/office/2007/relationships/hdphoto" Target="../media/hdphoto16.wdp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37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microsoft.com/office/2007/relationships/hdphoto" Target="../media/hdphoto13.wdp"/><Relationship Id="rId36" Type="http://schemas.microsoft.com/office/2007/relationships/hdphoto" Target="../media/hdphoto17.wdp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21.png"/><Relationship Id="rId30" Type="http://schemas.microsoft.com/office/2007/relationships/hdphoto" Target="../media/hdphoto14.wdp"/><Relationship Id="rId35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2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224 述职ppt-14.jpg"/>
          <p:cNvPicPr/>
          <p:nvPr/>
        </p:nvPicPr>
        <p:blipFill rotWithShape="1">
          <a:blip r:embed="rId3"/>
          <a:srcRect l="21270" t="32720"/>
          <a:stretch>
            <a:fillRect/>
          </a:stretch>
        </p:blipFill>
        <p:spPr>
          <a:xfrm>
            <a:off x="3041583" y="1440180"/>
            <a:ext cx="9150417" cy="5417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8"/>
          <p:cNvSpPr txBox="1"/>
          <p:nvPr/>
        </p:nvSpPr>
        <p:spPr>
          <a:xfrm>
            <a:off x="778760" y="1582154"/>
            <a:ext cx="7935596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03778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参赛作品 </a:t>
            </a:r>
            <a:r>
              <a:rPr kumimoji="1" lang="en-US" altLang="zh-CN" sz="2400" dirty="0" smtClean="0">
                <a:solidFill>
                  <a:srgbClr val="003778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entries</a:t>
            </a:r>
            <a:r>
              <a:rPr kumimoji="1" lang="zh-CN" altLang="en-US" sz="2400" dirty="0" smtClean="0">
                <a:solidFill>
                  <a:srgbClr val="003778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</a:t>
            </a:r>
            <a:r>
              <a:rPr kumimoji="1" lang="zh-CN" altLang="en-US" sz="2400" dirty="0">
                <a:solidFill>
                  <a:srgbClr val="C00000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dirty="0" smtClean="0">
                <a:solidFill>
                  <a:srgbClr val="C00000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</a:t>
            </a:r>
            <a:r>
              <a:rPr kumimoji="1" lang="zh-CN" altLang="en-US" sz="2400" dirty="0">
                <a:solidFill>
                  <a:srgbClr val="C00000"/>
                </a:solidFill>
                <a:effectLst>
                  <a:reflection blurRad="6350" stA="55000" endA="300" endPos="1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工作站</a:t>
            </a:r>
          </a:p>
        </p:txBody>
      </p:sp>
      <p:sp>
        <p:nvSpPr>
          <p:cNvPr id="7" name="文本占位符 9"/>
          <p:cNvSpPr txBox="1"/>
          <p:nvPr/>
        </p:nvSpPr>
        <p:spPr>
          <a:xfrm>
            <a:off x="778759" y="2204272"/>
            <a:ext cx="8394462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80604020202020204" pitchFamily="34" charset="0"/>
              <a:buNone/>
            </a:pP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队伍名称 </a:t>
            </a:r>
            <a:r>
              <a:rPr lang="en-US" altLang="zh-CN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Team Name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 </a:t>
            </a:r>
            <a:r>
              <a:rPr lang="en-US" altLang="zh-CN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SPDBRPA</a:t>
            </a:r>
            <a:endParaRPr lang="en-US" altLang="zh-CN" dirty="0">
              <a:solidFill>
                <a:srgbClr val="003778"/>
              </a:solidFill>
              <a:effectLst>
                <a:reflection blurRad="6350" stA="55000" endA="300" endPos="280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8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队伍成员</a:t>
            </a:r>
            <a:r>
              <a:rPr lang="en-US" altLang="zh-CN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 </a:t>
            </a:r>
            <a:r>
              <a:rPr lang="en-US" altLang="zh-CN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Team Member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：孔卓 吴</a:t>
            </a:r>
            <a:r>
              <a:rPr lang="zh-CN" altLang="en-US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伟 罗兴奕 孔垂丰 刘慧兰</a:t>
            </a:r>
            <a:endParaRPr lang="en-US" altLang="zh-CN" dirty="0" smtClean="0">
              <a:solidFill>
                <a:srgbClr val="003778"/>
              </a:solidFill>
              <a:effectLst>
                <a:reflection blurRad="6350" stA="55000" endA="300" endPos="280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8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b="1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队伍口号 </a:t>
            </a:r>
            <a:r>
              <a:rPr lang="en-US" altLang="zh-CN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Team Slogan</a:t>
            </a:r>
            <a:r>
              <a:rPr lang="zh-CN" altLang="en-US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</a:t>
            </a:r>
            <a:r>
              <a:rPr lang="zh-CN" altLang="zh-CN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创新驱动</a:t>
            </a:r>
            <a:r>
              <a:rPr lang="zh-CN" altLang="en-US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、</a:t>
            </a:r>
            <a:r>
              <a:rPr lang="zh-CN" altLang="zh-CN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融合推进、</a:t>
            </a:r>
            <a:r>
              <a:rPr lang="zh-CN" altLang="en-US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智能高效</a:t>
            </a:r>
            <a:endParaRPr lang="en-US" altLang="zh-CN" dirty="0" smtClean="0">
              <a:solidFill>
                <a:srgbClr val="003778"/>
              </a:solidFill>
              <a:effectLst>
                <a:reflection blurRad="6350" stA="55000" endA="300" endPos="280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8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80604020202020204" pitchFamily="34" charset="0"/>
              <a:buNone/>
            </a:pPr>
            <a:r>
              <a:rPr lang="zh-CN" altLang="en-US" b="1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所在</a:t>
            </a: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单位和部门</a:t>
            </a:r>
            <a:r>
              <a:rPr lang="en-US" altLang="zh-CN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/</a:t>
            </a: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专业 </a:t>
            </a:r>
            <a:r>
              <a:rPr lang="en-US" altLang="zh-CN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Enterprise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 </a:t>
            </a:r>
            <a:r>
              <a:rPr lang="en-US" altLang="zh-CN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: 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浦发银行上海分行</a:t>
            </a:r>
            <a:endParaRPr lang="en-US" altLang="zh-CN" dirty="0">
              <a:solidFill>
                <a:srgbClr val="003778"/>
              </a:solidFill>
              <a:effectLst>
                <a:reflection blurRad="6350" stA="55000" endA="300" endPos="280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8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作品应用场景 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：银行询证函运营业务场景</a:t>
            </a:r>
            <a:endParaRPr lang="en-US" altLang="zh-CN" dirty="0">
              <a:solidFill>
                <a:srgbClr val="003778"/>
              </a:solidFill>
              <a:effectLst>
                <a:reflection blurRad="6350" stA="55000" endA="300" endPos="280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Arial" panose="0208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b="1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作品</a:t>
            </a:r>
            <a:r>
              <a:rPr lang="zh-CN" altLang="en-US" b="1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应用项目</a:t>
            </a:r>
            <a:r>
              <a:rPr lang="zh-CN" altLang="en-US" dirty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：实现银行询证函全流程自动化、数智</a:t>
            </a:r>
            <a:r>
              <a:rPr lang="zh-CN" altLang="en-US" dirty="0" smtClean="0">
                <a:solidFill>
                  <a:srgbClr val="003778"/>
                </a:solidFill>
                <a:effectLst>
                  <a:reflection blurRad="6350" stA="55000" endA="300" endPos="280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化</a:t>
            </a:r>
          </a:p>
        </p:txBody>
      </p:sp>
      <p:sp>
        <p:nvSpPr>
          <p:cNvPr id="8" name="文本占位符 1"/>
          <p:cNvSpPr txBox="1"/>
          <p:nvPr/>
        </p:nvSpPr>
        <p:spPr>
          <a:xfrm>
            <a:off x="3558321" y="427403"/>
            <a:ext cx="5156035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80604020202020204" pitchFamily="34" charset="0"/>
              <a:buNone/>
            </a:pPr>
            <a:r>
              <a:rPr kumimoji="1" lang="zh-CN" altLang="en-US" sz="2800" b="1" dirty="0">
                <a:solidFill>
                  <a:srgbClr val="00377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作品信息 </a:t>
            </a:r>
          </a:p>
          <a:p>
            <a:pPr marL="0" indent="0" algn="ctr">
              <a:spcAft>
                <a:spcPts val="600"/>
              </a:spcAft>
              <a:buFont typeface="Arial" panose="02080604020202020204" pitchFamily="34" charset="0"/>
              <a:buNone/>
            </a:pPr>
            <a:r>
              <a:rPr kumimoji="1" lang="en-US" altLang="zh-CN" sz="2800" dirty="0">
                <a:solidFill>
                  <a:srgbClr val="00377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App Information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5595" y="341274"/>
            <a:ext cx="3742805" cy="403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400" b="1" dirty="0">
                <a:solidFill>
                  <a:srgbClr val="0A1950"/>
                </a:solidFill>
                <a:latin typeface="微软雅黑" panose="020B0503020204020204" charset="-122"/>
                <a:ea typeface="微软雅黑" panose="020B0503020204020204" charset="-122"/>
              </a:rPr>
              <a:t>全行数据大屏展示</a:t>
            </a:r>
          </a:p>
        </p:txBody>
      </p:sp>
      <p:sp>
        <p:nvSpPr>
          <p:cNvPr id="5" name="矩形 2"/>
          <p:cNvSpPr/>
          <p:nvPr/>
        </p:nvSpPr>
        <p:spPr>
          <a:xfrm>
            <a:off x="-9525" y="-679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企业级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服务平台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902528"/>
            <a:ext cx="10591800" cy="519582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212368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OCR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能力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mmexport1637850575573"/>
          <p:cNvPicPr>
            <a:picLocks noChangeAspect="1"/>
          </p:cNvPicPr>
          <p:nvPr/>
        </p:nvPicPr>
        <p:blipFill rotWithShape="1">
          <a:blip r:embed="rId3"/>
          <a:srcRect l="17613" t="157" r="30351" b="552"/>
          <a:stretch>
            <a:fillRect/>
          </a:stretch>
        </p:blipFill>
        <p:spPr>
          <a:xfrm>
            <a:off x="8483599" y="-9525"/>
            <a:ext cx="3708401" cy="6324600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549275" y="1714500"/>
          <a:ext cx="6692900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矩形 7"/>
          <p:cNvSpPr/>
          <p:nvPr/>
        </p:nvSpPr>
        <p:spPr>
          <a:xfrm>
            <a:off x="-835446" y="1171143"/>
            <a:ext cx="6776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spc="2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我行</a:t>
            </a:r>
            <a:r>
              <a:rPr lang="en-US" altLang="zh-CN" b="1" spc="2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OCR</a:t>
            </a:r>
            <a:r>
              <a:rPr lang="zh-CN" altLang="en-US" b="1" spc="2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已在多模态</a:t>
            </a:r>
            <a:r>
              <a:rPr lang="zh-CN" altLang="en-US" b="1" spc="2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zh-CN" altLang="en-US" b="1" spc="2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领域</a:t>
            </a:r>
            <a:r>
              <a:rPr lang="zh-CN" altLang="zh-CN" b="1" spc="2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完成技术沉淀与落地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NLP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落地铺设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" y="1523136"/>
            <a:ext cx="4913588" cy="4014066"/>
          </a:xfrm>
          <a:custGeom>
            <a:avLst/>
            <a:gdLst>
              <a:gd name="connsiteX0" fmla="*/ 0 w 4913588"/>
              <a:gd name="connsiteY0" fmla="*/ 0 h 3274303"/>
              <a:gd name="connsiteX1" fmla="*/ 4913588 w 4913588"/>
              <a:gd name="connsiteY1" fmla="*/ 0 h 3274303"/>
              <a:gd name="connsiteX2" fmla="*/ 4913588 w 4913588"/>
              <a:gd name="connsiteY2" fmla="*/ 3274303 h 3274303"/>
              <a:gd name="connsiteX3" fmla="*/ 0 w 4913588"/>
              <a:gd name="connsiteY3" fmla="*/ 3274303 h 327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588" h="3274303">
                <a:moveTo>
                  <a:pt x="0" y="0"/>
                </a:moveTo>
                <a:lnTo>
                  <a:pt x="4913588" y="0"/>
                </a:lnTo>
                <a:lnTo>
                  <a:pt x="4913588" y="3274303"/>
                </a:lnTo>
                <a:lnTo>
                  <a:pt x="0" y="3274303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5512454" y="1523134"/>
            <a:ext cx="6133446" cy="4014066"/>
          </a:xfrm>
          <a:prstGeom prst="rect">
            <a:avLst/>
          </a:prstGeom>
          <a:gradFill>
            <a:gsLst>
              <a:gs pos="0">
                <a:srgbClr val="318CC7"/>
              </a:gs>
              <a:gs pos="49000">
                <a:srgbClr val="205E95"/>
              </a:gs>
              <a:gs pos="79000">
                <a:srgbClr val="0A315A"/>
              </a:gs>
              <a:gs pos="100000">
                <a:srgbClr val="2774A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8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30"/>
          <p:cNvSpPr>
            <a:spLocks noEditPoints="1"/>
          </p:cNvSpPr>
          <p:nvPr/>
        </p:nvSpPr>
        <p:spPr bwMode="auto">
          <a:xfrm>
            <a:off x="5877409" y="3614215"/>
            <a:ext cx="328096" cy="174360"/>
          </a:xfrm>
          <a:custGeom>
            <a:avLst/>
            <a:gdLst>
              <a:gd name="T0" fmla="*/ 143 w 191"/>
              <a:gd name="T1" fmla="*/ 31 h 99"/>
              <a:gd name="T2" fmla="*/ 147 w 191"/>
              <a:gd name="T3" fmla="*/ 25 h 99"/>
              <a:gd name="T4" fmla="*/ 150 w 191"/>
              <a:gd name="T5" fmla="*/ 19 h 99"/>
              <a:gd name="T6" fmla="*/ 159 w 191"/>
              <a:gd name="T7" fmla="*/ 6 h 99"/>
              <a:gd name="T8" fmla="*/ 158 w 191"/>
              <a:gd name="T9" fmla="*/ 2 h 99"/>
              <a:gd name="T10" fmla="*/ 153 w 191"/>
              <a:gd name="T11" fmla="*/ 2 h 99"/>
              <a:gd name="T12" fmla="*/ 144 w 191"/>
              <a:gd name="T13" fmla="*/ 16 h 99"/>
              <a:gd name="T14" fmla="*/ 140 w 191"/>
              <a:gd name="T15" fmla="*/ 22 h 99"/>
              <a:gd name="T16" fmla="*/ 136 w 191"/>
              <a:gd name="T17" fmla="*/ 28 h 99"/>
              <a:gd name="T18" fmla="*/ 96 w 191"/>
              <a:gd name="T19" fmla="*/ 20 h 99"/>
              <a:gd name="T20" fmla="*/ 55 w 191"/>
              <a:gd name="T21" fmla="*/ 28 h 99"/>
              <a:gd name="T22" fmla="*/ 51 w 191"/>
              <a:gd name="T23" fmla="*/ 22 h 99"/>
              <a:gd name="T24" fmla="*/ 47 w 191"/>
              <a:gd name="T25" fmla="*/ 16 h 99"/>
              <a:gd name="T26" fmla="*/ 38 w 191"/>
              <a:gd name="T27" fmla="*/ 2 h 99"/>
              <a:gd name="T28" fmla="*/ 33 w 191"/>
              <a:gd name="T29" fmla="*/ 2 h 99"/>
              <a:gd name="T30" fmla="*/ 33 w 191"/>
              <a:gd name="T31" fmla="*/ 6 h 99"/>
              <a:gd name="T32" fmla="*/ 41 w 191"/>
              <a:gd name="T33" fmla="*/ 19 h 99"/>
              <a:gd name="T34" fmla="*/ 45 w 191"/>
              <a:gd name="T35" fmla="*/ 25 h 99"/>
              <a:gd name="T36" fmla="*/ 49 w 191"/>
              <a:gd name="T37" fmla="*/ 31 h 99"/>
              <a:gd name="T38" fmla="*/ 0 w 191"/>
              <a:gd name="T39" fmla="*/ 99 h 99"/>
              <a:gd name="T40" fmla="*/ 191 w 191"/>
              <a:gd name="T41" fmla="*/ 99 h 99"/>
              <a:gd name="T42" fmla="*/ 143 w 191"/>
              <a:gd name="T43" fmla="*/ 31 h 99"/>
              <a:gd name="T44" fmla="*/ 55 w 191"/>
              <a:gd name="T45" fmla="*/ 72 h 99"/>
              <a:gd name="T46" fmla="*/ 44 w 191"/>
              <a:gd name="T47" fmla="*/ 61 h 99"/>
              <a:gd name="T48" fmla="*/ 55 w 191"/>
              <a:gd name="T49" fmla="*/ 51 h 99"/>
              <a:gd name="T50" fmla="*/ 65 w 191"/>
              <a:gd name="T51" fmla="*/ 61 h 99"/>
              <a:gd name="T52" fmla="*/ 55 w 191"/>
              <a:gd name="T53" fmla="*/ 72 h 99"/>
              <a:gd name="T54" fmla="*/ 137 w 191"/>
              <a:gd name="T55" fmla="*/ 72 h 99"/>
              <a:gd name="T56" fmla="*/ 127 w 191"/>
              <a:gd name="T57" fmla="*/ 61 h 99"/>
              <a:gd name="T58" fmla="*/ 137 w 191"/>
              <a:gd name="T59" fmla="*/ 51 h 99"/>
              <a:gd name="T60" fmla="*/ 147 w 191"/>
              <a:gd name="T61" fmla="*/ 61 h 99"/>
              <a:gd name="T62" fmla="*/ 137 w 191"/>
              <a:gd name="T63" fmla="*/ 7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99">
                <a:moveTo>
                  <a:pt x="143" y="31"/>
                </a:moveTo>
                <a:cubicBezTo>
                  <a:pt x="147" y="25"/>
                  <a:pt x="147" y="25"/>
                  <a:pt x="147" y="25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9" y="6"/>
                  <a:pt x="159" y="6"/>
                  <a:pt x="159" y="6"/>
                </a:cubicBezTo>
                <a:cubicBezTo>
                  <a:pt x="160" y="5"/>
                  <a:pt x="160" y="3"/>
                  <a:pt x="158" y="2"/>
                </a:cubicBezTo>
                <a:cubicBezTo>
                  <a:pt x="156" y="0"/>
                  <a:pt x="154" y="1"/>
                  <a:pt x="153" y="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24" y="23"/>
                  <a:pt x="110" y="20"/>
                  <a:pt x="96" y="20"/>
                </a:cubicBezTo>
                <a:cubicBezTo>
                  <a:pt x="81" y="20"/>
                  <a:pt x="67" y="23"/>
                  <a:pt x="55" y="28"/>
                </a:cubicBezTo>
                <a:cubicBezTo>
                  <a:pt x="51" y="22"/>
                  <a:pt x="51" y="22"/>
                  <a:pt x="51" y="22"/>
                </a:cubicBezTo>
                <a:cubicBezTo>
                  <a:pt x="47" y="16"/>
                  <a:pt x="47" y="16"/>
                  <a:pt x="47" y="16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5" y="0"/>
                  <a:pt x="33" y="2"/>
                </a:cubicBezTo>
                <a:cubicBezTo>
                  <a:pt x="32" y="3"/>
                  <a:pt x="31" y="5"/>
                  <a:pt x="33" y="6"/>
                </a:cubicBezTo>
                <a:cubicBezTo>
                  <a:pt x="41" y="19"/>
                  <a:pt x="41" y="19"/>
                  <a:pt x="41" y="19"/>
                </a:cubicBezTo>
                <a:cubicBezTo>
                  <a:pt x="45" y="25"/>
                  <a:pt x="45" y="25"/>
                  <a:pt x="45" y="25"/>
                </a:cubicBezTo>
                <a:cubicBezTo>
                  <a:pt x="49" y="31"/>
                  <a:pt x="49" y="31"/>
                  <a:pt x="49" y="31"/>
                </a:cubicBezTo>
                <a:cubicBezTo>
                  <a:pt x="20" y="44"/>
                  <a:pt x="0" y="70"/>
                  <a:pt x="0" y="99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70"/>
                  <a:pt x="172" y="44"/>
                  <a:pt x="143" y="31"/>
                </a:cubicBezTo>
                <a:close/>
                <a:moveTo>
                  <a:pt x="55" y="72"/>
                </a:moveTo>
                <a:cubicBezTo>
                  <a:pt x="49" y="72"/>
                  <a:pt x="44" y="67"/>
                  <a:pt x="44" y="61"/>
                </a:cubicBezTo>
                <a:cubicBezTo>
                  <a:pt x="44" y="56"/>
                  <a:pt x="49" y="51"/>
                  <a:pt x="55" y="51"/>
                </a:cubicBezTo>
                <a:cubicBezTo>
                  <a:pt x="60" y="51"/>
                  <a:pt x="65" y="56"/>
                  <a:pt x="65" y="61"/>
                </a:cubicBezTo>
                <a:cubicBezTo>
                  <a:pt x="65" y="67"/>
                  <a:pt x="60" y="72"/>
                  <a:pt x="55" y="72"/>
                </a:cubicBezTo>
                <a:close/>
                <a:moveTo>
                  <a:pt x="137" y="72"/>
                </a:moveTo>
                <a:cubicBezTo>
                  <a:pt x="131" y="72"/>
                  <a:pt x="127" y="67"/>
                  <a:pt x="127" y="61"/>
                </a:cubicBezTo>
                <a:cubicBezTo>
                  <a:pt x="127" y="56"/>
                  <a:pt x="131" y="51"/>
                  <a:pt x="137" y="51"/>
                </a:cubicBezTo>
                <a:cubicBezTo>
                  <a:pt x="142" y="51"/>
                  <a:pt x="147" y="56"/>
                  <a:pt x="147" y="61"/>
                </a:cubicBezTo>
                <a:cubicBezTo>
                  <a:pt x="147" y="67"/>
                  <a:pt x="142" y="72"/>
                  <a:pt x="137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</a:endParaRPr>
          </a:p>
        </p:txBody>
      </p:sp>
      <p:sp>
        <p:nvSpPr>
          <p:cNvPr id="11" name="Freeform 331"/>
          <p:cNvSpPr/>
          <p:nvPr/>
        </p:nvSpPr>
        <p:spPr bwMode="auto">
          <a:xfrm>
            <a:off x="5877409" y="3809508"/>
            <a:ext cx="328096" cy="412072"/>
          </a:xfrm>
          <a:custGeom>
            <a:avLst/>
            <a:gdLst>
              <a:gd name="T0" fmla="*/ 2 w 191"/>
              <a:gd name="T1" fmla="*/ 0 h 241"/>
              <a:gd name="T2" fmla="*/ 0 w 191"/>
              <a:gd name="T3" fmla="*/ 0 h 241"/>
              <a:gd name="T4" fmla="*/ 0 w 191"/>
              <a:gd name="T5" fmla="*/ 17 h 241"/>
              <a:gd name="T6" fmla="*/ 0 w 191"/>
              <a:gd name="T7" fmla="*/ 31 h 241"/>
              <a:gd name="T8" fmla="*/ 0 w 191"/>
              <a:gd name="T9" fmla="*/ 150 h 241"/>
              <a:gd name="T10" fmla="*/ 22 w 191"/>
              <a:gd name="T11" fmla="*/ 172 h 241"/>
              <a:gd name="T12" fmla="*/ 37 w 191"/>
              <a:gd name="T13" fmla="*/ 172 h 241"/>
              <a:gd name="T14" fmla="*/ 37 w 191"/>
              <a:gd name="T15" fmla="*/ 177 h 241"/>
              <a:gd name="T16" fmla="*/ 37 w 191"/>
              <a:gd name="T17" fmla="*/ 179 h 241"/>
              <a:gd name="T18" fmla="*/ 37 w 191"/>
              <a:gd name="T19" fmla="*/ 185 h 241"/>
              <a:gd name="T20" fmla="*/ 37 w 191"/>
              <a:gd name="T21" fmla="*/ 221 h 241"/>
              <a:gd name="T22" fmla="*/ 57 w 191"/>
              <a:gd name="T23" fmla="*/ 241 h 241"/>
              <a:gd name="T24" fmla="*/ 78 w 191"/>
              <a:gd name="T25" fmla="*/ 221 h 241"/>
              <a:gd name="T26" fmla="*/ 78 w 191"/>
              <a:gd name="T27" fmla="*/ 185 h 241"/>
              <a:gd name="T28" fmla="*/ 78 w 191"/>
              <a:gd name="T29" fmla="*/ 179 h 241"/>
              <a:gd name="T30" fmla="*/ 78 w 191"/>
              <a:gd name="T31" fmla="*/ 177 h 241"/>
              <a:gd name="T32" fmla="*/ 77 w 191"/>
              <a:gd name="T33" fmla="*/ 172 h 241"/>
              <a:gd name="T34" fmla="*/ 115 w 191"/>
              <a:gd name="T35" fmla="*/ 172 h 241"/>
              <a:gd name="T36" fmla="*/ 114 w 191"/>
              <a:gd name="T37" fmla="*/ 177 h 241"/>
              <a:gd name="T38" fmla="*/ 114 w 191"/>
              <a:gd name="T39" fmla="*/ 179 h 241"/>
              <a:gd name="T40" fmla="*/ 114 w 191"/>
              <a:gd name="T41" fmla="*/ 185 h 241"/>
              <a:gd name="T42" fmla="*/ 114 w 191"/>
              <a:gd name="T43" fmla="*/ 221 h 241"/>
              <a:gd name="T44" fmla="*/ 134 w 191"/>
              <a:gd name="T45" fmla="*/ 241 h 241"/>
              <a:gd name="T46" fmla="*/ 155 w 191"/>
              <a:gd name="T47" fmla="*/ 221 h 241"/>
              <a:gd name="T48" fmla="*/ 155 w 191"/>
              <a:gd name="T49" fmla="*/ 185 h 241"/>
              <a:gd name="T50" fmla="*/ 155 w 191"/>
              <a:gd name="T51" fmla="*/ 179 h 241"/>
              <a:gd name="T52" fmla="*/ 155 w 191"/>
              <a:gd name="T53" fmla="*/ 177 h 241"/>
              <a:gd name="T54" fmla="*/ 154 w 191"/>
              <a:gd name="T55" fmla="*/ 172 h 241"/>
              <a:gd name="T56" fmla="*/ 170 w 191"/>
              <a:gd name="T57" fmla="*/ 172 h 241"/>
              <a:gd name="T58" fmla="*/ 191 w 191"/>
              <a:gd name="T59" fmla="*/ 150 h 241"/>
              <a:gd name="T60" fmla="*/ 191 w 191"/>
              <a:gd name="T61" fmla="*/ 31 h 241"/>
              <a:gd name="T62" fmla="*/ 191 w 191"/>
              <a:gd name="T63" fmla="*/ 17 h 241"/>
              <a:gd name="T64" fmla="*/ 191 w 191"/>
              <a:gd name="T65" fmla="*/ 0 h 241"/>
              <a:gd name="T66" fmla="*/ 190 w 191"/>
              <a:gd name="T67" fmla="*/ 0 h 241"/>
              <a:gd name="T68" fmla="*/ 2 w 191"/>
              <a:gd name="T6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" h="24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62"/>
                  <a:pt x="10" y="172"/>
                  <a:pt x="22" y="172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7" y="174"/>
                  <a:pt x="37" y="175"/>
                  <a:pt x="37" y="177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85"/>
                  <a:pt x="37" y="185"/>
                  <a:pt x="37" y="185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32"/>
                  <a:pt x="46" y="241"/>
                  <a:pt x="57" y="241"/>
                </a:cubicBezTo>
                <a:cubicBezTo>
                  <a:pt x="68" y="241"/>
                  <a:pt x="78" y="232"/>
                  <a:pt x="78" y="221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78" y="177"/>
                  <a:pt x="78" y="177"/>
                  <a:pt x="78" y="177"/>
                </a:cubicBezTo>
                <a:cubicBezTo>
                  <a:pt x="78" y="175"/>
                  <a:pt x="77" y="174"/>
                  <a:pt x="77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4" y="174"/>
                  <a:pt x="114" y="175"/>
                  <a:pt x="114" y="177"/>
                </a:cubicBezTo>
                <a:cubicBezTo>
                  <a:pt x="114" y="179"/>
                  <a:pt x="114" y="179"/>
                  <a:pt x="114" y="179"/>
                </a:cubicBezTo>
                <a:cubicBezTo>
                  <a:pt x="114" y="185"/>
                  <a:pt x="114" y="185"/>
                  <a:pt x="114" y="185"/>
                </a:cubicBezTo>
                <a:cubicBezTo>
                  <a:pt x="114" y="221"/>
                  <a:pt x="114" y="221"/>
                  <a:pt x="114" y="221"/>
                </a:cubicBezTo>
                <a:cubicBezTo>
                  <a:pt x="114" y="232"/>
                  <a:pt x="123" y="241"/>
                  <a:pt x="134" y="241"/>
                </a:cubicBezTo>
                <a:cubicBezTo>
                  <a:pt x="146" y="241"/>
                  <a:pt x="155" y="232"/>
                  <a:pt x="155" y="221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7"/>
                  <a:pt x="155" y="177"/>
                  <a:pt x="155" y="177"/>
                </a:cubicBezTo>
                <a:cubicBezTo>
                  <a:pt x="155" y="175"/>
                  <a:pt x="155" y="174"/>
                  <a:pt x="154" y="172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82" y="172"/>
                  <a:pt x="191" y="162"/>
                  <a:pt x="191" y="150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17"/>
                  <a:pt x="191" y="17"/>
                  <a:pt x="191" y="17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0"/>
                  <a:pt x="190" y="0"/>
                  <a:pt x="190" y="0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</a:endParaRPr>
          </a:p>
        </p:txBody>
      </p:sp>
      <p:sp>
        <p:nvSpPr>
          <p:cNvPr id="12" name="Freeform 332"/>
          <p:cNvSpPr/>
          <p:nvPr/>
        </p:nvSpPr>
        <p:spPr bwMode="auto">
          <a:xfrm>
            <a:off x="5783667" y="3809510"/>
            <a:ext cx="70306" cy="218731"/>
          </a:xfrm>
          <a:custGeom>
            <a:avLst/>
            <a:gdLst>
              <a:gd name="T0" fmla="*/ 21 w 41"/>
              <a:gd name="T1" fmla="*/ 0 h 128"/>
              <a:gd name="T2" fmla="*/ 0 w 41"/>
              <a:gd name="T3" fmla="*/ 20 h 128"/>
              <a:gd name="T4" fmla="*/ 0 w 41"/>
              <a:gd name="T5" fmla="*/ 108 h 128"/>
              <a:gd name="T6" fmla="*/ 21 w 41"/>
              <a:gd name="T7" fmla="*/ 128 h 128"/>
              <a:gd name="T8" fmla="*/ 41 w 41"/>
              <a:gd name="T9" fmla="*/ 108 h 128"/>
              <a:gd name="T10" fmla="*/ 41 w 41"/>
              <a:gd name="T11" fmla="*/ 20 h 128"/>
              <a:gd name="T12" fmla="*/ 21 w 41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128">
                <a:moveTo>
                  <a:pt x="21" y="0"/>
                </a:moveTo>
                <a:cubicBezTo>
                  <a:pt x="10" y="0"/>
                  <a:pt x="0" y="9"/>
                  <a:pt x="0" y="2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10" y="128"/>
                  <a:pt x="21" y="128"/>
                </a:cubicBezTo>
                <a:cubicBezTo>
                  <a:pt x="32" y="128"/>
                  <a:pt x="41" y="119"/>
                  <a:pt x="41" y="108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</a:endParaRPr>
          </a:p>
        </p:txBody>
      </p:sp>
      <p:sp>
        <p:nvSpPr>
          <p:cNvPr id="13" name="Freeform 333"/>
          <p:cNvSpPr/>
          <p:nvPr/>
        </p:nvSpPr>
        <p:spPr bwMode="auto">
          <a:xfrm>
            <a:off x="6228940" y="3809510"/>
            <a:ext cx="70306" cy="218731"/>
          </a:xfrm>
          <a:custGeom>
            <a:avLst/>
            <a:gdLst>
              <a:gd name="T0" fmla="*/ 21 w 41"/>
              <a:gd name="T1" fmla="*/ 0 h 128"/>
              <a:gd name="T2" fmla="*/ 0 w 41"/>
              <a:gd name="T3" fmla="*/ 20 h 128"/>
              <a:gd name="T4" fmla="*/ 0 w 41"/>
              <a:gd name="T5" fmla="*/ 108 h 128"/>
              <a:gd name="T6" fmla="*/ 21 w 41"/>
              <a:gd name="T7" fmla="*/ 128 h 128"/>
              <a:gd name="T8" fmla="*/ 41 w 41"/>
              <a:gd name="T9" fmla="*/ 108 h 128"/>
              <a:gd name="T10" fmla="*/ 41 w 41"/>
              <a:gd name="T11" fmla="*/ 20 h 128"/>
              <a:gd name="T12" fmla="*/ 21 w 41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128">
                <a:moveTo>
                  <a:pt x="21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9" y="128"/>
                  <a:pt x="21" y="128"/>
                </a:cubicBezTo>
                <a:cubicBezTo>
                  <a:pt x="32" y="128"/>
                  <a:pt x="41" y="119"/>
                  <a:pt x="41" y="108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</a:endParaRPr>
          </a:p>
        </p:txBody>
      </p:sp>
      <p:sp>
        <p:nvSpPr>
          <p:cNvPr id="16" name="Freeform 572"/>
          <p:cNvSpPr/>
          <p:nvPr/>
        </p:nvSpPr>
        <p:spPr bwMode="auto">
          <a:xfrm>
            <a:off x="5810211" y="2027004"/>
            <a:ext cx="416675" cy="237199"/>
          </a:xfrm>
          <a:custGeom>
            <a:avLst/>
            <a:gdLst>
              <a:gd name="T0" fmla="*/ 0 w 397"/>
              <a:gd name="T1" fmla="*/ 0 h 226"/>
              <a:gd name="T2" fmla="*/ 0 w 397"/>
              <a:gd name="T3" fmla="*/ 226 h 226"/>
              <a:gd name="T4" fmla="*/ 132 w 397"/>
              <a:gd name="T5" fmla="*/ 226 h 226"/>
              <a:gd name="T6" fmla="*/ 132 w 397"/>
              <a:gd name="T7" fmla="*/ 56 h 226"/>
              <a:gd name="T8" fmla="*/ 264 w 397"/>
              <a:gd name="T9" fmla="*/ 56 h 226"/>
              <a:gd name="T10" fmla="*/ 264 w 397"/>
              <a:gd name="T11" fmla="*/ 226 h 226"/>
              <a:gd name="T12" fmla="*/ 397 w 397"/>
              <a:gd name="T13" fmla="*/ 226 h 226"/>
              <a:gd name="T14" fmla="*/ 397 w 397"/>
              <a:gd name="T1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7" h="226">
                <a:moveTo>
                  <a:pt x="0" y="0"/>
                </a:moveTo>
                <a:lnTo>
                  <a:pt x="0" y="226"/>
                </a:lnTo>
                <a:lnTo>
                  <a:pt x="132" y="226"/>
                </a:lnTo>
                <a:lnTo>
                  <a:pt x="132" y="56"/>
                </a:lnTo>
                <a:lnTo>
                  <a:pt x="264" y="56"/>
                </a:lnTo>
                <a:lnTo>
                  <a:pt x="264" y="226"/>
                </a:lnTo>
                <a:lnTo>
                  <a:pt x="397" y="226"/>
                </a:lnTo>
                <a:lnTo>
                  <a:pt x="397" y="0"/>
                </a:lnTo>
              </a:path>
            </a:pathLst>
          </a:custGeom>
          <a:solidFill>
            <a:schemeClr val="bg1"/>
          </a:solidFill>
          <a:ln w="30163" cap="rnd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573"/>
          <p:cNvSpPr/>
          <p:nvPr/>
        </p:nvSpPr>
        <p:spPr bwMode="auto">
          <a:xfrm>
            <a:off x="5730443" y="1728929"/>
            <a:ext cx="575159" cy="287580"/>
          </a:xfrm>
          <a:custGeom>
            <a:avLst/>
            <a:gdLst>
              <a:gd name="T0" fmla="*/ 0 w 548"/>
              <a:gd name="T1" fmla="*/ 274 h 274"/>
              <a:gd name="T2" fmla="*/ 274 w 548"/>
              <a:gd name="T3" fmla="*/ 0 h 274"/>
              <a:gd name="T4" fmla="*/ 548 w 548"/>
              <a:gd name="T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274">
                <a:moveTo>
                  <a:pt x="0" y="274"/>
                </a:moveTo>
                <a:lnTo>
                  <a:pt x="274" y="0"/>
                </a:lnTo>
                <a:lnTo>
                  <a:pt x="548" y="274"/>
                </a:lnTo>
              </a:path>
            </a:pathLst>
          </a:custGeom>
          <a:solidFill>
            <a:schemeClr val="bg1"/>
          </a:solidFill>
          <a:ln w="30163" cap="rnd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574"/>
          <p:cNvSpPr/>
          <p:nvPr/>
        </p:nvSpPr>
        <p:spPr bwMode="auto">
          <a:xfrm>
            <a:off x="6107235" y="1748871"/>
            <a:ext cx="99708" cy="98659"/>
          </a:xfrm>
          <a:custGeom>
            <a:avLst/>
            <a:gdLst>
              <a:gd name="T0" fmla="*/ 0 w 95"/>
              <a:gd name="T1" fmla="*/ 0 h 94"/>
              <a:gd name="T2" fmla="*/ 95 w 95"/>
              <a:gd name="T3" fmla="*/ 0 h 94"/>
              <a:gd name="T4" fmla="*/ 95 w 95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" h="94">
                <a:moveTo>
                  <a:pt x="0" y="0"/>
                </a:moveTo>
                <a:lnTo>
                  <a:pt x="95" y="0"/>
                </a:lnTo>
                <a:lnTo>
                  <a:pt x="95" y="94"/>
                </a:lnTo>
              </a:path>
            </a:pathLst>
          </a:custGeom>
          <a:solidFill>
            <a:schemeClr val="bg1"/>
          </a:solidFill>
          <a:ln w="30163" cap="rnd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6501557" y="1844651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地址比对核实</a:t>
            </a:r>
          </a:p>
        </p:txBody>
      </p:sp>
      <p:sp>
        <p:nvSpPr>
          <p:cNvPr id="20" name="TextBox 104"/>
          <p:cNvSpPr txBox="1"/>
          <p:nvPr/>
        </p:nvSpPr>
        <p:spPr>
          <a:xfrm>
            <a:off x="6545871" y="2309025"/>
            <a:ext cx="479023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运用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NLP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算法进行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智能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匹配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，提供与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询证函回函地址最相似的地址。</a:t>
            </a:r>
          </a:p>
        </p:txBody>
      </p:sp>
      <p:sp>
        <p:nvSpPr>
          <p:cNvPr id="23" name="Text Placeholder 2"/>
          <p:cNvSpPr txBox="1"/>
          <p:nvPr/>
        </p:nvSpPr>
        <p:spPr>
          <a:xfrm>
            <a:off x="6545871" y="369368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标准地址补全</a:t>
            </a:r>
          </a:p>
        </p:txBody>
      </p:sp>
      <p:sp>
        <p:nvSpPr>
          <p:cNvPr id="24" name="TextBox 104"/>
          <p:cNvSpPr txBox="1"/>
          <p:nvPr/>
        </p:nvSpPr>
        <p:spPr>
          <a:xfrm>
            <a:off x="6633539" y="4095927"/>
            <a:ext cx="476691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与多家头部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企业合作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，二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次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开发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标准地址补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流程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，生成满足顺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丰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dobe Arabic" panose="02040503050201020203" pitchFamily="18" charset="-78"/>
              </a:rPr>
              <a:t>投递要求的回函地址。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4780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日志监控分析处理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任意多边形: 形状 23"/>
          <p:cNvSpPr/>
          <p:nvPr/>
        </p:nvSpPr>
        <p:spPr>
          <a:xfrm flipV="1">
            <a:off x="3196955" y="1665640"/>
            <a:ext cx="2573020" cy="4192905"/>
          </a:xfrm>
          <a:custGeom>
            <a:avLst/>
            <a:gdLst>
              <a:gd name="connsiteX0" fmla="*/ 148212 w 2700000"/>
              <a:gd name="connsiteY0" fmla="*/ 0 h 4031120"/>
              <a:gd name="connsiteX1" fmla="*/ 921372 w 2700000"/>
              <a:gd name="connsiteY1" fmla="*/ 0 h 4031120"/>
              <a:gd name="connsiteX2" fmla="*/ 992492 w 2700000"/>
              <a:gd name="connsiteY2" fmla="*/ 71120 h 4031120"/>
              <a:gd name="connsiteX3" fmla="*/ 2568267 w 2700000"/>
              <a:gd name="connsiteY3" fmla="*/ 71120 h 4031120"/>
              <a:gd name="connsiteX4" fmla="*/ 2700000 w 2700000"/>
              <a:gd name="connsiteY4" fmla="*/ 202853 h 4031120"/>
              <a:gd name="connsiteX5" fmla="*/ 2700000 w 2700000"/>
              <a:gd name="connsiteY5" fmla="*/ 3868715 h 4031120"/>
              <a:gd name="connsiteX6" fmla="*/ 2537595 w 2700000"/>
              <a:gd name="connsiteY6" fmla="*/ 4031120 h 4031120"/>
              <a:gd name="connsiteX7" fmla="*/ 162405 w 2700000"/>
              <a:gd name="connsiteY7" fmla="*/ 4031120 h 4031120"/>
              <a:gd name="connsiteX8" fmla="*/ 0 w 2700000"/>
              <a:gd name="connsiteY8" fmla="*/ 3868715 h 4031120"/>
              <a:gd name="connsiteX9" fmla="*/ 0 w 2700000"/>
              <a:gd name="connsiteY9" fmla="*/ 1294825 h 4031120"/>
              <a:gd name="connsiteX10" fmla="*/ 0 w 2700000"/>
              <a:gd name="connsiteY10" fmla="*/ 202853 h 4031120"/>
              <a:gd name="connsiteX11" fmla="*/ 0 w 2700000"/>
              <a:gd name="connsiteY11" fmla="*/ 148212 h 403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0000" h="4031120">
                <a:moveTo>
                  <a:pt x="148212" y="0"/>
                </a:moveTo>
                <a:lnTo>
                  <a:pt x="921372" y="0"/>
                </a:lnTo>
                <a:lnTo>
                  <a:pt x="992492" y="71120"/>
                </a:lnTo>
                <a:lnTo>
                  <a:pt x="2568267" y="71120"/>
                </a:lnTo>
                <a:lnTo>
                  <a:pt x="2700000" y="202853"/>
                </a:lnTo>
                <a:lnTo>
                  <a:pt x="2700000" y="3868715"/>
                </a:lnTo>
                <a:lnTo>
                  <a:pt x="2537595" y="4031120"/>
                </a:lnTo>
                <a:lnTo>
                  <a:pt x="162405" y="4031120"/>
                </a:lnTo>
                <a:lnTo>
                  <a:pt x="0" y="3868715"/>
                </a:lnTo>
                <a:lnTo>
                  <a:pt x="0" y="1294825"/>
                </a:lnTo>
                <a:lnTo>
                  <a:pt x="0" y="202853"/>
                </a:lnTo>
                <a:lnTo>
                  <a:pt x="0" y="148212"/>
                </a:lnTo>
                <a:close/>
              </a:path>
            </a:pathLst>
          </a:custGeom>
          <a:noFill/>
          <a:ln w="38100">
            <a:gradFill>
              <a:gsLst>
                <a:gs pos="40000">
                  <a:srgbClr val="D5E8FF">
                    <a:lumMod val="5000"/>
                    <a:lumOff val="95000"/>
                    <a:alpha val="0"/>
                  </a:srgbClr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50800" dist="38100" dir="16200000" rotWithShape="0">
              <a:srgbClr val="00206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任意多边形: 形状 23"/>
          <p:cNvSpPr/>
          <p:nvPr/>
        </p:nvSpPr>
        <p:spPr>
          <a:xfrm flipV="1">
            <a:off x="6429112" y="2031328"/>
            <a:ext cx="2573020" cy="4192905"/>
          </a:xfrm>
          <a:custGeom>
            <a:avLst/>
            <a:gdLst>
              <a:gd name="connsiteX0" fmla="*/ 148212 w 2700000"/>
              <a:gd name="connsiteY0" fmla="*/ 0 h 4031120"/>
              <a:gd name="connsiteX1" fmla="*/ 921372 w 2700000"/>
              <a:gd name="connsiteY1" fmla="*/ 0 h 4031120"/>
              <a:gd name="connsiteX2" fmla="*/ 992492 w 2700000"/>
              <a:gd name="connsiteY2" fmla="*/ 71120 h 4031120"/>
              <a:gd name="connsiteX3" fmla="*/ 2568267 w 2700000"/>
              <a:gd name="connsiteY3" fmla="*/ 71120 h 4031120"/>
              <a:gd name="connsiteX4" fmla="*/ 2700000 w 2700000"/>
              <a:gd name="connsiteY4" fmla="*/ 202853 h 4031120"/>
              <a:gd name="connsiteX5" fmla="*/ 2700000 w 2700000"/>
              <a:gd name="connsiteY5" fmla="*/ 3868715 h 4031120"/>
              <a:gd name="connsiteX6" fmla="*/ 2537595 w 2700000"/>
              <a:gd name="connsiteY6" fmla="*/ 4031120 h 4031120"/>
              <a:gd name="connsiteX7" fmla="*/ 162405 w 2700000"/>
              <a:gd name="connsiteY7" fmla="*/ 4031120 h 4031120"/>
              <a:gd name="connsiteX8" fmla="*/ 0 w 2700000"/>
              <a:gd name="connsiteY8" fmla="*/ 3868715 h 4031120"/>
              <a:gd name="connsiteX9" fmla="*/ 0 w 2700000"/>
              <a:gd name="connsiteY9" fmla="*/ 1294825 h 4031120"/>
              <a:gd name="connsiteX10" fmla="*/ 0 w 2700000"/>
              <a:gd name="connsiteY10" fmla="*/ 202853 h 4031120"/>
              <a:gd name="connsiteX11" fmla="*/ 0 w 2700000"/>
              <a:gd name="connsiteY11" fmla="*/ 148212 h 403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0000" h="4031120">
                <a:moveTo>
                  <a:pt x="148212" y="0"/>
                </a:moveTo>
                <a:lnTo>
                  <a:pt x="921372" y="0"/>
                </a:lnTo>
                <a:lnTo>
                  <a:pt x="992492" y="71120"/>
                </a:lnTo>
                <a:lnTo>
                  <a:pt x="2568267" y="71120"/>
                </a:lnTo>
                <a:lnTo>
                  <a:pt x="2700000" y="202853"/>
                </a:lnTo>
                <a:lnTo>
                  <a:pt x="2700000" y="3868715"/>
                </a:lnTo>
                <a:lnTo>
                  <a:pt x="2537595" y="4031120"/>
                </a:lnTo>
                <a:lnTo>
                  <a:pt x="162405" y="4031120"/>
                </a:lnTo>
                <a:lnTo>
                  <a:pt x="0" y="3868715"/>
                </a:lnTo>
                <a:lnTo>
                  <a:pt x="0" y="1294825"/>
                </a:lnTo>
                <a:lnTo>
                  <a:pt x="0" y="202853"/>
                </a:lnTo>
                <a:lnTo>
                  <a:pt x="0" y="148212"/>
                </a:lnTo>
                <a:close/>
              </a:path>
            </a:pathLst>
          </a:custGeom>
          <a:noFill/>
          <a:ln w="38100">
            <a:gradFill>
              <a:gsLst>
                <a:gs pos="50000">
                  <a:srgbClr val="D5E8FF">
                    <a:lumMod val="5000"/>
                    <a:lumOff val="95000"/>
                    <a:alpha val="0"/>
                  </a:srgbClr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50800" dist="38100" dir="16200000" rotWithShape="0">
              <a:srgbClr val="4FE5FF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文本框 115"/>
          <p:cNvSpPr txBox="1"/>
          <p:nvPr/>
        </p:nvSpPr>
        <p:spPr>
          <a:xfrm>
            <a:off x="5268200" y="1560570"/>
            <a:ext cx="184785" cy="369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文本框 116"/>
          <p:cNvSpPr txBox="1"/>
          <p:nvPr/>
        </p:nvSpPr>
        <p:spPr>
          <a:xfrm>
            <a:off x="6449665" y="2643917"/>
            <a:ext cx="253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根据机器人工厂状态栏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分配机器人工作量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3" name="文本框 117"/>
          <p:cNvSpPr txBox="1"/>
          <p:nvPr/>
        </p:nvSpPr>
        <p:spPr>
          <a:xfrm>
            <a:off x="6373053" y="2172093"/>
            <a:ext cx="257302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AOCC</a:t>
            </a: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闲忙查询</a:t>
            </a:r>
            <a:endParaRPr lang="en-US" altLang="zh-CN" sz="20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文本框 120"/>
          <p:cNvSpPr txBox="1"/>
          <p:nvPr/>
        </p:nvSpPr>
        <p:spPr>
          <a:xfrm>
            <a:off x="3244469" y="2291423"/>
            <a:ext cx="234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RPA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机器人主机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状态实时监控</a:t>
            </a:r>
          </a:p>
        </p:txBody>
      </p:sp>
      <p:sp>
        <p:nvSpPr>
          <p:cNvPr id="65" name="文本框 121"/>
          <p:cNvSpPr txBox="1"/>
          <p:nvPr/>
        </p:nvSpPr>
        <p:spPr>
          <a:xfrm>
            <a:off x="3424720" y="1780340"/>
            <a:ext cx="19831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kern="0" noProof="0" dirty="0" err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Zabbix</a:t>
            </a:r>
            <a:endParaRPr lang="zh-CN" altLang="en-US" sz="2000" b="1" kern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任意多边形: 形状 23"/>
          <p:cNvSpPr/>
          <p:nvPr/>
        </p:nvSpPr>
        <p:spPr>
          <a:xfrm flipV="1">
            <a:off x="497827" y="1637100"/>
            <a:ext cx="2573020" cy="4192905"/>
          </a:xfrm>
          <a:custGeom>
            <a:avLst/>
            <a:gdLst>
              <a:gd name="connsiteX0" fmla="*/ 148212 w 2700000"/>
              <a:gd name="connsiteY0" fmla="*/ 0 h 4031120"/>
              <a:gd name="connsiteX1" fmla="*/ 921372 w 2700000"/>
              <a:gd name="connsiteY1" fmla="*/ 0 h 4031120"/>
              <a:gd name="connsiteX2" fmla="*/ 992492 w 2700000"/>
              <a:gd name="connsiteY2" fmla="*/ 71120 h 4031120"/>
              <a:gd name="connsiteX3" fmla="*/ 2568267 w 2700000"/>
              <a:gd name="connsiteY3" fmla="*/ 71120 h 4031120"/>
              <a:gd name="connsiteX4" fmla="*/ 2700000 w 2700000"/>
              <a:gd name="connsiteY4" fmla="*/ 202853 h 4031120"/>
              <a:gd name="connsiteX5" fmla="*/ 2700000 w 2700000"/>
              <a:gd name="connsiteY5" fmla="*/ 3868715 h 4031120"/>
              <a:gd name="connsiteX6" fmla="*/ 2537595 w 2700000"/>
              <a:gd name="connsiteY6" fmla="*/ 4031120 h 4031120"/>
              <a:gd name="connsiteX7" fmla="*/ 162405 w 2700000"/>
              <a:gd name="connsiteY7" fmla="*/ 4031120 h 4031120"/>
              <a:gd name="connsiteX8" fmla="*/ 0 w 2700000"/>
              <a:gd name="connsiteY8" fmla="*/ 3868715 h 4031120"/>
              <a:gd name="connsiteX9" fmla="*/ 0 w 2700000"/>
              <a:gd name="connsiteY9" fmla="*/ 1294825 h 4031120"/>
              <a:gd name="connsiteX10" fmla="*/ 0 w 2700000"/>
              <a:gd name="connsiteY10" fmla="*/ 202853 h 4031120"/>
              <a:gd name="connsiteX11" fmla="*/ 0 w 2700000"/>
              <a:gd name="connsiteY11" fmla="*/ 148212 h 403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0000" h="4031120">
                <a:moveTo>
                  <a:pt x="148212" y="0"/>
                </a:moveTo>
                <a:lnTo>
                  <a:pt x="921372" y="0"/>
                </a:lnTo>
                <a:lnTo>
                  <a:pt x="992492" y="71120"/>
                </a:lnTo>
                <a:lnTo>
                  <a:pt x="2568267" y="71120"/>
                </a:lnTo>
                <a:lnTo>
                  <a:pt x="2700000" y="202853"/>
                </a:lnTo>
                <a:lnTo>
                  <a:pt x="2700000" y="3868715"/>
                </a:lnTo>
                <a:lnTo>
                  <a:pt x="2537595" y="4031120"/>
                </a:lnTo>
                <a:lnTo>
                  <a:pt x="162405" y="4031120"/>
                </a:lnTo>
                <a:lnTo>
                  <a:pt x="0" y="3868715"/>
                </a:lnTo>
                <a:lnTo>
                  <a:pt x="0" y="1294825"/>
                </a:lnTo>
                <a:lnTo>
                  <a:pt x="0" y="202853"/>
                </a:lnTo>
                <a:lnTo>
                  <a:pt x="0" y="148212"/>
                </a:lnTo>
                <a:close/>
              </a:path>
            </a:pathLst>
          </a:custGeom>
          <a:noFill/>
          <a:ln w="38100">
            <a:gradFill>
              <a:gsLst>
                <a:gs pos="40000">
                  <a:srgbClr val="D5E8FF">
                    <a:lumMod val="5000"/>
                    <a:lumOff val="95000"/>
                    <a:alpha val="0"/>
                  </a:srgbClr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50800" dist="38100" dir="16200000" rotWithShape="0">
              <a:srgbClr val="00206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0" name="文本框 128"/>
          <p:cNvSpPr txBox="1"/>
          <p:nvPr/>
        </p:nvSpPr>
        <p:spPr>
          <a:xfrm>
            <a:off x="792783" y="1791799"/>
            <a:ext cx="19831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kern="0" dirty="0" err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Splunk</a:t>
            </a:r>
            <a:endParaRPr lang="zh-CN" altLang="en-US" sz="2000" b="1" kern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1" name="文本框 129"/>
          <p:cNvSpPr txBox="1"/>
          <p:nvPr/>
        </p:nvSpPr>
        <p:spPr>
          <a:xfrm>
            <a:off x="609904" y="2297491"/>
            <a:ext cx="234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日志信息精准分析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堵点痛点实时通知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任意多边形: 形状 23"/>
          <p:cNvSpPr/>
          <p:nvPr/>
        </p:nvSpPr>
        <p:spPr>
          <a:xfrm flipV="1">
            <a:off x="9133181" y="2045551"/>
            <a:ext cx="2573020" cy="4192905"/>
          </a:xfrm>
          <a:custGeom>
            <a:avLst/>
            <a:gdLst>
              <a:gd name="connsiteX0" fmla="*/ 148212 w 2700000"/>
              <a:gd name="connsiteY0" fmla="*/ 0 h 4031120"/>
              <a:gd name="connsiteX1" fmla="*/ 921372 w 2700000"/>
              <a:gd name="connsiteY1" fmla="*/ 0 h 4031120"/>
              <a:gd name="connsiteX2" fmla="*/ 992492 w 2700000"/>
              <a:gd name="connsiteY2" fmla="*/ 71120 h 4031120"/>
              <a:gd name="connsiteX3" fmla="*/ 2568267 w 2700000"/>
              <a:gd name="connsiteY3" fmla="*/ 71120 h 4031120"/>
              <a:gd name="connsiteX4" fmla="*/ 2700000 w 2700000"/>
              <a:gd name="connsiteY4" fmla="*/ 202853 h 4031120"/>
              <a:gd name="connsiteX5" fmla="*/ 2700000 w 2700000"/>
              <a:gd name="connsiteY5" fmla="*/ 3868715 h 4031120"/>
              <a:gd name="connsiteX6" fmla="*/ 2537595 w 2700000"/>
              <a:gd name="connsiteY6" fmla="*/ 4031120 h 4031120"/>
              <a:gd name="connsiteX7" fmla="*/ 162405 w 2700000"/>
              <a:gd name="connsiteY7" fmla="*/ 4031120 h 4031120"/>
              <a:gd name="connsiteX8" fmla="*/ 0 w 2700000"/>
              <a:gd name="connsiteY8" fmla="*/ 3868715 h 4031120"/>
              <a:gd name="connsiteX9" fmla="*/ 0 w 2700000"/>
              <a:gd name="connsiteY9" fmla="*/ 1294825 h 4031120"/>
              <a:gd name="connsiteX10" fmla="*/ 0 w 2700000"/>
              <a:gd name="connsiteY10" fmla="*/ 202853 h 4031120"/>
              <a:gd name="connsiteX11" fmla="*/ 0 w 2700000"/>
              <a:gd name="connsiteY11" fmla="*/ 148212 h 403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0000" h="4031120">
                <a:moveTo>
                  <a:pt x="148212" y="0"/>
                </a:moveTo>
                <a:lnTo>
                  <a:pt x="921372" y="0"/>
                </a:lnTo>
                <a:lnTo>
                  <a:pt x="992492" y="71120"/>
                </a:lnTo>
                <a:lnTo>
                  <a:pt x="2568267" y="71120"/>
                </a:lnTo>
                <a:lnTo>
                  <a:pt x="2700000" y="202853"/>
                </a:lnTo>
                <a:lnTo>
                  <a:pt x="2700000" y="3868715"/>
                </a:lnTo>
                <a:lnTo>
                  <a:pt x="2537595" y="4031120"/>
                </a:lnTo>
                <a:lnTo>
                  <a:pt x="162405" y="4031120"/>
                </a:lnTo>
                <a:lnTo>
                  <a:pt x="0" y="3868715"/>
                </a:lnTo>
                <a:lnTo>
                  <a:pt x="0" y="1294825"/>
                </a:lnTo>
                <a:lnTo>
                  <a:pt x="0" y="202853"/>
                </a:lnTo>
                <a:lnTo>
                  <a:pt x="0" y="148212"/>
                </a:lnTo>
                <a:close/>
              </a:path>
            </a:pathLst>
          </a:custGeom>
          <a:noFill/>
          <a:ln w="38100">
            <a:gradFill>
              <a:gsLst>
                <a:gs pos="42000">
                  <a:srgbClr val="D5E8FF">
                    <a:lumMod val="5000"/>
                    <a:lumOff val="95000"/>
                    <a:alpha val="0"/>
                  </a:srgb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</a:ln>
          <a:effectLst>
            <a:outerShdw blurRad="50800" dist="38100" dir="16200000" rotWithShape="0">
              <a:srgbClr val="00206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文本框 155"/>
          <p:cNvSpPr txBox="1"/>
          <p:nvPr/>
        </p:nvSpPr>
        <p:spPr>
          <a:xfrm>
            <a:off x="9298465" y="2728749"/>
            <a:ext cx="234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AI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智能分析系统堵塞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疏导低效流程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文本框 156"/>
          <p:cNvSpPr txBox="1"/>
          <p:nvPr/>
        </p:nvSpPr>
        <p:spPr>
          <a:xfrm>
            <a:off x="9245258" y="2184376"/>
            <a:ext cx="234886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智能分析堵点痛点</a:t>
            </a:r>
            <a:endParaRPr lang="zh-CN" altLang="en-US" sz="20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09924" y="3844304"/>
            <a:ext cx="11324491" cy="2250810"/>
          </a:xfrm>
          <a:custGeom>
            <a:avLst/>
            <a:gdLst>
              <a:gd name="connsiteX0" fmla="*/ 10423 w 16557"/>
              <a:gd name="connsiteY0" fmla="*/ 0 h 4008"/>
              <a:gd name="connsiteX1" fmla="*/ 15889 w 16557"/>
              <a:gd name="connsiteY1" fmla="*/ 0 h 4008"/>
              <a:gd name="connsiteX2" fmla="*/ 16557 w 16557"/>
              <a:gd name="connsiteY2" fmla="*/ 668 h 4008"/>
              <a:gd name="connsiteX3" fmla="*/ 16557 w 16557"/>
              <a:gd name="connsiteY3" fmla="*/ 4008 h 4008"/>
              <a:gd name="connsiteX4" fmla="*/ 668 w 16557"/>
              <a:gd name="connsiteY4" fmla="*/ 4008 h 4008"/>
              <a:gd name="connsiteX5" fmla="*/ 0 w 16557"/>
              <a:gd name="connsiteY5" fmla="*/ 3340 h 4008"/>
              <a:gd name="connsiteX6" fmla="*/ 0 w 16557"/>
              <a:gd name="connsiteY6" fmla="*/ 0 h 4008"/>
              <a:gd name="connsiteX7" fmla="*/ 6150 w 16557"/>
              <a:gd name="connsiteY7" fmla="*/ 0 h 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7" h="4008">
                <a:moveTo>
                  <a:pt x="10423" y="0"/>
                </a:moveTo>
                <a:lnTo>
                  <a:pt x="15889" y="0"/>
                </a:lnTo>
                <a:lnTo>
                  <a:pt x="16557" y="668"/>
                </a:lnTo>
                <a:lnTo>
                  <a:pt x="16557" y="4008"/>
                </a:lnTo>
                <a:lnTo>
                  <a:pt x="668" y="4008"/>
                </a:lnTo>
                <a:lnTo>
                  <a:pt x="0" y="3340"/>
                </a:lnTo>
                <a:lnTo>
                  <a:pt x="0" y="0"/>
                </a:lnTo>
                <a:lnTo>
                  <a:pt x="6150" y="0"/>
                </a:lnTo>
              </a:path>
            </a:pathLst>
          </a:custGeom>
          <a:solidFill>
            <a:srgbClr val="ECF3FA"/>
          </a:solidFill>
          <a:ln w="38100">
            <a:solidFill>
              <a:srgbClr val="002060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09"/>
          <p:cNvSpPr txBox="1"/>
          <p:nvPr/>
        </p:nvSpPr>
        <p:spPr>
          <a:xfrm>
            <a:off x="1509227" y="4379877"/>
            <a:ext cx="224818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95528</a:t>
            </a: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智能外呼</a:t>
            </a:r>
            <a:endParaRPr lang="en-US" altLang="zh-CN" sz="20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kern="0" noProof="0" dirty="0" smtClean="0">
                <a:ln w="0"/>
                <a:solidFill>
                  <a:srgbClr val="00387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4300+</a:t>
            </a:r>
            <a:r>
              <a:rPr lang="zh-CN" altLang="en-US" sz="2800" b="1" kern="0" noProof="0" dirty="0" smtClean="0">
                <a:ln w="0"/>
                <a:solidFill>
                  <a:srgbClr val="00387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次</a:t>
            </a:r>
            <a:endParaRPr lang="en-US" altLang="zh-CN" sz="2800" b="1" kern="0" noProof="0" dirty="0">
              <a:ln w="0"/>
              <a:solidFill>
                <a:srgbClr val="003879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15"/>
          <p:cNvSpPr txBox="1"/>
          <p:nvPr/>
        </p:nvSpPr>
        <p:spPr>
          <a:xfrm>
            <a:off x="5315433" y="3514816"/>
            <a:ext cx="184785" cy="369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Freeform 526"/>
          <p:cNvSpPr>
            <a:spLocks noChangeAspect="1" noChangeArrowheads="1"/>
          </p:cNvSpPr>
          <p:nvPr/>
        </p:nvSpPr>
        <p:spPr bwMode="auto">
          <a:xfrm>
            <a:off x="1224206" y="4633180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Freeform 237"/>
          <p:cNvSpPr>
            <a:spLocks noChangeAspect="1" noChangeArrowheads="1"/>
          </p:cNvSpPr>
          <p:nvPr/>
        </p:nvSpPr>
        <p:spPr bwMode="auto">
          <a:xfrm>
            <a:off x="8043129" y="4776159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121893" tIns="60946" rIns="121893" bIns="6094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5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Freeform 106"/>
          <p:cNvSpPr>
            <a:spLocks noChangeAspect="1" noChangeArrowheads="1"/>
          </p:cNvSpPr>
          <p:nvPr/>
        </p:nvSpPr>
        <p:spPr bwMode="auto">
          <a:xfrm>
            <a:off x="4713380" y="4724425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0060BF"/>
          </a:solidFill>
          <a:ln>
            <a:noFill/>
          </a:ln>
          <a:effectLst/>
        </p:spPr>
        <p:txBody>
          <a:bodyPr wrap="none" lIns="243785" tIns="121892" rIns="243785" bIns="12189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157"/>
          <p:cNvSpPr txBox="1"/>
          <p:nvPr/>
        </p:nvSpPr>
        <p:spPr>
          <a:xfrm>
            <a:off x="4997601" y="4379877"/>
            <a:ext cx="219898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Call</a:t>
            </a: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浦通知</a:t>
            </a:r>
            <a:endParaRPr lang="en-US" altLang="zh-CN" sz="2000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kern="0" noProof="0" dirty="0" smtClean="0">
                <a:ln w="0"/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10000+</a:t>
            </a:r>
            <a:r>
              <a:rPr lang="zh-CN" altLang="en-US" sz="2800" b="1" kern="0" noProof="0" dirty="0" smtClean="0">
                <a:ln w="0"/>
                <a:solidFill>
                  <a:srgbClr val="00387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次</a:t>
            </a:r>
            <a:endParaRPr lang="en-US" altLang="zh-CN" sz="2800" b="1" kern="0" noProof="0" dirty="0">
              <a:ln w="0"/>
              <a:solidFill>
                <a:srgbClr val="003879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文本框 158"/>
          <p:cNvSpPr txBox="1"/>
          <p:nvPr/>
        </p:nvSpPr>
        <p:spPr>
          <a:xfrm>
            <a:off x="8517161" y="4379877"/>
            <a:ext cx="218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行内邮件通知</a:t>
            </a:r>
            <a:endParaRPr lang="en-US" altLang="zh-CN" sz="2000" b="1" kern="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kern="0" noProof="0" dirty="0" smtClean="0">
                <a:ln w="0"/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7900+</a:t>
            </a:r>
            <a:r>
              <a:rPr lang="zh-CN" altLang="en-US" sz="2800" b="1" kern="0" noProof="0" dirty="0" smtClean="0">
                <a:ln w="0"/>
                <a:solidFill>
                  <a:srgbClr val="00387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次</a:t>
            </a:r>
            <a:endParaRPr lang="en-US" altLang="zh-CN" sz="2800" b="1" kern="0" noProof="0" dirty="0">
              <a:ln w="0"/>
              <a:solidFill>
                <a:srgbClr val="003879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12105" y="5466163"/>
            <a:ext cx="4118818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办公软件智能化，助力</a:t>
            </a:r>
            <a:r>
              <a:rPr kumimoji="1" lang="en-US" altLang="zh-CN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endParaRPr kumimoji="1" lang="zh-CN" altLang="en-US" b="1" dirty="0">
              <a:solidFill>
                <a:srgbClr val="0038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8368" y="959413"/>
            <a:ext cx="96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使用辅助</a:t>
            </a: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工具提前完成监控</a:t>
            </a:r>
            <a:r>
              <a:rPr kumimoji="1"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埋点，补充主系统功能，多模式处理日志</a:t>
            </a: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支撑</a:t>
            </a: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对外</a:t>
            </a:r>
            <a:r>
              <a:rPr kumimoji="1"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支撑</a:t>
            </a:r>
            <a:r>
              <a:rPr kumimoji="1"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pic>
        <p:nvPicPr>
          <p:cNvPr id="28" name="图片占位符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9"/>
          <a:stretch>
            <a:fillRect/>
          </a:stretch>
        </p:blipFill>
        <p:spPr>
          <a:xfrm>
            <a:off x="5323189" y="3120342"/>
            <a:ext cx="1291357" cy="1261940"/>
          </a:xfrm>
          <a:prstGeom prst="ellips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"/>
          <p:cNvSpPr/>
          <p:nvPr/>
        </p:nvSpPr>
        <p:spPr>
          <a:xfrm>
            <a:off x="-17838" y="16453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工作站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未来展望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508168692"/>
              </p:ext>
            </p:extLst>
          </p:nvPr>
        </p:nvGraphicFramePr>
        <p:xfrm>
          <a:off x="374650" y="1247903"/>
          <a:ext cx="3333750" cy="454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5" name="图示 54"/>
          <p:cNvGraphicFramePr/>
          <p:nvPr>
            <p:extLst>
              <p:ext uri="{D42A27DB-BD31-4B8C-83A1-F6EECF244321}">
                <p14:modId xmlns:p14="http://schemas.microsoft.com/office/powerpoint/2010/main" val="2731024325"/>
              </p:ext>
            </p:extLst>
          </p:nvPr>
        </p:nvGraphicFramePr>
        <p:xfrm>
          <a:off x="8483601" y="304800"/>
          <a:ext cx="3333750" cy="287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7" name="图示 56"/>
          <p:cNvGraphicFramePr/>
          <p:nvPr>
            <p:extLst>
              <p:ext uri="{D42A27DB-BD31-4B8C-83A1-F6EECF244321}">
                <p14:modId xmlns:p14="http://schemas.microsoft.com/office/powerpoint/2010/main" val="1768866734"/>
              </p:ext>
            </p:extLst>
          </p:nvPr>
        </p:nvGraphicFramePr>
        <p:xfrm>
          <a:off x="8483601" y="3269593"/>
          <a:ext cx="3333750" cy="287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t="14430" r="4174" b="10282"/>
          <a:stretch>
            <a:fillRect/>
          </a:stretch>
        </p:blipFill>
        <p:spPr>
          <a:xfrm>
            <a:off x="3690562" y="1247903"/>
            <a:ext cx="4583489" cy="44352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0553" y="786699"/>
            <a:ext cx="108000" cy="3548234"/>
          </a:xfrm>
          <a:prstGeom prst="rect">
            <a:avLst/>
          </a:prstGeom>
          <a:solidFill>
            <a:srgbClr val="06397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553" y="3497573"/>
            <a:ext cx="108000" cy="227669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553" y="786699"/>
            <a:ext cx="5866997" cy="498756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2"/>
          <p:cNvSpPr txBox="1"/>
          <p:nvPr/>
        </p:nvSpPr>
        <p:spPr>
          <a:xfrm>
            <a:off x="581708" y="986118"/>
            <a:ext cx="4803092" cy="176422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200"/>
                </a:solidFill>
                <a:latin typeface="Helvetica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询证函智能工作站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RPA+AI</a:t>
            </a:r>
            <a:r>
              <a:rPr lang="zh-CN" altLang="zh-CN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重塑传统业务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kumimoji="1" lang="zh-CN" altLang="en-US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内容占位符 5"/>
          <p:cNvSpPr txBox="1"/>
          <p:nvPr/>
        </p:nvSpPr>
        <p:spPr>
          <a:xfrm>
            <a:off x="581709" y="3497573"/>
            <a:ext cx="6225491" cy="21242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PMingLiU" charset="0"/>
                <a:cs typeface="宋体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积极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响应国家新质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生产力号召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持续提升金融服务和管理水平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实现中国式现代化贡献力量。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感谢观看！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24 述职ppt-14.jpg"/>
          <p:cNvPicPr/>
          <p:nvPr/>
        </p:nvPicPr>
        <p:blipFill rotWithShape="1">
          <a:blip r:embed="rId3"/>
          <a:srcRect l="21270" t="32720"/>
          <a:stretch>
            <a:fillRect/>
          </a:stretch>
        </p:blipFill>
        <p:spPr>
          <a:xfrm>
            <a:off x="3041583" y="1440180"/>
            <a:ext cx="9150417" cy="5417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2"/>
          <p:cNvSpPr txBox="1"/>
          <p:nvPr/>
        </p:nvSpPr>
        <p:spPr bwMode="auto">
          <a:xfrm>
            <a:off x="907775" y="2485072"/>
            <a:ext cx="10376451" cy="1887855"/>
          </a:xfrm>
          <a:prstGeom prst="rect">
            <a:avLst/>
          </a:prstGeom>
          <a:noFill/>
          <a:ln>
            <a:noFill/>
          </a:ln>
        </p:spPr>
        <p:txBody>
          <a:bodyPr lIns="119905" tIns="59953" rIns="119905" bIns="59953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rgbClr val="003778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询</a:t>
            </a:r>
            <a:r>
              <a:rPr lang="zh-CN" altLang="en-US" sz="4800" b="1" spc="300" dirty="0">
                <a:solidFill>
                  <a:srgbClr val="003778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证</a:t>
            </a:r>
            <a:r>
              <a:rPr lang="zh-CN" altLang="en-US" sz="4800" b="1" spc="300" dirty="0" smtClean="0">
                <a:solidFill>
                  <a:srgbClr val="003778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函智能工作站</a:t>
            </a:r>
            <a:endParaRPr sz="4800" b="1" spc="300" noProof="1">
              <a:solidFill>
                <a:srgbClr val="003778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1563842" y="4209334"/>
            <a:ext cx="9064315" cy="98611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003778"/>
                </a:solidFill>
              </a:rPr>
              <a:t>上海浦东发展银行上海分行</a:t>
            </a:r>
            <a:endParaRPr lang="en-US" altLang="zh-CN" dirty="0" smtClean="0">
              <a:solidFill>
                <a:srgbClr val="003778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003778"/>
                </a:solidFill>
              </a:rPr>
              <a:t>2024</a:t>
            </a:r>
            <a:r>
              <a:rPr lang="zh-CN" altLang="en-US" dirty="0" smtClean="0">
                <a:solidFill>
                  <a:srgbClr val="003778"/>
                </a:solidFill>
              </a:rPr>
              <a:t>年</a:t>
            </a:r>
            <a:r>
              <a:rPr lang="en-US" altLang="zh-CN" dirty="0" smtClean="0">
                <a:solidFill>
                  <a:srgbClr val="003778"/>
                </a:solidFill>
              </a:rPr>
              <a:t>9</a:t>
            </a:r>
            <a:r>
              <a:rPr lang="zh-CN" altLang="en-US" dirty="0" smtClean="0">
                <a:solidFill>
                  <a:srgbClr val="003778"/>
                </a:solidFill>
              </a:rPr>
              <a:t>月</a:t>
            </a:r>
            <a:endParaRPr lang="zh-CN" altLang="en-US" dirty="0">
              <a:solidFill>
                <a:srgbClr val="003778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1" y="-8411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RPA+AI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使用现状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731235" y="2500560"/>
            <a:ext cx="3321661" cy="801103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3">
                  <a:lumMod val="10000"/>
                  <a:lumOff val="9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C8DCFA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“大脑”数据驱动</a:t>
            </a:r>
            <a:endParaRPr kumimoji="1"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kumimoji="1"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kumimoji="1"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NLP</a:t>
            </a:r>
            <a:r>
              <a:rPr kumimoji="1"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OCR</a:t>
            </a:r>
            <a:r>
              <a:rPr kumimoji="1"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等为核心的</a:t>
            </a:r>
            <a:r>
              <a:rPr kumimoji="1"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kumimoji="1"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endParaRPr kumimoji="1"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731411" y="4058922"/>
            <a:ext cx="3322100" cy="748388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3">
                  <a:lumMod val="10000"/>
                  <a:lumOff val="9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C8DCFA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“抓手”</a:t>
            </a:r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驱动</a:t>
            </a:r>
            <a:endParaRPr kumimoji="1"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kumimoji="1"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kumimoji="1"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自动化</a:t>
            </a:r>
            <a:endParaRPr kumimoji="1"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8" b="96189" l="1469" r="93992">
                        <a14:foregroundMark x1="54072" y1="10118" x2="54072" y2="10118"/>
                        <a14:foregroundMark x1="73298" y1="22339" x2="73298" y2="22339"/>
                        <a14:foregroundMark x1="60614" y1="61235" x2="60614" y2="61235"/>
                        <a14:foregroundMark x1="55407" y1="75164" x2="55407" y2="75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263" y="2566285"/>
            <a:ext cx="681925" cy="692850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07" y="4045000"/>
            <a:ext cx="741982" cy="774360"/>
          </a:xfrm>
          <a:prstGeom prst="rect">
            <a:avLst/>
          </a:prstGeom>
        </p:spPr>
      </p:pic>
      <p:sp>
        <p:nvSpPr>
          <p:cNvPr id="117" name="等腰三角形 116"/>
          <p:cNvSpPr/>
          <p:nvPr/>
        </p:nvSpPr>
        <p:spPr>
          <a:xfrm rot="5400000">
            <a:off x="2609960" y="3032387"/>
            <a:ext cx="4621217" cy="1160604"/>
          </a:xfrm>
          <a:prstGeom prst="triangle">
            <a:avLst>
              <a:gd name="adj" fmla="val 50137"/>
            </a:avLst>
          </a:prstGeom>
          <a:gradFill>
            <a:gsLst>
              <a:gs pos="0">
                <a:srgbClr val="E7F4FF"/>
              </a:gs>
              <a:gs pos="74000">
                <a:schemeClr val="accent3">
                  <a:lumMod val="10000"/>
                  <a:lumOff val="9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C8DCFA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加号 115"/>
          <p:cNvSpPr/>
          <p:nvPr/>
        </p:nvSpPr>
        <p:spPr>
          <a:xfrm>
            <a:off x="2062502" y="3353044"/>
            <a:ext cx="644628" cy="644628"/>
          </a:xfrm>
          <a:prstGeom prst="mathPlus">
            <a:avLst>
              <a:gd name="adj1" fmla="val 1589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10000"/>
                  <a:lumOff val="9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C8DC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矩形 117"/>
          <p:cNvSpPr/>
          <p:nvPr/>
        </p:nvSpPr>
        <p:spPr>
          <a:xfrm rot="5400000">
            <a:off x="2782186" y="3313626"/>
            <a:ext cx="3746500" cy="5444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快速满足各类业务需求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5775987" y="1785428"/>
            <a:ext cx="5514313" cy="3703320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3">
                  <a:lumMod val="10000"/>
                  <a:lumOff val="9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C8DCFA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6300917" y="1831591"/>
            <a:ext cx="4140954" cy="1052364"/>
            <a:chOff x="5867399" y="2949436"/>
            <a:chExt cx="4140954" cy="1052364"/>
          </a:xfrm>
          <a:effectLst/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81" b="94611" l="6080" r="94549">
                          <a14:foregroundMark x1="56604" y1="34930" x2="56604" y2="34930"/>
                          <a14:foregroundMark x1="59539" y1="33733" x2="59539" y2="33733"/>
                          <a14:foregroundMark x1="74423" y1="34930" x2="74423" y2="34930"/>
                          <a14:foregroundMark x1="75891" y1="48503" x2="75891" y2="48503"/>
                          <a14:foregroundMark x1="49686" y1="49701" x2="49686" y2="49701"/>
                          <a14:foregroundMark x1="39413" y1="49701" x2="39413" y2="49701"/>
                          <a14:foregroundMark x1="24948" y1="50100" x2="24948" y2="50100"/>
                          <a14:foregroundMark x1="27044" y1="56287" x2="27044" y2="56287"/>
                          <a14:foregroundMark x1="35010" y1="56287" x2="35010" y2="56287"/>
                          <a14:foregroundMark x1="47589" y1="56287" x2="47589" y2="56287"/>
                          <a14:foregroundMark x1="61216" y1="49301" x2="61216" y2="49301"/>
                          <a14:foregroundMark x1="56604" y1="56687" x2="56604" y2="56687"/>
                          <a14:foregroundMark x1="75891" y1="59880" x2="75891" y2="59880"/>
                          <a14:foregroundMark x1="66457" y1="59880" x2="66457" y2="59880"/>
                          <a14:foregroundMark x1="61216" y1="59880" x2="61216" y2="59880"/>
                          <a14:foregroundMark x1="78407" y1="55888" x2="78407" y2="55888"/>
                          <a14:foregroundMark x1="74423" y1="69661" x2="74423" y2="69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67399" y="2949551"/>
              <a:ext cx="595987" cy="67753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50" b="96466" l="9685" r="89831">
                          <a14:foregroundMark x1="62470" y1="11435" x2="62470" y2="11435"/>
                          <a14:foregroundMark x1="54722" y1="20166" x2="54722" y2="20166"/>
                          <a14:foregroundMark x1="72155" y1="29106" x2="72155" y2="29106"/>
                          <a14:foregroundMark x1="71913" y1="33888" x2="71913" y2="33888"/>
                          <a14:foregroundMark x1="72155" y1="38669" x2="72155" y2="38669"/>
                          <a14:foregroundMark x1="71429" y1="45114" x2="71429" y2="45114"/>
                          <a14:foregroundMark x1="72881" y1="49272" x2="72881" y2="49272"/>
                          <a14:foregroundMark x1="22518" y1="28690" x2="22518" y2="28690"/>
                          <a14:foregroundMark x1="23487" y1="34927" x2="23487" y2="34927"/>
                          <a14:foregroundMark x1="23245" y1="39501" x2="23245" y2="39501"/>
                          <a14:foregroundMark x1="23245" y1="44699" x2="23245" y2="44699"/>
                          <a14:foregroundMark x1="22518" y1="50312" x2="22518" y2="50312"/>
                          <a14:foregroundMark x1="30751" y1="61746" x2="30751" y2="61746"/>
                          <a14:foregroundMark x1="65375" y1="58004" x2="65375" y2="58004"/>
                          <a14:foregroundMark x1="44552" y1="70894" x2="44552" y2="70894"/>
                          <a14:foregroundMark x1="43826" y1="76507" x2="43826" y2="765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0096" y="2986971"/>
              <a:ext cx="537479" cy="677535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2394" y1="25874" x2="42394" y2="25874"/>
                          <a14:foregroundMark x1="37931" y1="34266" x2="37931" y2="34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1830" y="3006595"/>
              <a:ext cx="719358" cy="677535"/>
            </a:xfrm>
            <a:prstGeom prst="rect">
              <a:avLst/>
            </a:pr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59" b="93561" l="9847" r="89983">
                          <a14:foregroundMark x1="34805" y1="64588" x2="34805" y2="64588"/>
                          <a14:foregroundMark x1="49236" y1="92153" x2="49576" y2="93561"/>
                          <a14:foregroundMark x1="45331" y1="87123" x2="45331" y2="87123"/>
                          <a14:foregroundMark x1="48896" y1="86720" x2="48896" y2="86720"/>
                          <a14:foregroundMark x1="53311" y1="86720" x2="53311" y2="86720"/>
                          <a14:foregroundMark x1="58065" y1="86720" x2="58065" y2="867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9896" y="2949436"/>
              <a:ext cx="741973" cy="677650"/>
            </a:xfrm>
            <a:prstGeom prst="rect">
              <a:avLst/>
            </a:pr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37" b="96829" l="438" r="99125">
                          <a14:foregroundMark x1="53392" y1="14799" x2="53392" y2="14799"/>
                          <a14:foregroundMark x1="75274" y1="19662" x2="75274" y2="19662"/>
                          <a14:foregroundMark x1="79869" y1="55391" x2="79869" y2="55391"/>
                          <a14:foregroundMark x1="54048" y1="71459" x2="54048" y2="71459"/>
                          <a14:foregroundMark x1="21882" y1="61945" x2="21882" y2="619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13509" y="2996124"/>
              <a:ext cx="604798" cy="677535"/>
            </a:xfrm>
            <a:prstGeom prst="rect">
              <a:avLst/>
            </a:prstGeom>
          </p:spPr>
        </p:pic>
        <p:sp>
          <p:nvSpPr>
            <p:cNvPr id="126" name="矩形 125"/>
            <p:cNvSpPr/>
            <p:nvPr/>
          </p:nvSpPr>
          <p:spPr>
            <a:xfrm>
              <a:off x="5867399" y="3620431"/>
              <a:ext cx="595987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收单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6468706" y="3620431"/>
              <a:ext cx="900092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自助机具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329999" y="3628652"/>
              <a:ext cx="956795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理财产品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207662" y="3620431"/>
              <a:ext cx="920850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现金管理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9054103" y="3620431"/>
              <a:ext cx="954250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外汇管理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072388" y="3181067"/>
            <a:ext cx="1759645" cy="999026"/>
            <a:chOff x="9786614" y="3019675"/>
            <a:chExt cx="1759645" cy="999026"/>
          </a:xfrm>
          <a:effectLst/>
        </p:grpSpPr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47" b="98960" l="0" r="9693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23523" y="3019675"/>
              <a:ext cx="594739" cy="677535"/>
            </a:xfrm>
            <a:prstGeom prst="rect">
              <a:avLst/>
            </a:prstGeom>
          </p:spPr>
        </p:pic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22" b="97065" l="3037" r="96095">
                          <a14:foregroundMark x1="69197" y1="16771" x2="69197" y2="16771"/>
                          <a14:foregroundMark x1="58568" y1="16352" x2="58568" y2="16352"/>
                          <a14:foregroundMark x1="68330" y1="25996" x2="68330" y2="25996"/>
                          <a14:foregroundMark x1="56833" y1="31866" x2="56833" y2="31866"/>
                          <a14:foregroundMark x1="56833" y1="36897" x2="56833" y2="36897"/>
                          <a14:foregroundMark x1="55965" y1="63312" x2="55965" y2="63312"/>
                          <a14:foregroundMark x1="61822" y1="62474" x2="61822" y2="62474"/>
                          <a14:foregroundMark x1="75271" y1="62474" x2="75271" y2="62474"/>
                          <a14:foregroundMark x1="69197" y1="80084" x2="69197" y2="800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72844" y="3027783"/>
              <a:ext cx="605022" cy="677587"/>
            </a:xfrm>
            <a:prstGeom prst="rect">
              <a:avLst/>
            </a:prstGeom>
          </p:spPr>
        </p:pic>
        <p:sp>
          <p:nvSpPr>
            <p:cNvPr id="134" name="矩形 133"/>
            <p:cNvSpPr/>
            <p:nvPr/>
          </p:nvSpPr>
          <p:spPr>
            <a:xfrm>
              <a:off x="9786614" y="3620431"/>
              <a:ext cx="997638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经营融资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586733" y="3645553"/>
              <a:ext cx="959526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电子渠道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627157" y="3137553"/>
            <a:ext cx="2912414" cy="1050683"/>
            <a:chOff x="5559288" y="4041581"/>
            <a:chExt cx="2912414" cy="1050683"/>
          </a:xfrm>
          <a:effectLst/>
        </p:grpSpPr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2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23636" y1="76997" x2="23636" y2="76997"/>
                          <a14:foregroundMark x1="29610" y1="53994" x2="29610" y2="53994"/>
                          <a14:foregroundMark x1="44675" y1="26198" x2="44675" y2="261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2254" y="4099471"/>
              <a:ext cx="769967" cy="677535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2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64156" y1="18837" x2="64156" y2="18837"/>
                          <a14:foregroundMark x1="51688" y1="45706" x2="51688" y2="45706"/>
                          <a14:foregroundMark x1="27792" y1="44875" x2="27792" y2="44875"/>
                          <a14:foregroundMark x1="31688" y1="52632" x2="31688" y2="52632"/>
                          <a14:foregroundMark x1="46753" y1="54017" x2="46753" y2="54017"/>
                          <a14:foregroundMark x1="41299" y1="63158" x2="41299" y2="63158"/>
                          <a14:foregroundMark x1="57143" y1="62327" x2="57143" y2="62327"/>
                          <a14:foregroundMark x1="42078" y1="69806" x2="42078" y2="69806"/>
                          <a14:foregroundMark x1="60000" y1="70914" x2="60000" y2="70914"/>
                          <a14:foregroundMark x1="35584" y1="81717" x2="35584" y2="81717"/>
                          <a14:foregroundMark x1="45714" y1="81163" x2="45714" y2="811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2116" y="4067818"/>
              <a:ext cx="667589" cy="677535"/>
            </a:xfrm>
            <a:prstGeom prst="rect">
              <a:avLst/>
            </a:prstGeom>
          </p:spPr>
        </p:pic>
        <p:pic>
          <p:nvPicPr>
            <p:cNvPr id="139" name="图片 138"/>
            <p:cNvPicPr>
              <a:picLocks noChangeAspect="1"/>
            </p:cNvPicPr>
            <p:nvPr/>
          </p:nvPicPr>
          <p:blipFill>
            <a:blip r:embed="rId2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804" b="94958" l="9779" r="89905">
                          <a14:foregroundMark x1="36593" y1="17087" x2="36593" y2="17087"/>
                          <a14:foregroundMark x1="47634" y1="17367" x2="47634" y2="17367"/>
                          <a14:foregroundMark x1="75079" y1="18207" x2="75079" y2="18207"/>
                          <a14:foregroundMark x1="62776" y1="29692" x2="62776" y2="29692"/>
                          <a14:foregroundMark x1="76656" y1="29972" x2="76656" y2="29972"/>
                          <a14:foregroundMark x1="44795" y1="30532" x2="44795" y2="30532"/>
                          <a14:foregroundMark x1="34700" y1="30532" x2="34700" y2="30532"/>
                          <a14:foregroundMark x1="20820" y1="31373" x2="20820" y2="31373"/>
                          <a14:foregroundMark x1="20820" y1="41737" x2="20820" y2="41737"/>
                          <a14:foregroundMark x1="29022" y1="41737" x2="29022" y2="41737"/>
                          <a14:foregroundMark x1="78233" y1="41737" x2="78233" y2="41737"/>
                          <a14:foregroundMark x1="29022" y1="67507" x2="29022" y2="67507"/>
                          <a14:foregroundMark x1="22713" y1="56022" x2="22713" y2="56022"/>
                          <a14:foregroundMark x1="23659" y1="69468" x2="23659" y2="69468"/>
                          <a14:foregroundMark x1="42271" y1="82073" x2="42271" y2="82073"/>
                          <a14:foregroundMark x1="58044" y1="81793" x2="58044" y2="81793"/>
                          <a14:foregroundMark x1="71609" y1="79552" x2="71609" y2="79552"/>
                          <a14:foregroundMark x1="52997" y1="56303" x2="52997" y2="563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7825" y="4041581"/>
              <a:ext cx="625014" cy="677535"/>
            </a:xfrm>
            <a:prstGeom prst="rect">
              <a:avLst/>
            </a:prstGeom>
          </p:spPr>
        </p:pic>
        <p:sp>
          <p:nvSpPr>
            <p:cNvPr id="140" name="矩形 139"/>
            <p:cNvSpPr/>
            <p:nvPr/>
          </p:nvSpPr>
          <p:spPr>
            <a:xfrm>
              <a:off x="5559288" y="4719116"/>
              <a:ext cx="1186354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跨平台</a:t>
              </a:r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操作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6584545" y="4710973"/>
              <a:ext cx="922154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数据抽取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7358617" y="4711163"/>
              <a:ext cx="1113085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大数据分析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6064585" y="4233262"/>
            <a:ext cx="3580024" cy="1017249"/>
            <a:chOff x="8032873" y="4013702"/>
            <a:chExt cx="3580024" cy="1017249"/>
          </a:xfrm>
          <a:effectLst/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2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9804" b="93277" l="9855" r="89855">
                          <a14:foregroundMark x1="51014" y1="19888" x2="51014" y2="19888"/>
                          <a14:foregroundMark x1="45217" y1="35574" x2="45217" y2="35574"/>
                          <a14:foregroundMark x1="40000" y1="42297" x2="40000" y2="42297"/>
                          <a14:foregroundMark x1="61449" y1="33053" x2="61449" y2="33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3315" y="4013702"/>
              <a:ext cx="639754" cy="677535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2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918" b="98674" l="9934" r="93819">
                          <a14:foregroundMark x1="41943" y1="24403" x2="41943" y2="24403"/>
                          <a14:foregroundMark x1="53422" y1="21751" x2="53422" y2="21751"/>
                          <a14:foregroundMark x1="64238" y1="19629" x2="64238" y2="19629"/>
                          <a14:foregroundMark x1="82561" y1="41910" x2="82561" y2="41910"/>
                          <a14:foregroundMark x1="81015" y1="54111" x2="81015" y2="54111"/>
                          <a14:foregroundMark x1="79470" y1="64721" x2="79470" y2="64721"/>
                          <a14:foregroundMark x1="53201" y1="54111" x2="53201" y2="54111"/>
                          <a14:foregroundMark x1="21854" y1="41114" x2="21854" y2="41114"/>
                          <a14:foregroundMark x1="22075" y1="53846" x2="22075" y2="53846"/>
                          <a14:foregroundMark x1="26049" y1="64987" x2="26049" y2="64987"/>
                          <a14:foregroundMark x1="43709" y1="81432" x2="43709" y2="81432"/>
                          <a14:foregroundMark x1="51435" y1="81167" x2="51435" y2="81167"/>
                          <a14:foregroundMark x1="60927" y1="81432" x2="60927" y2="814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48510" y="4013702"/>
              <a:ext cx="752164" cy="677535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3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9974" b="97375" l="9971" r="89736">
                          <a14:foregroundMark x1="40762" y1="30184" x2="40762" y2="30184"/>
                          <a14:foregroundMark x1="30792" y1="44619" x2="30792" y2="44619"/>
                          <a14:foregroundMark x1="36657" y1="49081" x2="36657" y2="49081"/>
                          <a14:foregroundMark x1="44575" y1="41470" x2="44575" y2="41470"/>
                          <a14:foregroundMark x1="56305" y1="34908" x2="56305" y2="34908"/>
                          <a14:foregroundMark x1="67449" y1="46982" x2="67449" y2="46982"/>
                          <a14:foregroundMark x1="77126" y1="39633" x2="77126" y2="39633"/>
                          <a14:foregroundMark x1="73021" y1="31759" x2="73021" y2="31759"/>
                          <a14:foregroundMark x1="59824" y1="21260" x2="59824" y2="212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88124" y="4013702"/>
              <a:ext cx="560254" cy="677535"/>
            </a:xfrm>
            <a:prstGeom prst="rect">
              <a:avLst/>
            </a:prstGeom>
          </p:spPr>
        </p:pic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3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10000" b="90000" l="10000" r="90000">
                          <a14:foregroundMark x1="38082" y1="32342" x2="38082" y2="32342"/>
                          <a14:foregroundMark x1="44110" y1="32342" x2="44110" y2="32342"/>
                          <a14:foregroundMark x1="55068" y1="43123" x2="55068" y2="43123"/>
                          <a14:foregroundMark x1="57534" y1="65799" x2="57534" y2="65799"/>
                          <a14:foregroundMark x1="64658" y1="50186" x2="64658" y2="50186"/>
                          <a14:foregroundMark x1="72329" y1="52788" x2="72329" y2="52788"/>
                          <a14:foregroundMark x1="74795" y1="69145" x2="74795" y2="69145"/>
                          <a14:foregroundMark x1="73151" y1="35316" x2="73151" y2="353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19822" y="4013702"/>
              <a:ext cx="849369" cy="677535"/>
            </a:xfrm>
            <a:prstGeom prst="rect">
              <a:avLst/>
            </a:prstGeom>
          </p:spPr>
        </p:pic>
        <p:sp>
          <p:nvSpPr>
            <p:cNvPr id="148" name="矩形 147"/>
            <p:cNvSpPr/>
            <p:nvPr/>
          </p:nvSpPr>
          <p:spPr>
            <a:xfrm>
              <a:off x="8032873" y="4657803"/>
              <a:ext cx="1008334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文档管理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8881416" y="4657803"/>
              <a:ext cx="914802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文档搜索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716009" y="4657803"/>
              <a:ext cx="987513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内容审核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0652783" y="4657803"/>
              <a:ext cx="960114" cy="37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数据大屏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42983" y="794551"/>
            <a:ext cx="11058809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积极发挥</a:t>
            </a:r>
            <a:r>
              <a:rPr lang="en-US" altLang="zh-CN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RPA+AI</a:t>
            </a:r>
            <a:r>
              <a:rPr lang="zh-CN" altLang="en-US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技术，突破原有业务壁垒，提升</a:t>
            </a:r>
            <a:r>
              <a:rPr lang="zh-CN" altLang="zh-CN" b="1" dirty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业务的自动化、智能化</a:t>
            </a:r>
            <a:r>
              <a:rPr lang="zh-CN" altLang="en-US" b="1" dirty="0" smtClean="0">
                <a:solidFill>
                  <a:srgbClr val="003879"/>
                </a:solidFill>
                <a:latin typeface="微软雅黑" panose="020B0503020204020204" charset="-122"/>
                <a:ea typeface="微软雅黑" panose="020B0503020204020204" charset="-122"/>
              </a:rPr>
              <a:t>，助力高质量发展。</a:t>
            </a:r>
            <a:endParaRPr lang="zh-CN" altLang="en-US" b="1" dirty="0">
              <a:solidFill>
                <a:srgbClr val="00387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347" b="95286" l="9804" r="89916">
                        <a14:foregroundMark x1="38936" y1="23232" x2="38936" y2="23232"/>
                        <a14:foregroundMark x1="53501" y1="67677" x2="53501" y2="676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9863" y="4296484"/>
            <a:ext cx="802108" cy="6673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9448418" y="4893411"/>
            <a:ext cx="1073089" cy="37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路径决策 </a:t>
            </a:r>
            <a:endParaRPr kumimoji="1"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39804" y="2066465"/>
            <a:ext cx="738664" cy="3092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应用场景丰富   业务</a:t>
            </a:r>
            <a:r>
              <a:rPr kumimoji="1"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技能强大</a:t>
            </a:r>
            <a:endParaRPr kumimoji="1"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zh-CN" altLang="en-US" b="1" i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078468" y="37660"/>
            <a:ext cx="1607250" cy="16072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15" y="1207198"/>
            <a:ext cx="4194560" cy="41141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A2DDF6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</a:sp3d>
        </p:spPr>
      </p:pic>
      <p:sp>
        <p:nvSpPr>
          <p:cNvPr id="16" name="矩形 2"/>
          <p:cNvSpPr/>
          <p:nvPr/>
        </p:nvSpPr>
        <p:spPr>
          <a:xfrm>
            <a:off x="0" y="0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工作站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系统成效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8627" y="2745300"/>
            <a:ext cx="3404801" cy="1092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询证函</a:t>
            </a:r>
            <a:endParaRPr kumimoji="1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智能工作站</a:t>
            </a:r>
            <a:endParaRPr kumimoji="1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3201" y="3518837"/>
            <a:ext cx="1701800" cy="105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NLP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地址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补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识别地址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4005" y="1027985"/>
            <a:ext cx="1701800" cy="55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27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</a:t>
            </a:r>
            <a:r>
              <a:rPr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RPA集群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由</a:t>
            </a:r>
            <a:r>
              <a:rPr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低码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串联</a:t>
            </a:r>
          </a:p>
        </p:txBody>
      </p:sp>
      <p:sp>
        <p:nvSpPr>
          <p:cNvPr id="36" name="矩形 35"/>
          <p:cNvSpPr/>
          <p:nvPr/>
        </p:nvSpPr>
        <p:spPr>
          <a:xfrm>
            <a:off x="137304" y="2109168"/>
            <a:ext cx="2252601" cy="72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OCR</a:t>
            </a:r>
            <a:r>
              <a:rPr kumimoji="1" lang="zh-CN" altLang="en-US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识别</a:t>
            </a:r>
            <a:endParaRPr kumimoji="1" lang="en-US" altLang="zh-CN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函件文件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1394" y="5122631"/>
            <a:ext cx="1701800" cy="55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API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无缝对接</a:t>
            </a:r>
            <a:endParaRPr kumimoji="1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第三方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4" name="PA-直接连接符 85"/>
          <p:cNvCxnSpPr/>
          <p:nvPr/>
        </p:nvCxnSpPr>
        <p:spPr>
          <a:xfrm rot="10800000" flipV="1">
            <a:off x="-1060330" y="-9574668"/>
            <a:ext cx="0" cy="0"/>
          </a:xfrm>
          <a:prstGeom prst="line">
            <a:avLst/>
          </a:prstGeom>
          <a:noFill/>
          <a:ln>
            <a:solidFill>
              <a:srgbClr val="A4DBF3"/>
            </a:solidFill>
            <a:headEnd type="none"/>
            <a:tailEnd type="oval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854476" y="5226851"/>
            <a:ext cx="3337524" cy="55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累计节省人工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15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人年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全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行推广预计每年节省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50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93992" y="2794000"/>
            <a:ext cx="2813808" cy="72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高峰期日均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1000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封函件，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全系统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日均超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万封</a:t>
            </a:r>
          </a:p>
        </p:txBody>
      </p:sp>
      <p:sp>
        <p:nvSpPr>
          <p:cNvPr id="66" name="矩形 65"/>
          <p:cNvSpPr/>
          <p:nvPr/>
        </p:nvSpPr>
        <p:spPr>
          <a:xfrm>
            <a:off x="8832167" y="3901822"/>
            <a:ext cx="2599602" cy="72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T+1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日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回函，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处理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时长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减少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90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%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761350" y="505350"/>
            <a:ext cx="2486783" cy="55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函件回函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准确率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100%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1352" y="1741843"/>
            <a:ext cx="2719448" cy="55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年处理量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千封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全行预计年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处理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万封</a:t>
            </a:r>
          </a:p>
        </p:txBody>
      </p:sp>
      <p:grpSp>
        <p:nvGrpSpPr>
          <p:cNvPr id="55" name="PA-组合 83"/>
          <p:cNvGrpSpPr/>
          <p:nvPr/>
        </p:nvGrpSpPr>
        <p:grpSpPr>
          <a:xfrm rot="16200000" flipH="1" flipV="1">
            <a:off x="3188715" y="2123937"/>
            <a:ext cx="430337" cy="1005883"/>
            <a:chOff x="4482011" y="5125943"/>
            <a:chExt cx="2900933" cy="512003"/>
          </a:xfrm>
          <a:noFill/>
        </p:grpSpPr>
        <p:cxnSp>
          <p:nvCxnSpPr>
            <p:cNvPr id="56" name="PA-直接连接符 84"/>
            <p:cNvCxnSpPr/>
            <p:nvPr/>
          </p:nvCxnSpPr>
          <p:spPr>
            <a:xfrm rot="5400000">
              <a:off x="7104076" y="5376009"/>
              <a:ext cx="512003" cy="1187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PA-直接连接符 85"/>
            <p:cNvCxnSpPr/>
            <p:nvPr/>
          </p:nvCxnSpPr>
          <p:spPr>
            <a:xfrm rot="5400000" flipH="1">
              <a:off x="5931735" y="4180333"/>
              <a:ext cx="1486" cy="2900933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2916441" y="1307386"/>
            <a:ext cx="1253905" cy="713858"/>
            <a:chOff x="3167266" y="1307386"/>
            <a:chExt cx="1253905" cy="713858"/>
          </a:xfrm>
        </p:grpSpPr>
        <p:cxnSp>
          <p:nvCxnSpPr>
            <p:cNvPr id="18" name="PA-直接连接符 84"/>
            <p:cNvCxnSpPr/>
            <p:nvPr/>
          </p:nvCxnSpPr>
          <p:spPr>
            <a:xfrm flipH="1" flipV="1">
              <a:off x="3708400" y="1307386"/>
              <a:ext cx="283597" cy="713858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PA-直接连接符 85"/>
            <p:cNvCxnSpPr/>
            <p:nvPr/>
          </p:nvCxnSpPr>
          <p:spPr>
            <a:xfrm flipH="1">
              <a:off x="3167266" y="1323300"/>
              <a:ext cx="541135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PA-直接连接符 85"/>
            <p:cNvCxnSpPr/>
            <p:nvPr/>
          </p:nvCxnSpPr>
          <p:spPr>
            <a:xfrm>
              <a:off x="3991997" y="2001021"/>
              <a:ext cx="429174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4" name="PA-组合 83"/>
          <p:cNvGrpSpPr/>
          <p:nvPr/>
        </p:nvGrpSpPr>
        <p:grpSpPr>
          <a:xfrm rot="16200000" flipV="1">
            <a:off x="3200442" y="3324059"/>
            <a:ext cx="400449" cy="1005883"/>
            <a:chOff x="4482011" y="5125943"/>
            <a:chExt cx="2900933" cy="512003"/>
          </a:xfrm>
          <a:noFill/>
        </p:grpSpPr>
        <p:cxnSp>
          <p:nvCxnSpPr>
            <p:cNvPr id="85" name="PA-直接连接符 84"/>
            <p:cNvCxnSpPr/>
            <p:nvPr/>
          </p:nvCxnSpPr>
          <p:spPr>
            <a:xfrm rot="5400000">
              <a:off x="7104076" y="5376009"/>
              <a:ext cx="512003" cy="1187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PA-直接连接符 85"/>
            <p:cNvCxnSpPr/>
            <p:nvPr/>
          </p:nvCxnSpPr>
          <p:spPr>
            <a:xfrm rot="5400000" flipH="1">
              <a:off x="5931735" y="4180333"/>
              <a:ext cx="1486" cy="2900933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 rot="10800000" flipH="1" flipV="1">
            <a:off x="7223036" y="4624594"/>
            <a:ext cx="1261230" cy="881659"/>
            <a:chOff x="3319666" y="1459788"/>
            <a:chExt cx="1213207" cy="681332"/>
          </a:xfrm>
        </p:grpSpPr>
        <p:cxnSp>
          <p:nvCxnSpPr>
            <p:cNvPr id="87" name="PA-直接连接符 84"/>
            <p:cNvCxnSpPr/>
            <p:nvPr/>
          </p:nvCxnSpPr>
          <p:spPr>
            <a:xfrm rot="10800000">
              <a:off x="3860800" y="1459788"/>
              <a:ext cx="283598" cy="68133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PA-直接连接符 85"/>
            <p:cNvCxnSpPr/>
            <p:nvPr/>
          </p:nvCxnSpPr>
          <p:spPr>
            <a:xfrm flipH="1">
              <a:off x="3319666" y="1475700"/>
              <a:ext cx="541135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PA-直接连接符 85"/>
            <p:cNvCxnSpPr/>
            <p:nvPr/>
          </p:nvCxnSpPr>
          <p:spPr>
            <a:xfrm rot="10800000" flipH="1" flipV="1">
              <a:off x="4128599" y="2141119"/>
              <a:ext cx="404274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 flipH="1">
            <a:off x="6781799" y="784752"/>
            <a:ext cx="1702467" cy="853634"/>
            <a:chOff x="3167266" y="1307386"/>
            <a:chExt cx="1253905" cy="713858"/>
          </a:xfrm>
        </p:grpSpPr>
        <p:cxnSp>
          <p:nvCxnSpPr>
            <p:cNvPr id="99" name="PA-直接连接符 84"/>
            <p:cNvCxnSpPr/>
            <p:nvPr/>
          </p:nvCxnSpPr>
          <p:spPr>
            <a:xfrm flipH="1" flipV="1">
              <a:off x="3708400" y="1307386"/>
              <a:ext cx="283597" cy="713858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PA-直接连接符 85"/>
            <p:cNvCxnSpPr/>
            <p:nvPr/>
          </p:nvCxnSpPr>
          <p:spPr>
            <a:xfrm flipH="1">
              <a:off x="3167266" y="1323300"/>
              <a:ext cx="541135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PA-直接连接符 85"/>
            <p:cNvCxnSpPr/>
            <p:nvPr/>
          </p:nvCxnSpPr>
          <p:spPr>
            <a:xfrm>
              <a:off x="3991997" y="2001021"/>
              <a:ext cx="429174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2" name="PA-组合 83"/>
          <p:cNvGrpSpPr/>
          <p:nvPr/>
        </p:nvGrpSpPr>
        <p:grpSpPr>
          <a:xfrm rot="16200000" flipH="1">
            <a:off x="7651160" y="1630719"/>
            <a:ext cx="430337" cy="1259944"/>
            <a:chOff x="4482011" y="5125943"/>
            <a:chExt cx="2900933" cy="512003"/>
          </a:xfrm>
          <a:noFill/>
        </p:grpSpPr>
        <p:cxnSp>
          <p:nvCxnSpPr>
            <p:cNvPr id="103" name="PA-直接连接符 84"/>
            <p:cNvCxnSpPr/>
            <p:nvPr/>
          </p:nvCxnSpPr>
          <p:spPr>
            <a:xfrm rot="5400000">
              <a:off x="7104076" y="5376009"/>
              <a:ext cx="512003" cy="1187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oval" w="lg" len="lg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PA-直接连接符 85"/>
            <p:cNvCxnSpPr/>
            <p:nvPr/>
          </p:nvCxnSpPr>
          <p:spPr>
            <a:xfrm rot="5400000" flipH="1">
              <a:off x="5931735" y="4180333"/>
              <a:ext cx="1486" cy="2900933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06" name="PA-直接连接符 84"/>
          <p:cNvCxnSpPr/>
          <p:nvPr/>
        </p:nvCxnSpPr>
        <p:spPr>
          <a:xfrm flipV="1">
            <a:off x="7374027" y="3069916"/>
            <a:ext cx="1105611" cy="188"/>
          </a:xfrm>
          <a:prstGeom prst="line">
            <a:avLst/>
          </a:prstGeom>
          <a:ln w="38100">
            <a:solidFill>
              <a:srgbClr val="A2DDF6"/>
            </a:solidFill>
            <a:miter lim="800000"/>
            <a:headEnd type="oval" w="lg" len="lg"/>
            <a:tailEnd type="oval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08" name="PA-组合 83"/>
          <p:cNvGrpSpPr/>
          <p:nvPr/>
        </p:nvGrpSpPr>
        <p:grpSpPr>
          <a:xfrm rot="16200000">
            <a:off x="7755429" y="3654280"/>
            <a:ext cx="400449" cy="1081292"/>
            <a:chOff x="4482011" y="5125943"/>
            <a:chExt cx="2900933" cy="512003"/>
          </a:xfrm>
          <a:noFill/>
        </p:grpSpPr>
        <p:cxnSp>
          <p:nvCxnSpPr>
            <p:cNvPr id="109" name="PA-直接连接符 84"/>
            <p:cNvCxnSpPr/>
            <p:nvPr/>
          </p:nvCxnSpPr>
          <p:spPr>
            <a:xfrm rot="5400000">
              <a:off x="7104076" y="5376009"/>
              <a:ext cx="512003" cy="1187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oval" w="lg" len="lg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PA-直接连接符 85"/>
            <p:cNvCxnSpPr/>
            <p:nvPr/>
          </p:nvCxnSpPr>
          <p:spPr>
            <a:xfrm rot="5400000" flipH="1">
              <a:off x="5931735" y="4180333"/>
              <a:ext cx="1486" cy="2900933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/>
        </p:nvGrpSpPr>
        <p:grpSpPr>
          <a:xfrm rot="10800000" flipV="1">
            <a:off x="2910304" y="4692009"/>
            <a:ext cx="1761707" cy="710023"/>
            <a:chOff x="3319666" y="1459788"/>
            <a:chExt cx="1213207" cy="681332"/>
          </a:xfrm>
        </p:grpSpPr>
        <p:cxnSp>
          <p:nvCxnSpPr>
            <p:cNvPr id="112" name="PA-直接连接符 84"/>
            <p:cNvCxnSpPr/>
            <p:nvPr/>
          </p:nvCxnSpPr>
          <p:spPr>
            <a:xfrm rot="10800000">
              <a:off x="3860800" y="1459788"/>
              <a:ext cx="283598" cy="681332"/>
            </a:xfrm>
            <a:prstGeom prst="line">
              <a:avLst/>
            </a:prstGeom>
            <a:ln w="38100">
              <a:solidFill>
                <a:srgbClr val="A2DDF6"/>
              </a:solidFill>
              <a:miter lim="800000"/>
              <a:headEnd type="none"/>
              <a:tailEnd type="non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PA-直接连接符 85"/>
            <p:cNvCxnSpPr/>
            <p:nvPr/>
          </p:nvCxnSpPr>
          <p:spPr>
            <a:xfrm flipH="1">
              <a:off x="3319666" y="1475700"/>
              <a:ext cx="541135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PA-直接连接符 85"/>
            <p:cNvCxnSpPr/>
            <p:nvPr/>
          </p:nvCxnSpPr>
          <p:spPr>
            <a:xfrm rot="10800000" flipH="1" flipV="1">
              <a:off x="4128599" y="2141119"/>
              <a:ext cx="404274" cy="0"/>
            </a:xfrm>
            <a:prstGeom prst="line">
              <a:avLst/>
            </a:prstGeom>
            <a:ln w="38100">
              <a:solidFill>
                <a:srgbClr val="A2DDF6"/>
              </a:solidFill>
              <a:headEnd type="none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1789"/>
            <a:ext cx="11867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    近几年，国家各部委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密集联合发布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银行函证工作操作指引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》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关于加快推进银行函证规范化、集约化、数字化建设的通知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》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等询证函业务的管理文件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，高度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重视询证函业务的规范化，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集约化。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sym typeface="思源黑体" panose="020B0500000000000000" pitchFamily="34" charset="-122"/>
            </a:endParaRPr>
          </a:p>
        </p:txBody>
      </p:sp>
      <p:sp>
        <p:nvSpPr>
          <p:cNvPr id="82" name="矩形 2"/>
          <p:cNvSpPr/>
          <p:nvPr/>
        </p:nvSpPr>
        <p:spPr>
          <a:xfrm>
            <a:off x="0" y="0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函智能工作站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5400000">
            <a:off x="4046601" y="1765704"/>
            <a:ext cx="4006527" cy="4208116"/>
            <a:chOff x="0" y="986971"/>
            <a:chExt cx="4615543" cy="4847774"/>
          </a:xfrm>
        </p:grpSpPr>
        <p:sp>
          <p:nvSpPr>
            <p:cNvPr id="74" name="矩形 7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014BBC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7" name="Group 44"/>
          <p:cNvGrpSpPr/>
          <p:nvPr/>
        </p:nvGrpSpPr>
        <p:grpSpPr>
          <a:xfrm>
            <a:off x="5442588" y="3024789"/>
            <a:ext cx="1344802" cy="1337816"/>
            <a:chOff x="5287345" y="2974990"/>
            <a:chExt cx="1674106" cy="1672303"/>
          </a:xfrm>
          <a:effectLst/>
        </p:grpSpPr>
        <p:sp>
          <p:nvSpPr>
            <p:cNvPr id="138" name="Freeform 147"/>
            <p:cNvSpPr/>
            <p:nvPr/>
          </p:nvSpPr>
          <p:spPr bwMode="auto">
            <a:xfrm>
              <a:off x="5287345" y="2974990"/>
              <a:ext cx="1674106" cy="1672303"/>
            </a:xfrm>
            <a:custGeom>
              <a:avLst/>
              <a:gdLst>
                <a:gd name="T0" fmla="*/ 559 w 1136"/>
                <a:gd name="T1" fmla="*/ 1135 h 1135"/>
                <a:gd name="T2" fmla="*/ 459 w 1136"/>
                <a:gd name="T3" fmla="*/ 1044 h 1135"/>
                <a:gd name="T4" fmla="*/ 482 w 1136"/>
                <a:gd name="T5" fmla="*/ 972 h 1135"/>
                <a:gd name="T6" fmla="*/ 484 w 1136"/>
                <a:gd name="T7" fmla="*/ 950 h 1135"/>
                <a:gd name="T8" fmla="*/ 460 w 1136"/>
                <a:gd name="T9" fmla="*/ 939 h 1135"/>
                <a:gd name="T10" fmla="*/ 460 w 1136"/>
                <a:gd name="T11" fmla="*/ 939 h 1135"/>
                <a:gd name="T12" fmla="*/ 252 w 1136"/>
                <a:gd name="T13" fmla="*/ 939 h 1135"/>
                <a:gd name="T14" fmla="*/ 196 w 1136"/>
                <a:gd name="T15" fmla="*/ 939 h 1135"/>
                <a:gd name="T16" fmla="*/ 196 w 1136"/>
                <a:gd name="T17" fmla="*/ 660 h 1135"/>
                <a:gd name="T18" fmla="*/ 196 w 1136"/>
                <a:gd name="T19" fmla="*/ 657 h 1135"/>
                <a:gd name="T20" fmla="*/ 196 w 1136"/>
                <a:gd name="T21" fmla="*/ 657 h 1135"/>
                <a:gd name="T22" fmla="*/ 177 w 1136"/>
                <a:gd name="T23" fmla="*/ 631 h 1135"/>
                <a:gd name="T24" fmla="*/ 163 w 1136"/>
                <a:gd name="T25" fmla="*/ 635 h 1135"/>
                <a:gd name="T26" fmla="*/ 91 w 1136"/>
                <a:gd name="T27" fmla="*/ 658 h 1135"/>
                <a:gd name="T28" fmla="*/ 0 w 1136"/>
                <a:gd name="T29" fmla="*/ 558 h 1135"/>
                <a:gd name="T30" fmla="*/ 91 w 1136"/>
                <a:gd name="T31" fmla="*/ 458 h 1135"/>
                <a:gd name="T32" fmla="*/ 163 w 1136"/>
                <a:gd name="T33" fmla="*/ 482 h 1135"/>
                <a:gd name="T34" fmla="*/ 177 w 1136"/>
                <a:gd name="T35" fmla="*/ 485 h 1135"/>
                <a:gd name="T36" fmla="*/ 196 w 1136"/>
                <a:gd name="T37" fmla="*/ 460 h 1135"/>
                <a:gd name="T38" fmla="*/ 196 w 1136"/>
                <a:gd name="T39" fmla="*/ 455 h 1135"/>
                <a:gd name="T40" fmla="*/ 196 w 1136"/>
                <a:gd name="T41" fmla="*/ 196 h 1135"/>
                <a:gd name="T42" fmla="*/ 456 w 1136"/>
                <a:gd name="T43" fmla="*/ 196 h 1135"/>
                <a:gd name="T44" fmla="*/ 460 w 1136"/>
                <a:gd name="T45" fmla="*/ 196 h 1135"/>
                <a:gd name="T46" fmla="*/ 484 w 1136"/>
                <a:gd name="T47" fmla="*/ 185 h 1135"/>
                <a:gd name="T48" fmla="*/ 482 w 1136"/>
                <a:gd name="T49" fmla="*/ 163 h 1135"/>
                <a:gd name="T50" fmla="*/ 459 w 1136"/>
                <a:gd name="T51" fmla="*/ 90 h 1135"/>
                <a:gd name="T52" fmla="*/ 559 w 1136"/>
                <a:gd name="T53" fmla="*/ 0 h 1135"/>
                <a:gd name="T54" fmla="*/ 659 w 1136"/>
                <a:gd name="T55" fmla="*/ 90 h 1135"/>
                <a:gd name="T56" fmla="*/ 635 w 1136"/>
                <a:gd name="T57" fmla="*/ 163 h 1135"/>
                <a:gd name="T58" fmla="*/ 634 w 1136"/>
                <a:gd name="T59" fmla="*/ 185 h 1135"/>
                <a:gd name="T60" fmla="*/ 657 w 1136"/>
                <a:gd name="T61" fmla="*/ 196 h 1135"/>
                <a:gd name="T62" fmla="*/ 657 w 1136"/>
                <a:gd name="T63" fmla="*/ 196 h 1135"/>
                <a:gd name="T64" fmla="*/ 661 w 1136"/>
                <a:gd name="T65" fmla="*/ 196 h 1135"/>
                <a:gd name="T66" fmla="*/ 892 w 1136"/>
                <a:gd name="T67" fmla="*/ 196 h 1135"/>
                <a:gd name="T68" fmla="*/ 892 w 1136"/>
                <a:gd name="T69" fmla="*/ 196 h 1135"/>
                <a:gd name="T70" fmla="*/ 940 w 1136"/>
                <a:gd name="T71" fmla="*/ 196 h 1135"/>
                <a:gd name="T72" fmla="*/ 940 w 1136"/>
                <a:gd name="T73" fmla="*/ 456 h 1135"/>
                <a:gd name="T74" fmla="*/ 940 w 1136"/>
                <a:gd name="T75" fmla="*/ 460 h 1135"/>
                <a:gd name="T76" fmla="*/ 959 w 1136"/>
                <a:gd name="T77" fmla="*/ 485 h 1135"/>
                <a:gd name="T78" fmla="*/ 973 w 1136"/>
                <a:gd name="T79" fmla="*/ 482 h 1135"/>
                <a:gd name="T80" fmla="*/ 1045 w 1136"/>
                <a:gd name="T81" fmla="*/ 459 h 1135"/>
                <a:gd name="T82" fmla="*/ 1136 w 1136"/>
                <a:gd name="T83" fmla="*/ 558 h 1135"/>
                <a:gd name="T84" fmla="*/ 1045 w 1136"/>
                <a:gd name="T85" fmla="*/ 658 h 1135"/>
                <a:gd name="T86" fmla="*/ 973 w 1136"/>
                <a:gd name="T87" fmla="*/ 635 h 1135"/>
                <a:gd name="T88" fmla="*/ 959 w 1136"/>
                <a:gd name="T89" fmla="*/ 632 h 1135"/>
                <a:gd name="T90" fmla="*/ 940 w 1136"/>
                <a:gd name="T91" fmla="*/ 657 h 1135"/>
                <a:gd name="T92" fmla="*/ 940 w 1136"/>
                <a:gd name="T93" fmla="*/ 657 h 1135"/>
                <a:gd name="T94" fmla="*/ 940 w 1136"/>
                <a:gd name="T95" fmla="*/ 939 h 1135"/>
                <a:gd name="T96" fmla="*/ 873 w 1136"/>
                <a:gd name="T97" fmla="*/ 939 h 1135"/>
                <a:gd name="T98" fmla="*/ 758 w 1136"/>
                <a:gd name="T99" fmla="*/ 939 h 1135"/>
                <a:gd name="T100" fmla="*/ 758 w 1136"/>
                <a:gd name="T101" fmla="*/ 939 h 1135"/>
                <a:gd name="T102" fmla="*/ 661 w 1136"/>
                <a:gd name="T103" fmla="*/ 939 h 1135"/>
                <a:gd name="T104" fmla="*/ 657 w 1136"/>
                <a:gd name="T105" fmla="*/ 939 h 1135"/>
                <a:gd name="T106" fmla="*/ 634 w 1136"/>
                <a:gd name="T107" fmla="*/ 950 h 1135"/>
                <a:gd name="T108" fmla="*/ 635 w 1136"/>
                <a:gd name="T109" fmla="*/ 972 h 1135"/>
                <a:gd name="T110" fmla="*/ 659 w 1136"/>
                <a:gd name="T111" fmla="*/ 1044 h 1135"/>
                <a:gd name="T112" fmla="*/ 559 w 1136"/>
                <a:gd name="T113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6" h="1135">
                  <a:moveTo>
                    <a:pt x="559" y="1135"/>
                  </a:moveTo>
                  <a:cubicBezTo>
                    <a:pt x="504" y="1135"/>
                    <a:pt x="459" y="1094"/>
                    <a:pt x="459" y="1044"/>
                  </a:cubicBezTo>
                  <a:cubicBezTo>
                    <a:pt x="459" y="1020"/>
                    <a:pt x="480" y="977"/>
                    <a:pt x="482" y="972"/>
                  </a:cubicBezTo>
                  <a:cubicBezTo>
                    <a:pt x="486" y="963"/>
                    <a:pt x="487" y="956"/>
                    <a:pt x="484" y="950"/>
                  </a:cubicBezTo>
                  <a:cubicBezTo>
                    <a:pt x="480" y="944"/>
                    <a:pt x="471" y="940"/>
                    <a:pt x="460" y="939"/>
                  </a:cubicBezTo>
                  <a:cubicBezTo>
                    <a:pt x="460" y="939"/>
                    <a:pt x="460" y="939"/>
                    <a:pt x="460" y="939"/>
                  </a:cubicBezTo>
                  <a:cubicBezTo>
                    <a:pt x="459" y="939"/>
                    <a:pt x="252" y="939"/>
                    <a:pt x="252" y="939"/>
                  </a:cubicBezTo>
                  <a:cubicBezTo>
                    <a:pt x="196" y="939"/>
                    <a:pt x="196" y="939"/>
                    <a:pt x="196" y="939"/>
                  </a:cubicBezTo>
                  <a:cubicBezTo>
                    <a:pt x="196" y="660"/>
                    <a:pt x="196" y="660"/>
                    <a:pt x="196" y="660"/>
                  </a:cubicBezTo>
                  <a:cubicBezTo>
                    <a:pt x="196" y="659"/>
                    <a:pt x="196" y="658"/>
                    <a:pt x="196" y="657"/>
                  </a:cubicBezTo>
                  <a:cubicBezTo>
                    <a:pt x="196" y="657"/>
                    <a:pt x="196" y="657"/>
                    <a:pt x="196" y="657"/>
                  </a:cubicBezTo>
                  <a:cubicBezTo>
                    <a:pt x="196" y="651"/>
                    <a:pt x="193" y="631"/>
                    <a:pt x="177" y="631"/>
                  </a:cubicBezTo>
                  <a:cubicBezTo>
                    <a:pt x="172" y="631"/>
                    <a:pt x="168" y="633"/>
                    <a:pt x="163" y="635"/>
                  </a:cubicBezTo>
                  <a:cubicBezTo>
                    <a:pt x="158" y="637"/>
                    <a:pt x="115" y="658"/>
                    <a:pt x="91" y="658"/>
                  </a:cubicBezTo>
                  <a:cubicBezTo>
                    <a:pt x="41" y="658"/>
                    <a:pt x="0" y="613"/>
                    <a:pt x="0" y="558"/>
                  </a:cubicBezTo>
                  <a:cubicBezTo>
                    <a:pt x="0" y="503"/>
                    <a:pt x="41" y="458"/>
                    <a:pt x="91" y="458"/>
                  </a:cubicBezTo>
                  <a:cubicBezTo>
                    <a:pt x="115" y="458"/>
                    <a:pt x="158" y="479"/>
                    <a:pt x="163" y="482"/>
                  </a:cubicBezTo>
                  <a:cubicBezTo>
                    <a:pt x="168" y="484"/>
                    <a:pt x="173" y="485"/>
                    <a:pt x="177" y="485"/>
                  </a:cubicBezTo>
                  <a:cubicBezTo>
                    <a:pt x="193" y="485"/>
                    <a:pt x="196" y="466"/>
                    <a:pt x="196" y="460"/>
                  </a:cubicBezTo>
                  <a:cubicBezTo>
                    <a:pt x="196" y="455"/>
                    <a:pt x="196" y="455"/>
                    <a:pt x="196" y="45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456" y="196"/>
                    <a:pt x="456" y="196"/>
                    <a:pt x="456" y="196"/>
                  </a:cubicBezTo>
                  <a:cubicBezTo>
                    <a:pt x="460" y="196"/>
                    <a:pt x="460" y="196"/>
                    <a:pt x="460" y="196"/>
                  </a:cubicBezTo>
                  <a:cubicBezTo>
                    <a:pt x="471" y="195"/>
                    <a:pt x="480" y="191"/>
                    <a:pt x="484" y="185"/>
                  </a:cubicBezTo>
                  <a:cubicBezTo>
                    <a:pt x="487" y="179"/>
                    <a:pt x="486" y="172"/>
                    <a:pt x="482" y="163"/>
                  </a:cubicBezTo>
                  <a:cubicBezTo>
                    <a:pt x="480" y="158"/>
                    <a:pt x="459" y="115"/>
                    <a:pt x="459" y="90"/>
                  </a:cubicBezTo>
                  <a:cubicBezTo>
                    <a:pt x="459" y="41"/>
                    <a:pt x="504" y="0"/>
                    <a:pt x="559" y="0"/>
                  </a:cubicBezTo>
                  <a:cubicBezTo>
                    <a:pt x="614" y="0"/>
                    <a:pt x="659" y="41"/>
                    <a:pt x="659" y="90"/>
                  </a:cubicBezTo>
                  <a:cubicBezTo>
                    <a:pt x="659" y="115"/>
                    <a:pt x="638" y="158"/>
                    <a:pt x="635" y="163"/>
                  </a:cubicBezTo>
                  <a:cubicBezTo>
                    <a:pt x="631" y="172"/>
                    <a:pt x="631" y="179"/>
                    <a:pt x="634" y="185"/>
                  </a:cubicBezTo>
                  <a:cubicBezTo>
                    <a:pt x="638" y="191"/>
                    <a:pt x="646" y="195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58" y="196"/>
                    <a:pt x="659" y="196"/>
                    <a:pt x="661" y="196"/>
                  </a:cubicBezTo>
                  <a:cubicBezTo>
                    <a:pt x="892" y="196"/>
                    <a:pt x="892" y="196"/>
                    <a:pt x="892" y="196"/>
                  </a:cubicBezTo>
                  <a:cubicBezTo>
                    <a:pt x="892" y="196"/>
                    <a:pt x="892" y="196"/>
                    <a:pt x="892" y="196"/>
                  </a:cubicBezTo>
                  <a:cubicBezTo>
                    <a:pt x="940" y="196"/>
                    <a:pt x="940" y="196"/>
                    <a:pt x="940" y="196"/>
                  </a:cubicBezTo>
                  <a:cubicBezTo>
                    <a:pt x="940" y="456"/>
                    <a:pt x="940" y="456"/>
                    <a:pt x="940" y="456"/>
                  </a:cubicBezTo>
                  <a:cubicBezTo>
                    <a:pt x="940" y="460"/>
                    <a:pt x="940" y="460"/>
                    <a:pt x="940" y="460"/>
                  </a:cubicBezTo>
                  <a:cubicBezTo>
                    <a:pt x="940" y="466"/>
                    <a:pt x="943" y="485"/>
                    <a:pt x="959" y="485"/>
                  </a:cubicBezTo>
                  <a:cubicBezTo>
                    <a:pt x="963" y="485"/>
                    <a:pt x="968" y="484"/>
                    <a:pt x="973" y="482"/>
                  </a:cubicBezTo>
                  <a:cubicBezTo>
                    <a:pt x="977" y="479"/>
                    <a:pt x="1021" y="459"/>
                    <a:pt x="1045" y="459"/>
                  </a:cubicBezTo>
                  <a:cubicBezTo>
                    <a:pt x="1095" y="459"/>
                    <a:pt x="1136" y="503"/>
                    <a:pt x="1136" y="558"/>
                  </a:cubicBezTo>
                  <a:cubicBezTo>
                    <a:pt x="1136" y="613"/>
                    <a:pt x="1095" y="658"/>
                    <a:pt x="1045" y="658"/>
                  </a:cubicBezTo>
                  <a:cubicBezTo>
                    <a:pt x="1021" y="658"/>
                    <a:pt x="977" y="637"/>
                    <a:pt x="973" y="635"/>
                  </a:cubicBezTo>
                  <a:cubicBezTo>
                    <a:pt x="968" y="633"/>
                    <a:pt x="963" y="632"/>
                    <a:pt x="959" y="632"/>
                  </a:cubicBezTo>
                  <a:cubicBezTo>
                    <a:pt x="943" y="632"/>
                    <a:pt x="940" y="651"/>
                    <a:pt x="940" y="657"/>
                  </a:cubicBezTo>
                  <a:cubicBezTo>
                    <a:pt x="940" y="657"/>
                    <a:pt x="940" y="657"/>
                    <a:pt x="940" y="657"/>
                  </a:cubicBezTo>
                  <a:cubicBezTo>
                    <a:pt x="940" y="658"/>
                    <a:pt x="940" y="939"/>
                    <a:pt x="940" y="939"/>
                  </a:cubicBezTo>
                  <a:cubicBezTo>
                    <a:pt x="940" y="939"/>
                    <a:pt x="877" y="939"/>
                    <a:pt x="873" y="939"/>
                  </a:cubicBezTo>
                  <a:cubicBezTo>
                    <a:pt x="758" y="939"/>
                    <a:pt x="758" y="939"/>
                    <a:pt x="758" y="939"/>
                  </a:cubicBezTo>
                  <a:cubicBezTo>
                    <a:pt x="758" y="939"/>
                    <a:pt x="758" y="939"/>
                    <a:pt x="758" y="939"/>
                  </a:cubicBezTo>
                  <a:cubicBezTo>
                    <a:pt x="661" y="939"/>
                    <a:pt x="661" y="939"/>
                    <a:pt x="661" y="939"/>
                  </a:cubicBezTo>
                  <a:cubicBezTo>
                    <a:pt x="657" y="939"/>
                    <a:pt x="657" y="939"/>
                    <a:pt x="657" y="939"/>
                  </a:cubicBezTo>
                  <a:cubicBezTo>
                    <a:pt x="646" y="940"/>
                    <a:pt x="638" y="944"/>
                    <a:pt x="634" y="950"/>
                  </a:cubicBezTo>
                  <a:cubicBezTo>
                    <a:pt x="631" y="956"/>
                    <a:pt x="631" y="963"/>
                    <a:pt x="635" y="972"/>
                  </a:cubicBezTo>
                  <a:cubicBezTo>
                    <a:pt x="638" y="977"/>
                    <a:pt x="659" y="1020"/>
                    <a:pt x="659" y="1044"/>
                  </a:cubicBezTo>
                  <a:cubicBezTo>
                    <a:pt x="659" y="1094"/>
                    <a:pt x="614" y="1135"/>
                    <a:pt x="559" y="1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9" name="Freeform 148"/>
            <p:cNvSpPr/>
            <p:nvPr/>
          </p:nvSpPr>
          <p:spPr bwMode="auto">
            <a:xfrm>
              <a:off x="5305375" y="2992119"/>
              <a:ext cx="1638045" cy="1637144"/>
            </a:xfrm>
            <a:custGeom>
              <a:avLst/>
              <a:gdLst>
                <a:gd name="T0" fmla="*/ 1033 w 1112"/>
                <a:gd name="T1" fmla="*/ 458 h 1111"/>
                <a:gd name="T2" fmla="*/ 966 w 1112"/>
                <a:gd name="T3" fmla="*/ 480 h 1111"/>
                <a:gd name="T4" fmla="*/ 916 w 1112"/>
                <a:gd name="T5" fmla="*/ 449 h 1111"/>
                <a:gd name="T6" fmla="*/ 916 w 1112"/>
                <a:gd name="T7" fmla="*/ 444 h 1111"/>
                <a:gd name="T8" fmla="*/ 916 w 1112"/>
                <a:gd name="T9" fmla="*/ 196 h 1111"/>
                <a:gd name="T10" fmla="*/ 869 w 1112"/>
                <a:gd name="T11" fmla="*/ 196 h 1111"/>
                <a:gd name="T12" fmla="*/ 869 w 1112"/>
                <a:gd name="T13" fmla="*/ 196 h 1111"/>
                <a:gd name="T14" fmla="*/ 649 w 1112"/>
                <a:gd name="T15" fmla="*/ 196 h 1111"/>
                <a:gd name="T16" fmla="*/ 642 w 1112"/>
                <a:gd name="T17" fmla="*/ 196 h 1111"/>
                <a:gd name="T18" fmla="*/ 645 w 1112"/>
                <a:gd name="T19" fmla="*/ 196 h 1111"/>
                <a:gd name="T20" fmla="*/ 613 w 1112"/>
                <a:gd name="T21" fmla="*/ 146 h 1111"/>
                <a:gd name="T22" fmla="*/ 635 w 1112"/>
                <a:gd name="T23" fmla="*/ 78 h 1111"/>
                <a:gd name="T24" fmla="*/ 547 w 1112"/>
                <a:gd name="T25" fmla="*/ 0 h 1111"/>
                <a:gd name="T26" fmla="*/ 459 w 1112"/>
                <a:gd name="T27" fmla="*/ 78 h 1111"/>
                <a:gd name="T28" fmla="*/ 481 w 1112"/>
                <a:gd name="T29" fmla="*/ 146 h 1111"/>
                <a:gd name="T30" fmla="*/ 449 w 1112"/>
                <a:gd name="T31" fmla="*/ 196 h 1111"/>
                <a:gd name="T32" fmla="*/ 444 w 1112"/>
                <a:gd name="T33" fmla="*/ 196 h 1111"/>
                <a:gd name="T34" fmla="*/ 354 w 1112"/>
                <a:gd name="T35" fmla="*/ 196 h 1111"/>
                <a:gd name="T36" fmla="*/ 196 w 1112"/>
                <a:gd name="T37" fmla="*/ 196 h 1111"/>
                <a:gd name="T38" fmla="*/ 196 w 1112"/>
                <a:gd name="T39" fmla="*/ 444 h 1111"/>
                <a:gd name="T40" fmla="*/ 196 w 1112"/>
                <a:gd name="T41" fmla="*/ 448 h 1111"/>
                <a:gd name="T42" fmla="*/ 146 w 1112"/>
                <a:gd name="T43" fmla="*/ 480 h 1111"/>
                <a:gd name="T44" fmla="*/ 79 w 1112"/>
                <a:gd name="T45" fmla="*/ 458 h 1111"/>
                <a:gd name="T46" fmla="*/ 0 w 1112"/>
                <a:gd name="T47" fmla="*/ 546 h 1111"/>
                <a:gd name="T48" fmla="*/ 79 w 1112"/>
                <a:gd name="T49" fmla="*/ 634 h 1111"/>
                <a:gd name="T50" fmla="*/ 146 w 1112"/>
                <a:gd name="T51" fmla="*/ 612 h 1111"/>
                <a:gd name="T52" fmla="*/ 196 w 1112"/>
                <a:gd name="T53" fmla="*/ 644 h 1111"/>
                <a:gd name="T54" fmla="*/ 196 w 1112"/>
                <a:gd name="T55" fmla="*/ 641 h 1111"/>
                <a:gd name="T56" fmla="*/ 196 w 1112"/>
                <a:gd name="T57" fmla="*/ 648 h 1111"/>
                <a:gd name="T58" fmla="*/ 196 w 1112"/>
                <a:gd name="T59" fmla="*/ 915 h 1111"/>
                <a:gd name="T60" fmla="*/ 240 w 1112"/>
                <a:gd name="T61" fmla="*/ 915 h 1111"/>
                <a:gd name="T62" fmla="*/ 445 w 1112"/>
                <a:gd name="T63" fmla="*/ 915 h 1111"/>
                <a:gd name="T64" fmla="*/ 452 w 1112"/>
                <a:gd name="T65" fmla="*/ 915 h 1111"/>
                <a:gd name="T66" fmla="*/ 449 w 1112"/>
                <a:gd name="T67" fmla="*/ 915 h 1111"/>
                <a:gd name="T68" fmla="*/ 481 w 1112"/>
                <a:gd name="T69" fmla="*/ 965 h 1111"/>
                <a:gd name="T70" fmla="*/ 459 w 1112"/>
                <a:gd name="T71" fmla="*/ 1032 h 1111"/>
                <a:gd name="T72" fmla="*/ 547 w 1112"/>
                <a:gd name="T73" fmla="*/ 1111 h 1111"/>
                <a:gd name="T74" fmla="*/ 635 w 1112"/>
                <a:gd name="T75" fmla="*/ 1032 h 1111"/>
                <a:gd name="T76" fmla="*/ 613 w 1112"/>
                <a:gd name="T77" fmla="*/ 965 h 1111"/>
                <a:gd name="T78" fmla="*/ 645 w 1112"/>
                <a:gd name="T79" fmla="*/ 915 h 1111"/>
                <a:gd name="T80" fmla="*/ 650 w 1112"/>
                <a:gd name="T81" fmla="*/ 915 h 1111"/>
                <a:gd name="T82" fmla="*/ 758 w 1112"/>
                <a:gd name="T83" fmla="*/ 915 h 1111"/>
                <a:gd name="T84" fmla="*/ 758 w 1112"/>
                <a:gd name="T85" fmla="*/ 915 h 1111"/>
                <a:gd name="T86" fmla="*/ 861 w 1112"/>
                <a:gd name="T87" fmla="*/ 915 h 1111"/>
                <a:gd name="T88" fmla="*/ 916 w 1112"/>
                <a:gd name="T89" fmla="*/ 915 h 1111"/>
                <a:gd name="T90" fmla="*/ 916 w 1112"/>
                <a:gd name="T91" fmla="*/ 648 h 1111"/>
                <a:gd name="T92" fmla="*/ 916 w 1112"/>
                <a:gd name="T93" fmla="*/ 641 h 1111"/>
                <a:gd name="T94" fmla="*/ 916 w 1112"/>
                <a:gd name="T95" fmla="*/ 644 h 1111"/>
                <a:gd name="T96" fmla="*/ 966 w 1112"/>
                <a:gd name="T97" fmla="*/ 612 h 1111"/>
                <a:gd name="T98" fmla="*/ 1033 w 1112"/>
                <a:gd name="T99" fmla="*/ 634 h 1111"/>
                <a:gd name="T100" fmla="*/ 1112 w 1112"/>
                <a:gd name="T101" fmla="*/ 546 h 1111"/>
                <a:gd name="T102" fmla="*/ 1033 w 1112"/>
                <a:gd name="T103" fmla="*/ 45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2" h="1111">
                  <a:moveTo>
                    <a:pt x="1033" y="458"/>
                  </a:moveTo>
                  <a:cubicBezTo>
                    <a:pt x="1011" y="458"/>
                    <a:pt x="966" y="480"/>
                    <a:pt x="966" y="480"/>
                  </a:cubicBezTo>
                  <a:cubicBezTo>
                    <a:pt x="940" y="493"/>
                    <a:pt x="918" y="479"/>
                    <a:pt x="916" y="449"/>
                  </a:cubicBezTo>
                  <a:cubicBezTo>
                    <a:pt x="916" y="444"/>
                    <a:pt x="916" y="444"/>
                    <a:pt x="916" y="444"/>
                  </a:cubicBezTo>
                  <a:cubicBezTo>
                    <a:pt x="916" y="196"/>
                    <a:pt x="916" y="196"/>
                    <a:pt x="916" y="196"/>
                  </a:cubicBezTo>
                  <a:cubicBezTo>
                    <a:pt x="869" y="196"/>
                    <a:pt x="869" y="196"/>
                    <a:pt x="869" y="196"/>
                  </a:cubicBezTo>
                  <a:cubicBezTo>
                    <a:pt x="869" y="196"/>
                    <a:pt x="869" y="196"/>
                    <a:pt x="869" y="196"/>
                  </a:cubicBezTo>
                  <a:cubicBezTo>
                    <a:pt x="649" y="196"/>
                    <a:pt x="649" y="196"/>
                    <a:pt x="649" y="196"/>
                  </a:cubicBezTo>
                  <a:cubicBezTo>
                    <a:pt x="645" y="196"/>
                    <a:pt x="643" y="196"/>
                    <a:pt x="642" y="196"/>
                  </a:cubicBezTo>
                  <a:cubicBezTo>
                    <a:pt x="642" y="196"/>
                    <a:pt x="643" y="196"/>
                    <a:pt x="645" y="196"/>
                  </a:cubicBezTo>
                  <a:cubicBezTo>
                    <a:pt x="614" y="194"/>
                    <a:pt x="600" y="172"/>
                    <a:pt x="613" y="146"/>
                  </a:cubicBezTo>
                  <a:cubicBezTo>
                    <a:pt x="613" y="146"/>
                    <a:pt x="635" y="101"/>
                    <a:pt x="635" y="78"/>
                  </a:cubicBezTo>
                  <a:cubicBezTo>
                    <a:pt x="635" y="35"/>
                    <a:pt x="595" y="0"/>
                    <a:pt x="547" y="0"/>
                  </a:cubicBezTo>
                  <a:cubicBezTo>
                    <a:pt x="498" y="0"/>
                    <a:pt x="459" y="35"/>
                    <a:pt x="459" y="78"/>
                  </a:cubicBezTo>
                  <a:cubicBezTo>
                    <a:pt x="459" y="101"/>
                    <a:pt x="481" y="146"/>
                    <a:pt x="481" y="146"/>
                  </a:cubicBezTo>
                  <a:cubicBezTo>
                    <a:pt x="494" y="172"/>
                    <a:pt x="479" y="194"/>
                    <a:pt x="449" y="196"/>
                  </a:cubicBezTo>
                  <a:cubicBezTo>
                    <a:pt x="444" y="196"/>
                    <a:pt x="444" y="196"/>
                    <a:pt x="444" y="196"/>
                  </a:cubicBezTo>
                  <a:cubicBezTo>
                    <a:pt x="354" y="196"/>
                    <a:pt x="354" y="196"/>
                    <a:pt x="354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196" y="448"/>
                    <a:pt x="196" y="448"/>
                    <a:pt x="196" y="448"/>
                  </a:cubicBezTo>
                  <a:cubicBezTo>
                    <a:pt x="194" y="479"/>
                    <a:pt x="172" y="493"/>
                    <a:pt x="146" y="480"/>
                  </a:cubicBezTo>
                  <a:cubicBezTo>
                    <a:pt x="146" y="480"/>
                    <a:pt x="101" y="458"/>
                    <a:pt x="79" y="458"/>
                  </a:cubicBezTo>
                  <a:cubicBezTo>
                    <a:pt x="35" y="458"/>
                    <a:pt x="0" y="498"/>
                    <a:pt x="0" y="546"/>
                  </a:cubicBezTo>
                  <a:cubicBezTo>
                    <a:pt x="0" y="595"/>
                    <a:pt x="35" y="634"/>
                    <a:pt x="79" y="634"/>
                  </a:cubicBezTo>
                  <a:cubicBezTo>
                    <a:pt x="101" y="634"/>
                    <a:pt x="146" y="612"/>
                    <a:pt x="146" y="612"/>
                  </a:cubicBezTo>
                  <a:cubicBezTo>
                    <a:pt x="172" y="599"/>
                    <a:pt x="194" y="614"/>
                    <a:pt x="196" y="644"/>
                  </a:cubicBezTo>
                  <a:cubicBezTo>
                    <a:pt x="196" y="643"/>
                    <a:pt x="196" y="642"/>
                    <a:pt x="196" y="641"/>
                  </a:cubicBezTo>
                  <a:cubicBezTo>
                    <a:pt x="196" y="642"/>
                    <a:pt x="196" y="645"/>
                    <a:pt x="196" y="648"/>
                  </a:cubicBezTo>
                  <a:cubicBezTo>
                    <a:pt x="196" y="915"/>
                    <a:pt x="196" y="915"/>
                    <a:pt x="196" y="915"/>
                  </a:cubicBezTo>
                  <a:cubicBezTo>
                    <a:pt x="196" y="915"/>
                    <a:pt x="224" y="915"/>
                    <a:pt x="240" y="915"/>
                  </a:cubicBezTo>
                  <a:cubicBezTo>
                    <a:pt x="445" y="915"/>
                    <a:pt x="445" y="915"/>
                    <a:pt x="445" y="915"/>
                  </a:cubicBezTo>
                  <a:cubicBezTo>
                    <a:pt x="448" y="915"/>
                    <a:pt x="451" y="915"/>
                    <a:pt x="452" y="915"/>
                  </a:cubicBezTo>
                  <a:cubicBezTo>
                    <a:pt x="451" y="915"/>
                    <a:pt x="450" y="915"/>
                    <a:pt x="449" y="915"/>
                  </a:cubicBezTo>
                  <a:cubicBezTo>
                    <a:pt x="479" y="917"/>
                    <a:pt x="494" y="939"/>
                    <a:pt x="481" y="965"/>
                  </a:cubicBezTo>
                  <a:cubicBezTo>
                    <a:pt x="481" y="965"/>
                    <a:pt x="459" y="1010"/>
                    <a:pt x="459" y="1032"/>
                  </a:cubicBezTo>
                  <a:cubicBezTo>
                    <a:pt x="459" y="1076"/>
                    <a:pt x="498" y="1111"/>
                    <a:pt x="547" y="1111"/>
                  </a:cubicBezTo>
                  <a:cubicBezTo>
                    <a:pt x="595" y="1111"/>
                    <a:pt x="635" y="1076"/>
                    <a:pt x="635" y="1032"/>
                  </a:cubicBezTo>
                  <a:cubicBezTo>
                    <a:pt x="635" y="1010"/>
                    <a:pt x="613" y="965"/>
                    <a:pt x="613" y="965"/>
                  </a:cubicBezTo>
                  <a:cubicBezTo>
                    <a:pt x="600" y="939"/>
                    <a:pt x="614" y="917"/>
                    <a:pt x="645" y="915"/>
                  </a:cubicBezTo>
                  <a:cubicBezTo>
                    <a:pt x="650" y="915"/>
                    <a:pt x="650" y="915"/>
                    <a:pt x="650" y="915"/>
                  </a:cubicBezTo>
                  <a:cubicBezTo>
                    <a:pt x="758" y="915"/>
                    <a:pt x="758" y="915"/>
                    <a:pt x="758" y="915"/>
                  </a:cubicBezTo>
                  <a:cubicBezTo>
                    <a:pt x="758" y="915"/>
                    <a:pt x="758" y="915"/>
                    <a:pt x="758" y="915"/>
                  </a:cubicBezTo>
                  <a:cubicBezTo>
                    <a:pt x="861" y="915"/>
                    <a:pt x="861" y="915"/>
                    <a:pt x="861" y="915"/>
                  </a:cubicBezTo>
                  <a:cubicBezTo>
                    <a:pt x="865" y="915"/>
                    <a:pt x="916" y="915"/>
                    <a:pt x="916" y="915"/>
                  </a:cubicBezTo>
                  <a:cubicBezTo>
                    <a:pt x="916" y="648"/>
                    <a:pt x="916" y="648"/>
                    <a:pt x="916" y="648"/>
                  </a:cubicBezTo>
                  <a:cubicBezTo>
                    <a:pt x="916" y="645"/>
                    <a:pt x="916" y="643"/>
                    <a:pt x="916" y="641"/>
                  </a:cubicBezTo>
                  <a:cubicBezTo>
                    <a:pt x="916" y="642"/>
                    <a:pt x="916" y="643"/>
                    <a:pt x="916" y="644"/>
                  </a:cubicBezTo>
                  <a:cubicBezTo>
                    <a:pt x="918" y="614"/>
                    <a:pt x="940" y="600"/>
                    <a:pt x="966" y="612"/>
                  </a:cubicBezTo>
                  <a:cubicBezTo>
                    <a:pt x="966" y="612"/>
                    <a:pt x="1011" y="634"/>
                    <a:pt x="1033" y="634"/>
                  </a:cubicBezTo>
                  <a:cubicBezTo>
                    <a:pt x="1077" y="634"/>
                    <a:pt x="1112" y="595"/>
                    <a:pt x="1112" y="546"/>
                  </a:cubicBezTo>
                  <a:cubicBezTo>
                    <a:pt x="1112" y="498"/>
                    <a:pt x="1077" y="458"/>
                    <a:pt x="1033" y="4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8" name="Group 47"/>
          <p:cNvGrpSpPr/>
          <p:nvPr/>
        </p:nvGrpSpPr>
        <p:grpSpPr>
          <a:xfrm>
            <a:off x="4468928" y="2024132"/>
            <a:ext cx="1085546" cy="847403"/>
            <a:chOff x="4046866" y="1770572"/>
            <a:chExt cx="1351365" cy="1059275"/>
          </a:xfrm>
          <a:solidFill>
            <a:srgbClr val="6E6464"/>
          </a:solidFill>
          <a:effectLst/>
        </p:grpSpPr>
        <p:sp>
          <p:nvSpPr>
            <p:cNvPr id="136" name="Freeform 139"/>
            <p:cNvSpPr/>
            <p:nvPr/>
          </p:nvSpPr>
          <p:spPr bwMode="auto">
            <a:xfrm>
              <a:off x="4046866" y="1770572"/>
              <a:ext cx="1351365" cy="1059275"/>
            </a:xfrm>
            <a:custGeom>
              <a:avLst/>
              <a:gdLst>
                <a:gd name="T0" fmla="*/ 839 w 917"/>
                <a:gd name="T1" fmla="*/ 457 h 719"/>
                <a:gd name="T2" fmla="*/ 771 w 917"/>
                <a:gd name="T3" fmla="*/ 434 h 719"/>
                <a:gd name="T4" fmla="*/ 721 w 917"/>
                <a:gd name="T5" fmla="*/ 466 h 719"/>
                <a:gd name="T6" fmla="*/ 721 w 917"/>
                <a:gd name="T7" fmla="*/ 466 h 719"/>
                <a:gd name="T8" fmla="*/ 721 w 917"/>
                <a:gd name="T9" fmla="*/ 471 h 719"/>
                <a:gd name="T10" fmla="*/ 721 w 917"/>
                <a:gd name="T11" fmla="*/ 719 h 719"/>
                <a:gd name="T12" fmla="*/ 674 w 917"/>
                <a:gd name="T13" fmla="*/ 719 h 719"/>
                <a:gd name="T14" fmla="*/ 674 w 917"/>
                <a:gd name="T15" fmla="*/ 719 h 719"/>
                <a:gd name="T16" fmla="*/ 454 w 917"/>
                <a:gd name="T17" fmla="*/ 719 h 719"/>
                <a:gd name="T18" fmla="*/ 447 w 917"/>
                <a:gd name="T19" fmla="*/ 719 h 719"/>
                <a:gd name="T20" fmla="*/ 449 w 917"/>
                <a:gd name="T21" fmla="*/ 719 h 719"/>
                <a:gd name="T22" fmla="*/ 447 w 917"/>
                <a:gd name="T23" fmla="*/ 719 h 719"/>
                <a:gd name="T24" fmla="*/ 450 w 917"/>
                <a:gd name="T25" fmla="*/ 719 h 719"/>
                <a:gd name="T26" fmla="*/ 449 w 917"/>
                <a:gd name="T27" fmla="*/ 719 h 719"/>
                <a:gd name="T28" fmla="*/ 418 w 917"/>
                <a:gd name="T29" fmla="*/ 670 h 719"/>
                <a:gd name="T30" fmla="*/ 440 w 917"/>
                <a:gd name="T31" fmla="*/ 602 h 719"/>
                <a:gd name="T32" fmla="*/ 352 w 917"/>
                <a:gd name="T33" fmla="*/ 523 h 719"/>
                <a:gd name="T34" fmla="*/ 264 w 917"/>
                <a:gd name="T35" fmla="*/ 602 h 719"/>
                <a:gd name="T36" fmla="*/ 286 w 917"/>
                <a:gd name="T37" fmla="*/ 670 h 719"/>
                <a:gd name="T38" fmla="*/ 256 w 917"/>
                <a:gd name="T39" fmla="*/ 719 h 719"/>
                <a:gd name="T40" fmla="*/ 254 w 917"/>
                <a:gd name="T41" fmla="*/ 719 h 719"/>
                <a:gd name="T42" fmla="*/ 249 w 917"/>
                <a:gd name="T43" fmla="*/ 719 h 719"/>
                <a:gd name="T44" fmla="*/ 160 w 917"/>
                <a:gd name="T45" fmla="*/ 719 h 719"/>
                <a:gd name="T46" fmla="*/ 2 w 917"/>
                <a:gd name="T47" fmla="*/ 719 h 719"/>
                <a:gd name="T48" fmla="*/ 2 w 917"/>
                <a:gd name="T49" fmla="*/ 471 h 719"/>
                <a:gd name="T50" fmla="*/ 2 w 917"/>
                <a:gd name="T51" fmla="*/ 271 h 719"/>
                <a:gd name="T52" fmla="*/ 2 w 917"/>
                <a:gd name="T53" fmla="*/ 267 h 719"/>
                <a:gd name="T54" fmla="*/ 2 w 917"/>
                <a:gd name="T55" fmla="*/ 0 h 719"/>
                <a:gd name="T56" fmla="*/ 45 w 917"/>
                <a:gd name="T57" fmla="*/ 0 h 719"/>
                <a:gd name="T58" fmla="*/ 250 w 917"/>
                <a:gd name="T59" fmla="*/ 0 h 719"/>
                <a:gd name="T60" fmla="*/ 256 w 917"/>
                <a:gd name="T61" fmla="*/ 0 h 719"/>
                <a:gd name="T62" fmla="*/ 257 w 917"/>
                <a:gd name="T63" fmla="*/ 0 h 719"/>
                <a:gd name="T64" fmla="*/ 256 w 917"/>
                <a:gd name="T65" fmla="*/ 0 h 719"/>
                <a:gd name="T66" fmla="*/ 455 w 917"/>
                <a:gd name="T67" fmla="*/ 0 h 719"/>
                <a:gd name="T68" fmla="*/ 563 w 917"/>
                <a:gd name="T69" fmla="*/ 0 h 719"/>
                <a:gd name="T70" fmla="*/ 563 w 917"/>
                <a:gd name="T71" fmla="*/ 0 h 719"/>
                <a:gd name="T72" fmla="*/ 667 w 917"/>
                <a:gd name="T73" fmla="*/ 0 h 719"/>
                <a:gd name="T74" fmla="*/ 721 w 917"/>
                <a:gd name="T75" fmla="*/ 0 h 719"/>
                <a:gd name="T76" fmla="*/ 721 w 917"/>
                <a:gd name="T77" fmla="*/ 267 h 719"/>
                <a:gd name="T78" fmla="*/ 721 w 917"/>
                <a:gd name="T79" fmla="*/ 273 h 719"/>
                <a:gd name="T80" fmla="*/ 721 w 917"/>
                <a:gd name="T81" fmla="*/ 273 h 719"/>
                <a:gd name="T82" fmla="*/ 721 w 917"/>
                <a:gd name="T83" fmla="*/ 273 h 719"/>
                <a:gd name="T84" fmla="*/ 721 w 917"/>
                <a:gd name="T85" fmla="*/ 271 h 719"/>
                <a:gd name="T86" fmla="*/ 721 w 917"/>
                <a:gd name="T87" fmla="*/ 273 h 719"/>
                <a:gd name="T88" fmla="*/ 722 w 917"/>
                <a:gd name="T89" fmla="*/ 273 h 719"/>
                <a:gd name="T90" fmla="*/ 721 w 917"/>
                <a:gd name="T91" fmla="*/ 273 h 719"/>
                <a:gd name="T92" fmla="*/ 771 w 917"/>
                <a:gd name="T93" fmla="*/ 302 h 719"/>
                <a:gd name="T94" fmla="*/ 839 w 917"/>
                <a:gd name="T95" fmla="*/ 280 h 719"/>
                <a:gd name="T96" fmla="*/ 917 w 917"/>
                <a:gd name="T97" fmla="*/ 368 h 719"/>
                <a:gd name="T98" fmla="*/ 839 w 917"/>
                <a:gd name="T99" fmla="*/ 45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7" h="719">
                  <a:moveTo>
                    <a:pt x="839" y="457"/>
                  </a:moveTo>
                  <a:cubicBezTo>
                    <a:pt x="816" y="457"/>
                    <a:pt x="771" y="434"/>
                    <a:pt x="771" y="434"/>
                  </a:cubicBezTo>
                  <a:cubicBezTo>
                    <a:pt x="745" y="422"/>
                    <a:pt x="723" y="436"/>
                    <a:pt x="721" y="466"/>
                  </a:cubicBezTo>
                  <a:cubicBezTo>
                    <a:pt x="721" y="466"/>
                    <a:pt x="721" y="466"/>
                    <a:pt x="721" y="466"/>
                  </a:cubicBezTo>
                  <a:cubicBezTo>
                    <a:pt x="721" y="471"/>
                    <a:pt x="721" y="471"/>
                    <a:pt x="721" y="471"/>
                  </a:cubicBezTo>
                  <a:cubicBezTo>
                    <a:pt x="721" y="719"/>
                    <a:pt x="721" y="719"/>
                    <a:pt x="721" y="719"/>
                  </a:cubicBezTo>
                  <a:cubicBezTo>
                    <a:pt x="674" y="719"/>
                    <a:pt x="674" y="719"/>
                    <a:pt x="674" y="719"/>
                  </a:cubicBezTo>
                  <a:cubicBezTo>
                    <a:pt x="674" y="719"/>
                    <a:pt x="674" y="719"/>
                    <a:pt x="674" y="719"/>
                  </a:cubicBezTo>
                  <a:cubicBezTo>
                    <a:pt x="454" y="719"/>
                    <a:pt x="454" y="719"/>
                    <a:pt x="454" y="719"/>
                  </a:cubicBezTo>
                  <a:cubicBezTo>
                    <a:pt x="450" y="719"/>
                    <a:pt x="448" y="719"/>
                    <a:pt x="447" y="719"/>
                  </a:cubicBezTo>
                  <a:cubicBezTo>
                    <a:pt x="447" y="719"/>
                    <a:pt x="448" y="719"/>
                    <a:pt x="449" y="719"/>
                  </a:cubicBezTo>
                  <a:cubicBezTo>
                    <a:pt x="448" y="719"/>
                    <a:pt x="448" y="719"/>
                    <a:pt x="447" y="719"/>
                  </a:cubicBezTo>
                  <a:cubicBezTo>
                    <a:pt x="448" y="719"/>
                    <a:pt x="449" y="719"/>
                    <a:pt x="450" y="719"/>
                  </a:cubicBezTo>
                  <a:cubicBezTo>
                    <a:pt x="449" y="719"/>
                    <a:pt x="449" y="719"/>
                    <a:pt x="449" y="719"/>
                  </a:cubicBezTo>
                  <a:cubicBezTo>
                    <a:pt x="419" y="717"/>
                    <a:pt x="406" y="695"/>
                    <a:pt x="418" y="670"/>
                  </a:cubicBezTo>
                  <a:cubicBezTo>
                    <a:pt x="418" y="670"/>
                    <a:pt x="440" y="625"/>
                    <a:pt x="440" y="602"/>
                  </a:cubicBezTo>
                  <a:cubicBezTo>
                    <a:pt x="440" y="559"/>
                    <a:pt x="401" y="523"/>
                    <a:pt x="352" y="523"/>
                  </a:cubicBezTo>
                  <a:cubicBezTo>
                    <a:pt x="304" y="523"/>
                    <a:pt x="264" y="559"/>
                    <a:pt x="264" y="602"/>
                  </a:cubicBezTo>
                  <a:cubicBezTo>
                    <a:pt x="264" y="625"/>
                    <a:pt x="286" y="670"/>
                    <a:pt x="286" y="670"/>
                  </a:cubicBezTo>
                  <a:cubicBezTo>
                    <a:pt x="299" y="695"/>
                    <a:pt x="285" y="717"/>
                    <a:pt x="256" y="719"/>
                  </a:cubicBezTo>
                  <a:cubicBezTo>
                    <a:pt x="255" y="719"/>
                    <a:pt x="255" y="719"/>
                    <a:pt x="254" y="719"/>
                  </a:cubicBezTo>
                  <a:cubicBezTo>
                    <a:pt x="249" y="719"/>
                    <a:pt x="249" y="719"/>
                    <a:pt x="249" y="719"/>
                  </a:cubicBezTo>
                  <a:cubicBezTo>
                    <a:pt x="160" y="719"/>
                    <a:pt x="160" y="719"/>
                    <a:pt x="160" y="71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2" y="471"/>
                    <a:pt x="2" y="471"/>
                    <a:pt x="2" y="471"/>
                  </a:cubicBezTo>
                  <a:cubicBezTo>
                    <a:pt x="2" y="471"/>
                    <a:pt x="0" y="301"/>
                    <a:pt x="2" y="271"/>
                  </a:cubicBezTo>
                  <a:cubicBezTo>
                    <a:pt x="2" y="272"/>
                    <a:pt x="2" y="270"/>
                    <a:pt x="2" y="26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9" y="0"/>
                    <a:pt x="45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1" y="0"/>
                    <a:pt x="253" y="0"/>
                    <a:pt x="256" y="0"/>
                  </a:cubicBezTo>
                  <a:cubicBezTo>
                    <a:pt x="256" y="0"/>
                    <a:pt x="257" y="0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89" y="0"/>
                    <a:pt x="455" y="0"/>
                    <a:pt x="455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0"/>
                    <a:pt x="717" y="0"/>
                    <a:pt x="721" y="0"/>
                  </a:cubicBezTo>
                  <a:cubicBezTo>
                    <a:pt x="721" y="267"/>
                    <a:pt x="721" y="267"/>
                    <a:pt x="721" y="267"/>
                  </a:cubicBezTo>
                  <a:cubicBezTo>
                    <a:pt x="721" y="269"/>
                    <a:pt x="721" y="272"/>
                    <a:pt x="721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1" y="272"/>
                    <a:pt x="721" y="272"/>
                    <a:pt x="721" y="271"/>
                  </a:cubicBezTo>
                  <a:cubicBezTo>
                    <a:pt x="721" y="272"/>
                    <a:pt x="721" y="272"/>
                    <a:pt x="721" y="273"/>
                  </a:cubicBezTo>
                  <a:cubicBezTo>
                    <a:pt x="722" y="273"/>
                    <a:pt x="722" y="273"/>
                    <a:pt x="722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4" y="302"/>
                    <a:pt x="745" y="315"/>
                    <a:pt x="771" y="302"/>
                  </a:cubicBezTo>
                  <a:cubicBezTo>
                    <a:pt x="771" y="302"/>
                    <a:pt x="816" y="280"/>
                    <a:pt x="839" y="280"/>
                  </a:cubicBezTo>
                  <a:cubicBezTo>
                    <a:pt x="882" y="280"/>
                    <a:pt x="917" y="320"/>
                    <a:pt x="917" y="368"/>
                  </a:cubicBezTo>
                  <a:cubicBezTo>
                    <a:pt x="917" y="417"/>
                    <a:pt x="882" y="457"/>
                    <a:pt x="839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7" name="Freeform 140"/>
            <p:cNvSpPr/>
            <p:nvPr/>
          </p:nvSpPr>
          <p:spPr bwMode="auto">
            <a:xfrm>
              <a:off x="4063995" y="1788602"/>
              <a:ext cx="1314403" cy="1022313"/>
            </a:xfrm>
            <a:custGeom>
              <a:avLst/>
              <a:gdLst>
                <a:gd name="T0" fmla="*/ 243 w 892"/>
                <a:gd name="T1" fmla="*/ 694 h 694"/>
                <a:gd name="T2" fmla="*/ 237 w 892"/>
                <a:gd name="T3" fmla="*/ 694 h 694"/>
                <a:gd name="T4" fmla="*/ 2 w 892"/>
                <a:gd name="T5" fmla="*/ 694 h 694"/>
                <a:gd name="T6" fmla="*/ 2 w 892"/>
                <a:gd name="T7" fmla="*/ 459 h 694"/>
                <a:gd name="T8" fmla="*/ 2 w 892"/>
                <a:gd name="T9" fmla="*/ 261 h 694"/>
                <a:gd name="T10" fmla="*/ 2 w 892"/>
                <a:gd name="T11" fmla="*/ 257 h 694"/>
                <a:gd name="T12" fmla="*/ 2 w 892"/>
                <a:gd name="T13" fmla="*/ 0 h 694"/>
                <a:gd name="T14" fmla="*/ 33 w 892"/>
                <a:gd name="T15" fmla="*/ 1 h 694"/>
                <a:gd name="T16" fmla="*/ 244 w 892"/>
                <a:gd name="T17" fmla="*/ 1 h 694"/>
                <a:gd name="T18" fmla="*/ 244 w 892"/>
                <a:gd name="T19" fmla="*/ 1 h 694"/>
                <a:gd name="T20" fmla="*/ 244 w 892"/>
                <a:gd name="T21" fmla="*/ 1 h 694"/>
                <a:gd name="T22" fmla="*/ 443 w 892"/>
                <a:gd name="T23" fmla="*/ 1 h 694"/>
                <a:gd name="T24" fmla="*/ 564 w 892"/>
                <a:gd name="T25" fmla="*/ 1 h 694"/>
                <a:gd name="T26" fmla="*/ 564 w 892"/>
                <a:gd name="T27" fmla="*/ 0 h 694"/>
                <a:gd name="T28" fmla="*/ 655 w 892"/>
                <a:gd name="T29" fmla="*/ 0 h 694"/>
                <a:gd name="T30" fmla="*/ 696 w 892"/>
                <a:gd name="T31" fmla="*/ 0 h 694"/>
                <a:gd name="T32" fmla="*/ 696 w 892"/>
                <a:gd name="T33" fmla="*/ 255 h 694"/>
                <a:gd name="T34" fmla="*/ 696 w 892"/>
                <a:gd name="T35" fmla="*/ 260 h 694"/>
                <a:gd name="T36" fmla="*/ 697 w 892"/>
                <a:gd name="T37" fmla="*/ 260 h 694"/>
                <a:gd name="T38" fmla="*/ 697 w 892"/>
                <a:gd name="T39" fmla="*/ 262 h 694"/>
                <a:gd name="T40" fmla="*/ 710 w 892"/>
                <a:gd name="T41" fmla="*/ 261 h 694"/>
                <a:gd name="T42" fmla="*/ 712 w 892"/>
                <a:gd name="T43" fmla="*/ 261 h 694"/>
                <a:gd name="T44" fmla="*/ 697 w 892"/>
                <a:gd name="T45" fmla="*/ 262 h 694"/>
                <a:gd name="T46" fmla="*/ 741 w 892"/>
                <a:gd name="T47" fmla="*/ 308 h 694"/>
                <a:gd name="T48" fmla="*/ 765 w 892"/>
                <a:gd name="T49" fmla="*/ 302 h 694"/>
                <a:gd name="T50" fmla="*/ 827 w 892"/>
                <a:gd name="T51" fmla="*/ 281 h 694"/>
                <a:gd name="T52" fmla="*/ 892 w 892"/>
                <a:gd name="T53" fmla="*/ 356 h 694"/>
                <a:gd name="T54" fmla="*/ 827 w 892"/>
                <a:gd name="T55" fmla="*/ 432 h 694"/>
                <a:gd name="T56" fmla="*/ 765 w 892"/>
                <a:gd name="T57" fmla="*/ 411 h 694"/>
                <a:gd name="T58" fmla="*/ 741 w 892"/>
                <a:gd name="T59" fmla="*/ 405 h 694"/>
                <a:gd name="T60" fmla="*/ 697 w 892"/>
                <a:gd name="T61" fmla="*/ 453 h 694"/>
                <a:gd name="T62" fmla="*/ 696 w 892"/>
                <a:gd name="T63" fmla="*/ 454 h 694"/>
                <a:gd name="T64" fmla="*/ 696 w 892"/>
                <a:gd name="T65" fmla="*/ 459 h 694"/>
                <a:gd name="T66" fmla="*/ 696 w 892"/>
                <a:gd name="T67" fmla="*/ 694 h 694"/>
                <a:gd name="T68" fmla="*/ 649 w 892"/>
                <a:gd name="T69" fmla="*/ 694 h 694"/>
                <a:gd name="T70" fmla="*/ 649 w 892"/>
                <a:gd name="T71" fmla="*/ 694 h 694"/>
                <a:gd name="T72" fmla="*/ 442 w 892"/>
                <a:gd name="T73" fmla="*/ 694 h 694"/>
                <a:gd name="T74" fmla="*/ 435 w 892"/>
                <a:gd name="T75" fmla="*/ 694 h 694"/>
                <a:gd name="T76" fmla="*/ 435 w 892"/>
                <a:gd name="T77" fmla="*/ 694 h 694"/>
                <a:gd name="T78" fmla="*/ 416 w 892"/>
                <a:gd name="T79" fmla="*/ 684 h 694"/>
                <a:gd name="T80" fmla="*/ 418 w 892"/>
                <a:gd name="T81" fmla="*/ 663 h 694"/>
                <a:gd name="T82" fmla="*/ 441 w 892"/>
                <a:gd name="T83" fmla="*/ 590 h 694"/>
                <a:gd name="T84" fmla="*/ 340 w 892"/>
                <a:gd name="T85" fmla="*/ 499 h 694"/>
                <a:gd name="T86" fmla="*/ 240 w 892"/>
                <a:gd name="T87" fmla="*/ 590 h 694"/>
                <a:gd name="T88" fmla="*/ 263 w 892"/>
                <a:gd name="T89" fmla="*/ 663 h 694"/>
                <a:gd name="T90" fmla="*/ 264 w 892"/>
                <a:gd name="T91" fmla="*/ 684 h 694"/>
                <a:gd name="T92" fmla="*/ 244 w 892"/>
                <a:gd name="T93" fmla="*/ 694 h 694"/>
                <a:gd name="T94" fmla="*/ 243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243" y="694"/>
                  </a:moveTo>
                  <a:cubicBezTo>
                    <a:pt x="237" y="694"/>
                    <a:pt x="237" y="694"/>
                    <a:pt x="237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59"/>
                    <a:pt x="2" y="459"/>
                    <a:pt x="2" y="459"/>
                  </a:cubicBezTo>
                  <a:cubicBezTo>
                    <a:pt x="2" y="458"/>
                    <a:pt x="0" y="294"/>
                    <a:pt x="2" y="261"/>
                  </a:cubicBezTo>
                  <a:cubicBezTo>
                    <a:pt x="2" y="260"/>
                    <a:pt x="2" y="258"/>
                    <a:pt x="2" y="25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58" y="0"/>
                    <a:pt x="681" y="0"/>
                    <a:pt x="696" y="0"/>
                  </a:cubicBezTo>
                  <a:cubicBezTo>
                    <a:pt x="696" y="255"/>
                    <a:pt x="696" y="255"/>
                    <a:pt x="696" y="255"/>
                  </a:cubicBezTo>
                  <a:cubicBezTo>
                    <a:pt x="696" y="257"/>
                    <a:pt x="696" y="259"/>
                    <a:pt x="696" y="260"/>
                  </a:cubicBezTo>
                  <a:cubicBezTo>
                    <a:pt x="697" y="260"/>
                    <a:pt x="697" y="260"/>
                    <a:pt x="697" y="260"/>
                  </a:cubicBezTo>
                  <a:cubicBezTo>
                    <a:pt x="697" y="261"/>
                    <a:pt x="697" y="261"/>
                    <a:pt x="697" y="262"/>
                  </a:cubicBezTo>
                  <a:cubicBezTo>
                    <a:pt x="710" y="261"/>
                    <a:pt x="710" y="261"/>
                    <a:pt x="710" y="261"/>
                  </a:cubicBezTo>
                  <a:cubicBezTo>
                    <a:pt x="712" y="261"/>
                    <a:pt x="712" y="261"/>
                    <a:pt x="712" y="261"/>
                  </a:cubicBezTo>
                  <a:cubicBezTo>
                    <a:pt x="697" y="262"/>
                    <a:pt x="697" y="262"/>
                    <a:pt x="697" y="262"/>
                  </a:cubicBezTo>
                  <a:cubicBezTo>
                    <a:pt x="700" y="290"/>
                    <a:pt x="717" y="308"/>
                    <a:pt x="741" y="308"/>
                  </a:cubicBezTo>
                  <a:cubicBezTo>
                    <a:pt x="748" y="308"/>
                    <a:pt x="756" y="306"/>
                    <a:pt x="765" y="302"/>
                  </a:cubicBezTo>
                  <a:cubicBezTo>
                    <a:pt x="781" y="294"/>
                    <a:pt x="812" y="281"/>
                    <a:pt x="827" y="281"/>
                  </a:cubicBezTo>
                  <a:cubicBezTo>
                    <a:pt x="863" y="281"/>
                    <a:pt x="892" y="315"/>
                    <a:pt x="892" y="356"/>
                  </a:cubicBezTo>
                  <a:cubicBezTo>
                    <a:pt x="892" y="398"/>
                    <a:pt x="863" y="432"/>
                    <a:pt x="827" y="432"/>
                  </a:cubicBezTo>
                  <a:cubicBezTo>
                    <a:pt x="812" y="432"/>
                    <a:pt x="781" y="419"/>
                    <a:pt x="765" y="411"/>
                  </a:cubicBezTo>
                  <a:cubicBezTo>
                    <a:pt x="756" y="407"/>
                    <a:pt x="748" y="405"/>
                    <a:pt x="741" y="405"/>
                  </a:cubicBezTo>
                  <a:cubicBezTo>
                    <a:pt x="716" y="405"/>
                    <a:pt x="699" y="424"/>
                    <a:pt x="697" y="453"/>
                  </a:cubicBezTo>
                  <a:cubicBezTo>
                    <a:pt x="696" y="454"/>
                    <a:pt x="696" y="454"/>
                    <a:pt x="696" y="454"/>
                  </a:cubicBezTo>
                  <a:cubicBezTo>
                    <a:pt x="696" y="459"/>
                    <a:pt x="696" y="459"/>
                    <a:pt x="696" y="459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649" y="694"/>
                    <a:pt x="649" y="694"/>
                    <a:pt x="649" y="694"/>
                  </a:cubicBezTo>
                  <a:cubicBezTo>
                    <a:pt x="442" y="694"/>
                    <a:pt x="442" y="694"/>
                    <a:pt x="442" y="694"/>
                  </a:cubicBezTo>
                  <a:cubicBezTo>
                    <a:pt x="439" y="694"/>
                    <a:pt x="436" y="694"/>
                    <a:pt x="435" y="694"/>
                  </a:cubicBezTo>
                  <a:cubicBezTo>
                    <a:pt x="435" y="694"/>
                    <a:pt x="435" y="694"/>
                    <a:pt x="435" y="694"/>
                  </a:cubicBezTo>
                  <a:cubicBezTo>
                    <a:pt x="426" y="693"/>
                    <a:pt x="419" y="689"/>
                    <a:pt x="416" y="684"/>
                  </a:cubicBezTo>
                  <a:cubicBezTo>
                    <a:pt x="413" y="677"/>
                    <a:pt x="415" y="669"/>
                    <a:pt x="418" y="663"/>
                  </a:cubicBezTo>
                  <a:cubicBezTo>
                    <a:pt x="420" y="658"/>
                    <a:pt x="441" y="615"/>
                    <a:pt x="441" y="590"/>
                  </a:cubicBezTo>
                  <a:cubicBezTo>
                    <a:pt x="441" y="540"/>
                    <a:pt x="396" y="499"/>
                    <a:pt x="340" y="499"/>
                  </a:cubicBezTo>
                  <a:cubicBezTo>
                    <a:pt x="285" y="499"/>
                    <a:pt x="240" y="540"/>
                    <a:pt x="240" y="590"/>
                  </a:cubicBezTo>
                  <a:cubicBezTo>
                    <a:pt x="240" y="615"/>
                    <a:pt x="261" y="658"/>
                    <a:pt x="263" y="663"/>
                  </a:cubicBezTo>
                  <a:cubicBezTo>
                    <a:pt x="267" y="671"/>
                    <a:pt x="267" y="679"/>
                    <a:pt x="264" y="684"/>
                  </a:cubicBezTo>
                  <a:cubicBezTo>
                    <a:pt x="261" y="690"/>
                    <a:pt x="254" y="693"/>
                    <a:pt x="244" y="694"/>
                  </a:cubicBezTo>
                  <a:cubicBezTo>
                    <a:pt x="244" y="694"/>
                    <a:pt x="243" y="694"/>
                    <a:pt x="243" y="6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9" name="Group 50"/>
          <p:cNvGrpSpPr/>
          <p:nvPr/>
        </p:nvGrpSpPr>
        <p:grpSpPr>
          <a:xfrm>
            <a:off x="6684919" y="2027737"/>
            <a:ext cx="1085546" cy="847403"/>
            <a:chOff x="6805490" y="1775079"/>
            <a:chExt cx="1351365" cy="1059275"/>
          </a:xfrm>
          <a:effectLst/>
        </p:grpSpPr>
        <p:sp>
          <p:nvSpPr>
            <p:cNvPr id="134" name="Freeform 141"/>
            <p:cNvSpPr/>
            <p:nvPr/>
          </p:nvSpPr>
          <p:spPr bwMode="auto">
            <a:xfrm>
              <a:off x="6805490" y="1775079"/>
              <a:ext cx="1351365" cy="1059275"/>
            </a:xfrm>
            <a:custGeom>
              <a:avLst/>
              <a:gdLst>
                <a:gd name="T0" fmla="*/ 78 w 917"/>
                <a:gd name="T1" fmla="*/ 457 h 719"/>
                <a:gd name="T2" fmla="*/ 146 w 917"/>
                <a:gd name="T3" fmla="*/ 435 h 719"/>
                <a:gd name="T4" fmla="*/ 196 w 917"/>
                <a:gd name="T5" fmla="*/ 466 h 719"/>
                <a:gd name="T6" fmla="*/ 196 w 917"/>
                <a:gd name="T7" fmla="*/ 466 h 719"/>
                <a:gd name="T8" fmla="*/ 196 w 917"/>
                <a:gd name="T9" fmla="*/ 471 h 719"/>
                <a:gd name="T10" fmla="*/ 196 w 917"/>
                <a:gd name="T11" fmla="*/ 719 h 719"/>
                <a:gd name="T12" fmla="*/ 243 w 917"/>
                <a:gd name="T13" fmla="*/ 719 h 719"/>
                <a:gd name="T14" fmla="*/ 243 w 917"/>
                <a:gd name="T15" fmla="*/ 719 h 719"/>
                <a:gd name="T16" fmla="*/ 463 w 917"/>
                <a:gd name="T17" fmla="*/ 719 h 719"/>
                <a:gd name="T18" fmla="*/ 470 w 917"/>
                <a:gd name="T19" fmla="*/ 719 h 719"/>
                <a:gd name="T20" fmla="*/ 468 w 917"/>
                <a:gd name="T21" fmla="*/ 719 h 719"/>
                <a:gd name="T22" fmla="*/ 470 w 917"/>
                <a:gd name="T23" fmla="*/ 719 h 719"/>
                <a:gd name="T24" fmla="*/ 467 w 917"/>
                <a:gd name="T25" fmla="*/ 719 h 719"/>
                <a:gd name="T26" fmla="*/ 468 w 917"/>
                <a:gd name="T27" fmla="*/ 719 h 719"/>
                <a:gd name="T28" fmla="*/ 499 w 917"/>
                <a:gd name="T29" fmla="*/ 670 h 719"/>
                <a:gd name="T30" fmla="*/ 477 w 917"/>
                <a:gd name="T31" fmla="*/ 602 h 719"/>
                <a:gd name="T32" fmla="*/ 565 w 917"/>
                <a:gd name="T33" fmla="*/ 524 h 719"/>
                <a:gd name="T34" fmla="*/ 653 w 917"/>
                <a:gd name="T35" fmla="*/ 602 h 719"/>
                <a:gd name="T36" fmla="*/ 631 w 917"/>
                <a:gd name="T37" fmla="*/ 670 h 719"/>
                <a:gd name="T38" fmla="*/ 661 w 917"/>
                <a:gd name="T39" fmla="*/ 719 h 719"/>
                <a:gd name="T40" fmla="*/ 663 w 917"/>
                <a:gd name="T41" fmla="*/ 719 h 719"/>
                <a:gd name="T42" fmla="*/ 668 w 917"/>
                <a:gd name="T43" fmla="*/ 719 h 719"/>
                <a:gd name="T44" fmla="*/ 757 w 917"/>
                <a:gd name="T45" fmla="*/ 719 h 719"/>
                <a:gd name="T46" fmla="*/ 915 w 917"/>
                <a:gd name="T47" fmla="*/ 719 h 719"/>
                <a:gd name="T48" fmla="*/ 915 w 917"/>
                <a:gd name="T49" fmla="*/ 471 h 719"/>
                <a:gd name="T50" fmla="*/ 915 w 917"/>
                <a:gd name="T51" fmla="*/ 271 h 719"/>
                <a:gd name="T52" fmla="*/ 915 w 917"/>
                <a:gd name="T53" fmla="*/ 267 h 719"/>
                <a:gd name="T54" fmla="*/ 915 w 917"/>
                <a:gd name="T55" fmla="*/ 0 h 719"/>
                <a:gd name="T56" fmla="*/ 872 w 917"/>
                <a:gd name="T57" fmla="*/ 0 h 719"/>
                <a:gd name="T58" fmla="*/ 667 w 917"/>
                <a:gd name="T59" fmla="*/ 0 h 719"/>
                <a:gd name="T60" fmla="*/ 661 w 917"/>
                <a:gd name="T61" fmla="*/ 0 h 719"/>
                <a:gd name="T62" fmla="*/ 660 w 917"/>
                <a:gd name="T63" fmla="*/ 0 h 719"/>
                <a:gd name="T64" fmla="*/ 661 w 917"/>
                <a:gd name="T65" fmla="*/ 0 h 719"/>
                <a:gd name="T66" fmla="*/ 462 w 917"/>
                <a:gd name="T67" fmla="*/ 0 h 719"/>
                <a:gd name="T68" fmla="*/ 354 w 917"/>
                <a:gd name="T69" fmla="*/ 0 h 719"/>
                <a:gd name="T70" fmla="*/ 354 w 917"/>
                <a:gd name="T71" fmla="*/ 0 h 719"/>
                <a:gd name="T72" fmla="*/ 250 w 917"/>
                <a:gd name="T73" fmla="*/ 0 h 719"/>
                <a:gd name="T74" fmla="*/ 196 w 917"/>
                <a:gd name="T75" fmla="*/ 0 h 719"/>
                <a:gd name="T76" fmla="*/ 196 w 917"/>
                <a:gd name="T77" fmla="*/ 267 h 719"/>
                <a:gd name="T78" fmla="*/ 196 w 917"/>
                <a:gd name="T79" fmla="*/ 273 h 719"/>
                <a:gd name="T80" fmla="*/ 196 w 917"/>
                <a:gd name="T81" fmla="*/ 274 h 719"/>
                <a:gd name="T82" fmla="*/ 196 w 917"/>
                <a:gd name="T83" fmla="*/ 273 h 719"/>
                <a:gd name="T84" fmla="*/ 196 w 917"/>
                <a:gd name="T85" fmla="*/ 271 h 719"/>
                <a:gd name="T86" fmla="*/ 196 w 917"/>
                <a:gd name="T87" fmla="*/ 273 h 719"/>
                <a:gd name="T88" fmla="*/ 196 w 917"/>
                <a:gd name="T89" fmla="*/ 273 h 719"/>
                <a:gd name="T90" fmla="*/ 196 w 917"/>
                <a:gd name="T91" fmla="*/ 273 h 719"/>
                <a:gd name="T92" fmla="*/ 146 w 917"/>
                <a:gd name="T93" fmla="*/ 303 h 719"/>
                <a:gd name="T94" fmla="*/ 78 w 917"/>
                <a:gd name="T95" fmla="*/ 280 h 719"/>
                <a:gd name="T96" fmla="*/ 0 w 917"/>
                <a:gd name="T97" fmla="*/ 369 h 719"/>
                <a:gd name="T98" fmla="*/ 78 w 917"/>
                <a:gd name="T99" fmla="*/ 45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7" h="719">
                  <a:moveTo>
                    <a:pt x="78" y="457"/>
                  </a:moveTo>
                  <a:cubicBezTo>
                    <a:pt x="101" y="457"/>
                    <a:pt x="146" y="435"/>
                    <a:pt x="146" y="435"/>
                  </a:cubicBezTo>
                  <a:cubicBezTo>
                    <a:pt x="172" y="422"/>
                    <a:pt x="194" y="436"/>
                    <a:pt x="196" y="466"/>
                  </a:cubicBezTo>
                  <a:cubicBezTo>
                    <a:pt x="196" y="466"/>
                    <a:pt x="196" y="466"/>
                    <a:pt x="196" y="466"/>
                  </a:cubicBezTo>
                  <a:cubicBezTo>
                    <a:pt x="196" y="471"/>
                    <a:pt x="196" y="471"/>
                    <a:pt x="196" y="471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243" y="719"/>
                    <a:pt x="243" y="719"/>
                    <a:pt x="243" y="719"/>
                  </a:cubicBezTo>
                  <a:cubicBezTo>
                    <a:pt x="243" y="719"/>
                    <a:pt x="243" y="719"/>
                    <a:pt x="243" y="719"/>
                  </a:cubicBezTo>
                  <a:cubicBezTo>
                    <a:pt x="463" y="719"/>
                    <a:pt x="463" y="719"/>
                    <a:pt x="463" y="719"/>
                  </a:cubicBezTo>
                  <a:cubicBezTo>
                    <a:pt x="467" y="719"/>
                    <a:pt x="469" y="719"/>
                    <a:pt x="470" y="719"/>
                  </a:cubicBezTo>
                  <a:cubicBezTo>
                    <a:pt x="470" y="719"/>
                    <a:pt x="469" y="719"/>
                    <a:pt x="468" y="719"/>
                  </a:cubicBezTo>
                  <a:cubicBezTo>
                    <a:pt x="469" y="719"/>
                    <a:pt x="469" y="719"/>
                    <a:pt x="470" y="719"/>
                  </a:cubicBezTo>
                  <a:cubicBezTo>
                    <a:pt x="469" y="719"/>
                    <a:pt x="468" y="719"/>
                    <a:pt x="467" y="719"/>
                  </a:cubicBezTo>
                  <a:cubicBezTo>
                    <a:pt x="468" y="719"/>
                    <a:pt x="468" y="719"/>
                    <a:pt x="468" y="719"/>
                  </a:cubicBezTo>
                  <a:cubicBezTo>
                    <a:pt x="498" y="717"/>
                    <a:pt x="511" y="695"/>
                    <a:pt x="499" y="670"/>
                  </a:cubicBezTo>
                  <a:cubicBezTo>
                    <a:pt x="499" y="670"/>
                    <a:pt x="477" y="625"/>
                    <a:pt x="477" y="602"/>
                  </a:cubicBezTo>
                  <a:cubicBezTo>
                    <a:pt x="477" y="559"/>
                    <a:pt x="516" y="524"/>
                    <a:pt x="565" y="524"/>
                  </a:cubicBezTo>
                  <a:cubicBezTo>
                    <a:pt x="613" y="524"/>
                    <a:pt x="653" y="559"/>
                    <a:pt x="653" y="602"/>
                  </a:cubicBezTo>
                  <a:cubicBezTo>
                    <a:pt x="653" y="625"/>
                    <a:pt x="631" y="670"/>
                    <a:pt x="631" y="670"/>
                  </a:cubicBezTo>
                  <a:cubicBezTo>
                    <a:pt x="618" y="696"/>
                    <a:pt x="632" y="717"/>
                    <a:pt x="661" y="719"/>
                  </a:cubicBezTo>
                  <a:cubicBezTo>
                    <a:pt x="662" y="719"/>
                    <a:pt x="662" y="719"/>
                    <a:pt x="663" y="719"/>
                  </a:cubicBezTo>
                  <a:cubicBezTo>
                    <a:pt x="668" y="719"/>
                    <a:pt x="668" y="719"/>
                    <a:pt x="668" y="719"/>
                  </a:cubicBezTo>
                  <a:cubicBezTo>
                    <a:pt x="757" y="719"/>
                    <a:pt x="757" y="719"/>
                    <a:pt x="757" y="719"/>
                  </a:cubicBezTo>
                  <a:cubicBezTo>
                    <a:pt x="915" y="719"/>
                    <a:pt x="915" y="719"/>
                    <a:pt x="915" y="719"/>
                  </a:cubicBezTo>
                  <a:cubicBezTo>
                    <a:pt x="915" y="471"/>
                    <a:pt x="915" y="471"/>
                    <a:pt x="915" y="471"/>
                  </a:cubicBezTo>
                  <a:cubicBezTo>
                    <a:pt x="915" y="471"/>
                    <a:pt x="917" y="301"/>
                    <a:pt x="915" y="271"/>
                  </a:cubicBezTo>
                  <a:cubicBezTo>
                    <a:pt x="915" y="272"/>
                    <a:pt x="915" y="270"/>
                    <a:pt x="915" y="267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0"/>
                    <a:pt x="888" y="0"/>
                    <a:pt x="872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6" y="0"/>
                    <a:pt x="664" y="0"/>
                    <a:pt x="661" y="0"/>
                  </a:cubicBezTo>
                  <a:cubicBezTo>
                    <a:pt x="661" y="0"/>
                    <a:pt x="660" y="0"/>
                    <a:pt x="660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28" y="0"/>
                    <a:pt x="462" y="0"/>
                    <a:pt x="462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6" y="0"/>
                    <a:pt x="200" y="0"/>
                    <a:pt x="196" y="0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6" y="270"/>
                    <a:pt x="196" y="272"/>
                    <a:pt x="196" y="273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6" y="272"/>
                    <a:pt x="196" y="272"/>
                    <a:pt x="196" y="271"/>
                  </a:cubicBezTo>
                  <a:cubicBezTo>
                    <a:pt x="196" y="272"/>
                    <a:pt x="196" y="272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3" y="302"/>
                    <a:pt x="172" y="315"/>
                    <a:pt x="146" y="303"/>
                  </a:cubicBezTo>
                  <a:cubicBezTo>
                    <a:pt x="146" y="303"/>
                    <a:pt x="101" y="280"/>
                    <a:pt x="78" y="280"/>
                  </a:cubicBezTo>
                  <a:cubicBezTo>
                    <a:pt x="35" y="280"/>
                    <a:pt x="0" y="320"/>
                    <a:pt x="0" y="369"/>
                  </a:cubicBezTo>
                  <a:cubicBezTo>
                    <a:pt x="0" y="417"/>
                    <a:pt x="35" y="457"/>
                    <a:pt x="78" y="45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5" name="Freeform 142"/>
            <p:cNvSpPr/>
            <p:nvPr/>
          </p:nvSpPr>
          <p:spPr bwMode="auto">
            <a:xfrm>
              <a:off x="6824421" y="1793109"/>
              <a:ext cx="1314403" cy="1024116"/>
            </a:xfrm>
            <a:custGeom>
              <a:avLst/>
              <a:gdLst>
                <a:gd name="T0" fmla="*/ 648 w 892"/>
                <a:gd name="T1" fmla="*/ 695 h 695"/>
                <a:gd name="T2" fmla="*/ 628 w 892"/>
                <a:gd name="T3" fmla="*/ 684 h 695"/>
                <a:gd name="T4" fmla="*/ 629 w 892"/>
                <a:gd name="T5" fmla="*/ 663 h 695"/>
                <a:gd name="T6" fmla="*/ 652 w 892"/>
                <a:gd name="T7" fmla="*/ 590 h 695"/>
                <a:gd name="T8" fmla="*/ 552 w 892"/>
                <a:gd name="T9" fmla="*/ 499 h 695"/>
                <a:gd name="T10" fmla="*/ 451 w 892"/>
                <a:gd name="T11" fmla="*/ 590 h 695"/>
                <a:gd name="T12" fmla="*/ 474 w 892"/>
                <a:gd name="T13" fmla="*/ 663 h 695"/>
                <a:gd name="T14" fmla="*/ 476 w 892"/>
                <a:gd name="T15" fmla="*/ 684 h 695"/>
                <a:gd name="T16" fmla="*/ 457 w 892"/>
                <a:gd name="T17" fmla="*/ 694 h 695"/>
                <a:gd name="T18" fmla="*/ 457 w 892"/>
                <a:gd name="T19" fmla="*/ 694 h 695"/>
                <a:gd name="T20" fmla="*/ 450 w 892"/>
                <a:gd name="T21" fmla="*/ 694 h 695"/>
                <a:gd name="T22" fmla="*/ 243 w 892"/>
                <a:gd name="T23" fmla="*/ 694 h 695"/>
                <a:gd name="T24" fmla="*/ 230 w 892"/>
                <a:gd name="T25" fmla="*/ 694 h 695"/>
                <a:gd name="T26" fmla="*/ 196 w 892"/>
                <a:gd name="T27" fmla="*/ 694 h 695"/>
                <a:gd name="T28" fmla="*/ 196 w 892"/>
                <a:gd name="T29" fmla="*/ 459 h 695"/>
                <a:gd name="T30" fmla="*/ 196 w 892"/>
                <a:gd name="T31" fmla="*/ 453 h 695"/>
                <a:gd name="T32" fmla="*/ 195 w 892"/>
                <a:gd name="T33" fmla="*/ 453 h 695"/>
                <a:gd name="T34" fmla="*/ 196 w 892"/>
                <a:gd name="T35" fmla="*/ 453 h 695"/>
                <a:gd name="T36" fmla="*/ 152 w 892"/>
                <a:gd name="T37" fmla="*/ 405 h 695"/>
                <a:gd name="T38" fmla="*/ 127 w 892"/>
                <a:gd name="T39" fmla="*/ 411 h 695"/>
                <a:gd name="T40" fmla="*/ 65 w 892"/>
                <a:gd name="T41" fmla="*/ 432 h 695"/>
                <a:gd name="T42" fmla="*/ 0 w 892"/>
                <a:gd name="T43" fmla="*/ 357 h 695"/>
                <a:gd name="T44" fmla="*/ 65 w 892"/>
                <a:gd name="T45" fmla="*/ 281 h 695"/>
                <a:gd name="T46" fmla="*/ 127 w 892"/>
                <a:gd name="T47" fmla="*/ 302 h 695"/>
                <a:gd name="T48" fmla="*/ 151 w 892"/>
                <a:gd name="T49" fmla="*/ 308 h 695"/>
                <a:gd name="T50" fmla="*/ 195 w 892"/>
                <a:gd name="T51" fmla="*/ 262 h 695"/>
                <a:gd name="T52" fmla="*/ 184 w 892"/>
                <a:gd name="T53" fmla="*/ 262 h 695"/>
                <a:gd name="T54" fmla="*/ 186 w 892"/>
                <a:gd name="T55" fmla="*/ 262 h 695"/>
                <a:gd name="T56" fmla="*/ 195 w 892"/>
                <a:gd name="T57" fmla="*/ 262 h 695"/>
                <a:gd name="T58" fmla="*/ 195 w 892"/>
                <a:gd name="T59" fmla="*/ 261 h 695"/>
                <a:gd name="T60" fmla="*/ 196 w 892"/>
                <a:gd name="T61" fmla="*/ 261 h 695"/>
                <a:gd name="T62" fmla="*/ 196 w 892"/>
                <a:gd name="T63" fmla="*/ 260 h 695"/>
                <a:gd name="T64" fmla="*/ 196 w 892"/>
                <a:gd name="T65" fmla="*/ 255 h 695"/>
                <a:gd name="T66" fmla="*/ 196 w 892"/>
                <a:gd name="T67" fmla="*/ 0 h 695"/>
                <a:gd name="T68" fmla="*/ 237 w 892"/>
                <a:gd name="T69" fmla="*/ 1 h 695"/>
                <a:gd name="T70" fmla="*/ 330 w 892"/>
                <a:gd name="T71" fmla="*/ 1 h 695"/>
                <a:gd name="T72" fmla="*/ 341 w 892"/>
                <a:gd name="T73" fmla="*/ 1 h 695"/>
                <a:gd name="T74" fmla="*/ 449 w 892"/>
                <a:gd name="T75" fmla="*/ 1 h 695"/>
                <a:gd name="T76" fmla="*/ 648 w 892"/>
                <a:gd name="T77" fmla="*/ 1 h 695"/>
                <a:gd name="T78" fmla="*/ 648 w 892"/>
                <a:gd name="T79" fmla="*/ 1 h 695"/>
                <a:gd name="T80" fmla="*/ 649 w 892"/>
                <a:gd name="T81" fmla="*/ 1 h 695"/>
                <a:gd name="T82" fmla="*/ 859 w 892"/>
                <a:gd name="T83" fmla="*/ 1 h 695"/>
                <a:gd name="T84" fmla="*/ 890 w 892"/>
                <a:gd name="T85" fmla="*/ 1 h 695"/>
                <a:gd name="T86" fmla="*/ 890 w 892"/>
                <a:gd name="T87" fmla="*/ 257 h 695"/>
                <a:gd name="T88" fmla="*/ 890 w 892"/>
                <a:gd name="T89" fmla="*/ 261 h 695"/>
                <a:gd name="T90" fmla="*/ 890 w 892"/>
                <a:gd name="T91" fmla="*/ 459 h 695"/>
                <a:gd name="T92" fmla="*/ 890 w 892"/>
                <a:gd name="T93" fmla="*/ 694 h 695"/>
                <a:gd name="T94" fmla="*/ 655 w 892"/>
                <a:gd name="T95" fmla="*/ 694 h 695"/>
                <a:gd name="T96" fmla="*/ 650 w 892"/>
                <a:gd name="T97" fmla="*/ 694 h 695"/>
                <a:gd name="T98" fmla="*/ 648 w 892"/>
                <a:gd name="T9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695">
                  <a:moveTo>
                    <a:pt x="648" y="695"/>
                  </a:moveTo>
                  <a:cubicBezTo>
                    <a:pt x="638" y="693"/>
                    <a:pt x="631" y="690"/>
                    <a:pt x="628" y="684"/>
                  </a:cubicBezTo>
                  <a:cubicBezTo>
                    <a:pt x="625" y="679"/>
                    <a:pt x="625" y="671"/>
                    <a:pt x="629" y="663"/>
                  </a:cubicBezTo>
                  <a:cubicBezTo>
                    <a:pt x="631" y="659"/>
                    <a:pt x="652" y="615"/>
                    <a:pt x="652" y="590"/>
                  </a:cubicBezTo>
                  <a:cubicBezTo>
                    <a:pt x="652" y="540"/>
                    <a:pt x="607" y="499"/>
                    <a:pt x="552" y="499"/>
                  </a:cubicBezTo>
                  <a:cubicBezTo>
                    <a:pt x="496" y="499"/>
                    <a:pt x="451" y="540"/>
                    <a:pt x="451" y="590"/>
                  </a:cubicBezTo>
                  <a:cubicBezTo>
                    <a:pt x="451" y="615"/>
                    <a:pt x="472" y="659"/>
                    <a:pt x="474" y="663"/>
                  </a:cubicBezTo>
                  <a:cubicBezTo>
                    <a:pt x="477" y="669"/>
                    <a:pt x="479" y="677"/>
                    <a:pt x="476" y="684"/>
                  </a:cubicBezTo>
                  <a:cubicBezTo>
                    <a:pt x="473" y="689"/>
                    <a:pt x="466" y="693"/>
                    <a:pt x="457" y="694"/>
                  </a:cubicBezTo>
                  <a:cubicBezTo>
                    <a:pt x="457" y="694"/>
                    <a:pt x="457" y="694"/>
                    <a:pt x="457" y="694"/>
                  </a:cubicBezTo>
                  <a:cubicBezTo>
                    <a:pt x="456" y="694"/>
                    <a:pt x="453" y="694"/>
                    <a:pt x="450" y="694"/>
                  </a:cubicBezTo>
                  <a:cubicBezTo>
                    <a:pt x="243" y="694"/>
                    <a:pt x="243" y="694"/>
                    <a:pt x="243" y="694"/>
                  </a:cubicBezTo>
                  <a:cubicBezTo>
                    <a:pt x="230" y="694"/>
                    <a:pt x="230" y="694"/>
                    <a:pt x="230" y="694"/>
                  </a:cubicBezTo>
                  <a:cubicBezTo>
                    <a:pt x="196" y="694"/>
                    <a:pt x="196" y="694"/>
                    <a:pt x="196" y="694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5" y="453"/>
                    <a:pt x="195" y="453"/>
                    <a:pt x="195" y="453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3" y="424"/>
                    <a:pt x="176" y="405"/>
                    <a:pt x="152" y="405"/>
                  </a:cubicBezTo>
                  <a:cubicBezTo>
                    <a:pt x="144" y="405"/>
                    <a:pt x="136" y="407"/>
                    <a:pt x="127" y="411"/>
                  </a:cubicBezTo>
                  <a:cubicBezTo>
                    <a:pt x="111" y="419"/>
                    <a:pt x="80" y="432"/>
                    <a:pt x="65" y="432"/>
                  </a:cubicBezTo>
                  <a:cubicBezTo>
                    <a:pt x="29" y="432"/>
                    <a:pt x="0" y="398"/>
                    <a:pt x="0" y="357"/>
                  </a:cubicBezTo>
                  <a:cubicBezTo>
                    <a:pt x="0" y="315"/>
                    <a:pt x="29" y="281"/>
                    <a:pt x="65" y="281"/>
                  </a:cubicBezTo>
                  <a:cubicBezTo>
                    <a:pt x="80" y="281"/>
                    <a:pt x="111" y="294"/>
                    <a:pt x="127" y="302"/>
                  </a:cubicBezTo>
                  <a:cubicBezTo>
                    <a:pt x="136" y="306"/>
                    <a:pt x="144" y="308"/>
                    <a:pt x="151" y="308"/>
                  </a:cubicBezTo>
                  <a:cubicBezTo>
                    <a:pt x="175" y="308"/>
                    <a:pt x="192" y="290"/>
                    <a:pt x="195" y="262"/>
                  </a:cubicBezTo>
                  <a:cubicBezTo>
                    <a:pt x="184" y="262"/>
                    <a:pt x="184" y="262"/>
                    <a:pt x="184" y="262"/>
                  </a:cubicBezTo>
                  <a:cubicBezTo>
                    <a:pt x="186" y="262"/>
                    <a:pt x="186" y="262"/>
                    <a:pt x="186" y="262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195" y="261"/>
                    <a:pt x="195" y="261"/>
                    <a:pt x="195" y="261"/>
                  </a:cubicBezTo>
                  <a:cubicBezTo>
                    <a:pt x="196" y="261"/>
                    <a:pt x="196" y="261"/>
                    <a:pt x="196" y="261"/>
                  </a:cubicBezTo>
                  <a:cubicBezTo>
                    <a:pt x="196" y="260"/>
                    <a:pt x="196" y="260"/>
                    <a:pt x="196" y="260"/>
                  </a:cubicBezTo>
                  <a:cubicBezTo>
                    <a:pt x="196" y="259"/>
                    <a:pt x="196" y="257"/>
                    <a:pt x="196" y="25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11" y="0"/>
                    <a:pt x="234" y="1"/>
                    <a:pt x="237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449" y="1"/>
                    <a:pt x="449" y="1"/>
                    <a:pt x="449" y="1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9" y="1"/>
                    <a:pt x="649" y="1"/>
                    <a:pt x="649" y="1"/>
                  </a:cubicBezTo>
                  <a:cubicBezTo>
                    <a:pt x="859" y="1"/>
                    <a:pt x="859" y="1"/>
                    <a:pt x="859" y="1"/>
                  </a:cubicBezTo>
                  <a:cubicBezTo>
                    <a:pt x="890" y="1"/>
                    <a:pt x="890" y="1"/>
                    <a:pt x="890" y="1"/>
                  </a:cubicBezTo>
                  <a:cubicBezTo>
                    <a:pt x="890" y="257"/>
                    <a:pt x="890" y="257"/>
                    <a:pt x="890" y="257"/>
                  </a:cubicBezTo>
                  <a:cubicBezTo>
                    <a:pt x="890" y="258"/>
                    <a:pt x="890" y="260"/>
                    <a:pt x="890" y="261"/>
                  </a:cubicBezTo>
                  <a:cubicBezTo>
                    <a:pt x="892" y="294"/>
                    <a:pt x="890" y="458"/>
                    <a:pt x="890" y="459"/>
                  </a:cubicBezTo>
                  <a:cubicBezTo>
                    <a:pt x="890" y="694"/>
                    <a:pt x="890" y="694"/>
                    <a:pt x="890" y="694"/>
                  </a:cubicBezTo>
                  <a:cubicBezTo>
                    <a:pt x="655" y="694"/>
                    <a:pt x="655" y="694"/>
                    <a:pt x="655" y="694"/>
                  </a:cubicBezTo>
                  <a:cubicBezTo>
                    <a:pt x="650" y="694"/>
                    <a:pt x="650" y="694"/>
                    <a:pt x="650" y="694"/>
                  </a:cubicBezTo>
                  <a:cubicBezTo>
                    <a:pt x="649" y="694"/>
                    <a:pt x="648" y="695"/>
                    <a:pt x="648" y="6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0" name="Group 53"/>
          <p:cNvGrpSpPr/>
          <p:nvPr/>
        </p:nvGrpSpPr>
        <p:grpSpPr>
          <a:xfrm>
            <a:off x="6908690" y="2984762"/>
            <a:ext cx="868292" cy="1337816"/>
            <a:chOff x="7084056" y="2971384"/>
            <a:chExt cx="1080912" cy="1672303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132" name="Freeform 143"/>
            <p:cNvSpPr/>
            <p:nvPr/>
          </p:nvSpPr>
          <p:spPr bwMode="auto">
            <a:xfrm>
              <a:off x="7084056" y="2971384"/>
              <a:ext cx="1080912" cy="1672303"/>
            </a:xfrm>
            <a:custGeom>
              <a:avLst/>
              <a:gdLst>
                <a:gd name="T0" fmla="*/ 281 w 734"/>
                <a:gd name="T1" fmla="*/ 81 h 1135"/>
                <a:gd name="T2" fmla="*/ 303 w 734"/>
                <a:gd name="T3" fmla="*/ 150 h 1135"/>
                <a:gd name="T4" fmla="*/ 271 w 734"/>
                <a:gd name="T5" fmla="*/ 200 h 1135"/>
                <a:gd name="T6" fmla="*/ 266 w 734"/>
                <a:gd name="T7" fmla="*/ 201 h 1135"/>
                <a:gd name="T8" fmla="*/ 0 w 734"/>
                <a:gd name="T9" fmla="*/ 201 h 1135"/>
                <a:gd name="T10" fmla="*/ 0 w 734"/>
                <a:gd name="T11" fmla="*/ 256 h 1135"/>
                <a:gd name="T12" fmla="*/ 0 w 734"/>
                <a:gd name="T13" fmla="*/ 362 h 1135"/>
                <a:gd name="T14" fmla="*/ 0 w 734"/>
                <a:gd name="T15" fmla="*/ 362 h 1135"/>
                <a:gd name="T16" fmla="*/ 0 w 734"/>
                <a:gd name="T17" fmla="*/ 432 h 1135"/>
                <a:gd name="T18" fmla="*/ 0 w 734"/>
                <a:gd name="T19" fmla="*/ 473 h 1135"/>
                <a:gd name="T20" fmla="*/ 0 w 734"/>
                <a:gd name="T21" fmla="*/ 478 h 1135"/>
                <a:gd name="T22" fmla="*/ 51 w 734"/>
                <a:gd name="T23" fmla="*/ 510 h 1135"/>
                <a:gd name="T24" fmla="*/ 120 w 734"/>
                <a:gd name="T25" fmla="*/ 487 h 1135"/>
                <a:gd name="T26" fmla="*/ 200 w 734"/>
                <a:gd name="T27" fmla="*/ 577 h 1135"/>
                <a:gd name="T28" fmla="*/ 120 w 734"/>
                <a:gd name="T29" fmla="*/ 667 h 1135"/>
                <a:gd name="T30" fmla="*/ 51 w 734"/>
                <a:gd name="T31" fmla="*/ 645 h 1135"/>
                <a:gd name="T32" fmla="*/ 0 w 734"/>
                <a:gd name="T33" fmla="*/ 677 h 1135"/>
                <a:gd name="T34" fmla="*/ 0 w 734"/>
                <a:gd name="T35" fmla="*/ 674 h 1135"/>
                <a:gd name="T36" fmla="*/ 0 w 734"/>
                <a:gd name="T37" fmla="*/ 677 h 1135"/>
                <a:gd name="T38" fmla="*/ 0 w 734"/>
                <a:gd name="T39" fmla="*/ 677 h 1135"/>
                <a:gd name="T40" fmla="*/ 0 w 734"/>
                <a:gd name="T41" fmla="*/ 682 h 1135"/>
                <a:gd name="T42" fmla="*/ 0 w 734"/>
                <a:gd name="T43" fmla="*/ 757 h 1135"/>
                <a:gd name="T44" fmla="*/ 0 w 734"/>
                <a:gd name="T45" fmla="*/ 891 h 1135"/>
                <a:gd name="T46" fmla="*/ 0 w 734"/>
                <a:gd name="T47" fmla="*/ 935 h 1135"/>
                <a:gd name="T48" fmla="*/ 266 w 734"/>
                <a:gd name="T49" fmla="*/ 935 h 1135"/>
                <a:gd name="T50" fmla="*/ 271 w 734"/>
                <a:gd name="T51" fmla="*/ 935 h 1135"/>
                <a:gd name="T52" fmla="*/ 303 w 734"/>
                <a:gd name="T53" fmla="*/ 986 h 1135"/>
                <a:gd name="T54" fmla="*/ 281 w 734"/>
                <a:gd name="T55" fmla="*/ 1055 h 1135"/>
                <a:gd name="T56" fmla="*/ 370 w 734"/>
                <a:gd name="T57" fmla="*/ 1135 h 1135"/>
                <a:gd name="T58" fmla="*/ 460 w 734"/>
                <a:gd name="T59" fmla="*/ 1055 h 1135"/>
                <a:gd name="T60" fmla="*/ 438 w 734"/>
                <a:gd name="T61" fmla="*/ 986 h 1135"/>
                <a:gd name="T62" fmla="*/ 470 w 734"/>
                <a:gd name="T63" fmla="*/ 935 h 1135"/>
                <a:gd name="T64" fmla="*/ 467 w 734"/>
                <a:gd name="T65" fmla="*/ 935 h 1135"/>
                <a:gd name="T66" fmla="*/ 474 w 734"/>
                <a:gd name="T67" fmla="*/ 935 h 1135"/>
                <a:gd name="T68" fmla="*/ 734 w 734"/>
                <a:gd name="T69" fmla="*/ 935 h 1135"/>
                <a:gd name="T70" fmla="*/ 734 w 734"/>
                <a:gd name="T71" fmla="*/ 774 h 1135"/>
                <a:gd name="T72" fmla="*/ 734 w 734"/>
                <a:gd name="T73" fmla="*/ 681 h 1135"/>
                <a:gd name="T74" fmla="*/ 734 w 734"/>
                <a:gd name="T75" fmla="*/ 480 h 1135"/>
                <a:gd name="T76" fmla="*/ 734 w 734"/>
                <a:gd name="T77" fmla="*/ 478 h 1135"/>
                <a:gd name="T78" fmla="*/ 734 w 734"/>
                <a:gd name="T79" fmla="*/ 477 h 1135"/>
                <a:gd name="T80" fmla="*/ 734 w 734"/>
                <a:gd name="T81" fmla="*/ 472 h 1135"/>
                <a:gd name="T82" fmla="*/ 734 w 734"/>
                <a:gd name="T83" fmla="*/ 422 h 1135"/>
                <a:gd name="T84" fmla="*/ 734 w 734"/>
                <a:gd name="T85" fmla="*/ 249 h 1135"/>
                <a:gd name="T86" fmla="*/ 734 w 734"/>
                <a:gd name="T87" fmla="*/ 249 h 1135"/>
                <a:gd name="T88" fmla="*/ 734 w 734"/>
                <a:gd name="T89" fmla="*/ 201 h 1135"/>
                <a:gd name="T90" fmla="*/ 734 w 734"/>
                <a:gd name="T91" fmla="*/ 201 h 1135"/>
                <a:gd name="T92" fmla="*/ 475 w 734"/>
                <a:gd name="T93" fmla="*/ 201 h 1135"/>
                <a:gd name="T94" fmla="*/ 467 w 734"/>
                <a:gd name="T95" fmla="*/ 201 h 1135"/>
                <a:gd name="T96" fmla="*/ 470 w 734"/>
                <a:gd name="T97" fmla="*/ 200 h 1135"/>
                <a:gd name="T98" fmla="*/ 438 w 734"/>
                <a:gd name="T99" fmla="*/ 150 h 1135"/>
                <a:gd name="T100" fmla="*/ 460 w 734"/>
                <a:gd name="T101" fmla="*/ 81 h 1135"/>
                <a:gd name="T102" fmla="*/ 371 w 734"/>
                <a:gd name="T103" fmla="*/ 0 h 1135"/>
                <a:gd name="T104" fmla="*/ 281 w 734"/>
                <a:gd name="T105" fmla="*/ 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4" h="1135">
                  <a:moveTo>
                    <a:pt x="281" y="81"/>
                  </a:moveTo>
                  <a:cubicBezTo>
                    <a:pt x="281" y="104"/>
                    <a:pt x="303" y="150"/>
                    <a:pt x="303" y="150"/>
                  </a:cubicBezTo>
                  <a:cubicBezTo>
                    <a:pt x="316" y="176"/>
                    <a:pt x="302" y="198"/>
                    <a:pt x="271" y="200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52"/>
                    <a:pt x="0" y="25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75"/>
                    <a:pt x="0" y="476"/>
                    <a:pt x="0" y="478"/>
                  </a:cubicBezTo>
                  <a:cubicBezTo>
                    <a:pt x="2" y="508"/>
                    <a:pt x="24" y="523"/>
                    <a:pt x="51" y="510"/>
                  </a:cubicBezTo>
                  <a:cubicBezTo>
                    <a:pt x="51" y="510"/>
                    <a:pt x="97" y="487"/>
                    <a:pt x="120" y="487"/>
                  </a:cubicBezTo>
                  <a:cubicBezTo>
                    <a:pt x="164" y="487"/>
                    <a:pt x="200" y="528"/>
                    <a:pt x="200" y="577"/>
                  </a:cubicBezTo>
                  <a:cubicBezTo>
                    <a:pt x="200" y="627"/>
                    <a:pt x="164" y="667"/>
                    <a:pt x="120" y="667"/>
                  </a:cubicBezTo>
                  <a:cubicBezTo>
                    <a:pt x="97" y="667"/>
                    <a:pt x="51" y="645"/>
                    <a:pt x="51" y="645"/>
                  </a:cubicBezTo>
                  <a:cubicBezTo>
                    <a:pt x="24" y="631"/>
                    <a:pt x="2" y="646"/>
                    <a:pt x="0" y="677"/>
                  </a:cubicBezTo>
                  <a:cubicBezTo>
                    <a:pt x="0" y="676"/>
                    <a:pt x="0" y="675"/>
                    <a:pt x="0" y="674"/>
                  </a:cubicBezTo>
                  <a:cubicBezTo>
                    <a:pt x="0" y="675"/>
                    <a:pt x="0" y="676"/>
                    <a:pt x="0" y="677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907"/>
                    <a:pt x="0" y="935"/>
                    <a:pt x="0" y="935"/>
                  </a:cubicBezTo>
                  <a:cubicBezTo>
                    <a:pt x="266" y="935"/>
                    <a:pt x="266" y="935"/>
                    <a:pt x="266" y="935"/>
                  </a:cubicBezTo>
                  <a:cubicBezTo>
                    <a:pt x="271" y="935"/>
                    <a:pt x="271" y="935"/>
                    <a:pt x="271" y="935"/>
                  </a:cubicBezTo>
                  <a:cubicBezTo>
                    <a:pt x="302" y="937"/>
                    <a:pt x="316" y="959"/>
                    <a:pt x="303" y="986"/>
                  </a:cubicBezTo>
                  <a:cubicBezTo>
                    <a:pt x="303" y="986"/>
                    <a:pt x="281" y="1032"/>
                    <a:pt x="281" y="1055"/>
                  </a:cubicBezTo>
                  <a:cubicBezTo>
                    <a:pt x="281" y="1099"/>
                    <a:pt x="321" y="1135"/>
                    <a:pt x="370" y="1135"/>
                  </a:cubicBezTo>
                  <a:cubicBezTo>
                    <a:pt x="420" y="1135"/>
                    <a:pt x="460" y="1099"/>
                    <a:pt x="460" y="1055"/>
                  </a:cubicBezTo>
                  <a:cubicBezTo>
                    <a:pt x="460" y="1032"/>
                    <a:pt x="438" y="986"/>
                    <a:pt x="438" y="986"/>
                  </a:cubicBezTo>
                  <a:cubicBezTo>
                    <a:pt x="425" y="959"/>
                    <a:pt x="439" y="937"/>
                    <a:pt x="470" y="935"/>
                  </a:cubicBezTo>
                  <a:cubicBezTo>
                    <a:pt x="469" y="935"/>
                    <a:pt x="468" y="935"/>
                    <a:pt x="467" y="935"/>
                  </a:cubicBezTo>
                  <a:cubicBezTo>
                    <a:pt x="468" y="935"/>
                    <a:pt x="471" y="935"/>
                    <a:pt x="474" y="935"/>
                  </a:cubicBezTo>
                  <a:cubicBezTo>
                    <a:pt x="734" y="935"/>
                    <a:pt x="734" y="935"/>
                    <a:pt x="734" y="935"/>
                  </a:cubicBezTo>
                  <a:cubicBezTo>
                    <a:pt x="734" y="774"/>
                    <a:pt x="734" y="774"/>
                    <a:pt x="734" y="774"/>
                  </a:cubicBezTo>
                  <a:cubicBezTo>
                    <a:pt x="734" y="681"/>
                    <a:pt x="734" y="681"/>
                    <a:pt x="734" y="681"/>
                  </a:cubicBezTo>
                  <a:cubicBezTo>
                    <a:pt x="734" y="680"/>
                    <a:pt x="734" y="480"/>
                    <a:pt x="734" y="480"/>
                  </a:cubicBezTo>
                  <a:cubicBezTo>
                    <a:pt x="734" y="480"/>
                    <a:pt x="734" y="479"/>
                    <a:pt x="734" y="478"/>
                  </a:cubicBezTo>
                  <a:cubicBezTo>
                    <a:pt x="734" y="477"/>
                    <a:pt x="734" y="477"/>
                    <a:pt x="734" y="477"/>
                  </a:cubicBezTo>
                  <a:cubicBezTo>
                    <a:pt x="734" y="472"/>
                    <a:pt x="734" y="472"/>
                    <a:pt x="734" y="472"/>
                  </a:cubicBezTo>
                  <a:cubicBezTo>
                    <a:pt x="734" y="422"/>
                    <a:pt x="734" y="422"/>
                    <a:pt x="734" y="422"/>
                  </a:cubicBezTo>
                  <a:cubicBezTo>
                    <a:pt x="734" y="249"/>
                    <a:pt x="734" y="249"/>
                    <a:pt x="734" y="249"/>
                  </a:cubicBezTo>
                  <a:cubicBezTo>
                    <a:pt x="734" y="249"/>
                    <a:pt x="734" y="249"/>
                    <a:pt x="734" y="249"/>
                  </a:cubicBezTo>
                  <a:cubicBezTo>
                    <a:pt x="734" y="201"/>
                    <a:pt x="734" y="201"/>
                    <a:pt x="734" y="201"/>
                  </a:cubicBezTo>
                  <a:cubicBezTo>
                    <a:pt x="734" y="201"/>
                    <a:pt x="734" y="201"/>
                    <a:pt x="734" y="201"/>
                  </a:cubicBezTo>
                  <a:cubicBezTo>
                    <a:pt x="475" y="201"/>
                    <a:pt x="475" y="201"/>
                    <a:pt x="475" y="201"/>
                  </a:cubicBezTo>
                  <a:cubicBezTo>
                    <a:pt x="471" y="201"/>
                    <a:pt x="469" y="201"/>
                    <a:pt x="467" y="201"/>
                  </a:cubicBezTo>
                  <a:cubicBezTo>
                    <a:pt x="468" y="201"/>
                    <a:pt x="469" y="201"/>
                    <a:pt x="470" y="200"/>
                  </a:cubicBezTo>
                  <a:cubicBezTo>
                    <a:pt x="439" y="198"/>
                    <a:pt x="425" y="176"/>
                    <a:pt x="438" y="150"/>
                  </a:cubicBezTo>
                  <a:cubicBezTo>
                    <a:pt x="438" y="150"/>
                    <a:pt x="460" y="104"/>
                    <a:pt x="460" y="81"/>
                  </a:cubicBezTo>
                  <a:cubicBezTo>
                    <a:pt x="460" y="36"/>
                    <a:pt x="420" y="0"/>
                    <a:pt x="371" y="0"/>
                  </a:cubicBezTo>
                  <a:cubicBezTo>
                    <a:pt x="321" y="0"/>
                    <a:pt x="281" y="36"/>
                    <a:pt x="281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3" name="Freeform 144"/>
            <p:cNvSpPr/>
            <p:nvPr/>
          </p:nvSpPr>
          <p:spPr bwMode="auto">
            <a:xfrm>
              <a:off x="7100284" y="2989414"/>
              <a:ext cx="1048457" cy="1638045"/>
            </a:xfrm>
            <a:custGeom>
              <a:avLst/>
              <a:gdLst>
                <a:gd name="T0" fmla="*/ 360 w 712"/>
                <a:gd name="T1" fmla="*/ 0 h 1112"/>
                <a:gd name="T2" fmla="*/ 438 w 712"/>
                <a:gd name="T3" fmla="*/ 69 h 1112"/>
                <a:gd name="T4" fmla="*/ 417 w 712"/>
                <a:gd name="T5" fmla="*/ 133 h 1112"/>
                <a:gd name="T6" fmla="*/ 416 w 712"/>
                <a:gd name="T7" fmla="*/ 177 h 1112"/>
                <a:gd name="T8" fmla="*/ 457 w 712"/>
                <a:gd name="T9" fmla="*/ 200 h 1112"/>
                <a:gd name="T10" fmla="*/ 457 w 712"/>
                <a:gd name="T11" fmla="*/ 200 h 1112"/>
                <a:gd name="T12" fmla="*/ 464 w 712"/>
                <a:gd name="T13" fmla="*/ 200 h 1112"/>
                <a:gd name="T14" fmla="*/ 712 w 712"/>
                <a:gd name="T15" fmla="*/ 200 h 1112"/>
                <a:gd name="T16" fmla="*/ 712 w 712"/>
                <a:gd name="T17" fmla="*/ 225 h 1112"/>
                <a:gd name="T18" fmla="*/ 712 w 712"/>
                <a:gd name="T19" fmla="*/ 237 h 1112"/>
                <a:gd name="T20" fmla="*/ 712 w 712"/>
                <a:gd name="T21" fmla="*/ 410 h 1112"/>
                <a:gd name="T22" fmla="*/ 712 w 712"/>
                <a:gd name="T23" fmla="*/ 460 h 1112"/>
                <a:gd name="T24" fmla="*/ 712 w 712"/>
                <a:gd name="T25" fmla="*/ 466 h 1112"/>
                <a:gd name="T26" fmla="*/ 712 w 712"/>
                <a:gd name="T27" fmla="*/ 469 h 1112"/>
                <a:gd name="T28" fmla="*/ 712 w 712"/>
                <a:gd name="T29" fmla="*/ 469 h 1112"/>
                <a:gd name="T30" fmla="*/ 712 w 712"/>
                <a:gd name="T31" fmla="*/ 477 h 1112"/>
                <a:gd name="T32" fmla="*/ 712 w 712"/>
                <a:gd name="T33" fmla="*/ 669 h 1112"/>
                <a:gd name="T34" fmla="*/ 712 w 712"/>
                <a:gd name="T35" fmla="*/ 762 h 1112"/>
                <a:gd name="T36" fmla="*/ 712 w 712"/>
                <a:gd name="T37" fmla="*/ 912 h 1112"/>
                <a:gd name="T38" fmla="*/ 463 w 712"/>
                <a:gd name="T39" fmla="*/ 912 h 1112"/>
                <a:gd name="T40" fmla="*/ 457 w 712"/>
                <a:gd name="T41" fmla="*/ 912 h 1112"/>
                <a:gd name="T42" fmla="*/ 457 w 712"/>
                <a:gd name="T43" fmla="*/ 912 h 1112"/>
                <a:gd name="T44" fmla="*/ 416 w 712"/>
                <a:gd name="T45" fmla="*/ 935 h 1112"/>
                <a:gd name="T46" fmla="*/ 417 w 712"/>
                <a:gd name="T47" fmla="*/ 979 h 1112"/>
                <a:gd name="T48" fmla="*/ 438 w 712"/>
                <a:gd name="T49" fmla="*/ 1043 h 1112"/>
                <a:gd name="T50" fmla="*/ 359 w 712"/>
                <a:gd name="T51" fmla="*/ 1112 h 1112"/>
                <a:gd name="T52" fmla="*/ 281 w 712"/>
                <a:gd name="T53" fmla="*/ 1043 h 1112"/>
                <a:gd name="T54" fmla="*/ 302 w 712"/>
                <a:gd name="T55" fmla="*/ 979 h 1112"/>
                <a:gd name="T56" fmla="*/ 303 w 712"/>
                <a:gd name="T57" fmla="*/ 935 h 1112"/>
                <a:gd name="T58" fmla="*/ 260 w 712"/>
                <a:gd name="T59" fmla="*/ 912 h 1112"/>
                <a:gd name="T60" fmla="*/ 255 w 712"/>
                <a:gd name="T61" fmla="*/ 912 h 1112"/>
                <a:gd name="T62" fmla="*/ 0 w 712"/>
                <a:gd name="T63" fmla="*/ 912 h 1112"/>
                <a:gd name="T64" fmla="*/ 0 w 712"/>
                <a:gd name="T65" fmla="*/ 879 h 1112"/>
                <a:gd name="T66" fmla="*/ 0 w 712"/>
                <a:gd name="T67" fmla="*/ 745 h 1112"/>
                <a:gd name="T68" fmla="*/ 0 w 712"/>
                <a:gd name="T69" fmla="*/ 670 h 1112"/>
                <a:gd name="T70" fmla="*/ 0 w 712"/>
                <a:gd name="T71" fmla="*/ 666 h 1112"/>
                <a:gd name="T72" fmla="*/ 0 w 712"/>
                <a:gd name="T73" fmla="*/ 666 h 1112"/>
                <a:gd name="T74" fmla="*/ 21 w 712"/>
                <a:gd name="T75" fmla="*/ 639 h 1112"/>
                <a:gd name="T76" fmla="*/ 35 w 712"/>
                <a:gd name="T77" fmla="*/ 643 h 1112"/>
                <a:gd name="T78" fmla="*/ 109 w 712"/>
                <a:gd name="T79" fmla="*/ 666 h 1112"/>
                <a:gd name="T80" fmla="*/ 200 w 712"/>
                <a:gd name="T81" fmla="*/ 565 h 1112"/>
                <a:gd name="T82" fmla="*/ 109 w 712"/>
                <a:gd name="T83" fmla="*/ 464 h 1112"/>
                <a:gd name="T84" fmla="*/ 35 w 712"/>
                <a:gd name="T85" fmla="*/ 488 h 1112"/>
                <a:gd name="T86" fmla="*/ 21 w 712"/>
                <a:gd name="T87" fmla="*/ 491 h 1112"/>
                <a:gd name="T88" fmla="*/ 0 w 712"/>
                <a:gd name="T89" fmla="*/ 465 h 1112"/>
                <a:gd name="T90" fmla="*/ 0 w 712"/>
                <a:gd name="T91" fmla="*/ 420 h 1112"/>
                <a:gd name="T92" fmla="*/ 0 w 712"/>
                <a:gd name="T93" fmla="*/ 362 h 1112"/>
                <a:gd name="T94" fmla="*/ 0 w 712"/>
                <a:gd name="T95" fmla="*/ 350 h 1112"/>
                <a:gd name="T96" fmla="*/ 0 w 712"/>
                <a:gd name="T97" fmla="*/ 244 h 1112"/>
                <a:gd name="T98" fmla="*/ 1 w 712"/>
                <a:gd name="T99" fmla="*/ 200 h 1112"/>
                <a:gd name="T100" fmla="*/ 255 w 712"/>
                <a:gd name="T101" fmla="*/ 200 h 1112"/>
                <a:gd name="T102" fmla="*/ 260 w 712"/>
                <a:gd name="T103" fmla="*/ 200 h 1112"/>
                <a:gd name="T104" fmla="*/ 303 w 712"/>
                <a:gd name="T105" fmla="*/ 177 h 1112"/>
                <a:gd name="T106" fmla="*/ 302 w 712"/>
                <a:gd name="T107" fmla="*/ 133 h 1112"/>
                <a:gd name="T108" fmla="*/ 281 w 712"/>
                <a:gd name="T109" fmla="*/ 69 h 1112"/>
                <a:gd name="T110" fmla="*/ 360 w 712"/>
                <a:gd name="T111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12">
                  <a:moveTo>
                    <a:pt x="360" y="0"/>
                  </a:moveTo>
                  <a:cubicBezTo>
                    <a:pt x="403" y="0"/>
                    <a:pt x="438" y="31"/>
                    <a:pt x="438" y="69"/>
                  </a:cubicBezTo>
                  <a:cubicBezTo>
                    <a:pt x="438" y="85"/>
                    <a:pt x="423" y="121"/>
                    <a:pt x="417" y="133"/>
                  </a:cubicBezTo>
                  <a:cubicBezTo>
                    <a:pt x="409" y="148"/>
                    <a:pt x="409" y="164"/>
                    <a:pt x="416" y="177"/>
                  </a:cubicBezTo>
                  <a:cubicBezTo>
                    <a:pt x="424" y="190"/>
                    <a:pt x="438" y="198"/>
                    <a:pt x="457" y="200"/>
                  </a:cubicBezTo>
                  <a:cubicBezTo>
                    <a:pt x="457" y="200"/>
                    <a:pt x="457" y="200"/>
                    <a:pt x="457" y="200"/>
                  </a:cubicBezTo>
                  <a:cubicBezTo>
                    <a:pt x="458" y="200"/>
                    <a:pt x="460" y="200"/>
                    <a:pt x="464" y="200"/>
                  </a:cubicBezTo>
                  <a:cubicBezTo>
                    <a:pt x="712" y="200"/>
                    <a:pt x="712" y="200"/>
                    <a:pt x="712" y="200"/>
                  </a:cubicBezTo>
                  <a:cubicBezTo>
                    <a:pt x="712" y="225"/>
                    <a:pt x="712" y="225"/>
                    <a:pt x="712" y="225"/>
                  </a:cubicBezTo>
                  <a:cubicBezTo>
                    <a:pt x="712" y="237"/>
                    <a:pt x="712" y="237"/>
                    <a:pt x="712" y="237"/>
                  </a:cubicBezTo>
                  <a:cubicBezTo>
                    <a:pt x="712" y="410"/>
                    <a:pt x="712" y="410"/>
                    <a:pt x="712" y="410"/>
                  </a:cubicBezTo>
                  <a:cubicBezTo>
                    <a:pt x="712" y="460"/>
                    <a:pt x="712" y="460"/>
                    <a:pt x="712" y="460"/>
                  </a:cubicBezTo>
                  <a:cubicBezTo>
                    <a:pt x="712" y="466"/>
                    <a:pt x="712" y="466"/>
                    <a:pt x="712" y="466"/>
                  </a:cubicBezTo>
                  <a:cubicBezTo>
                    <a:pt x="712" y="466"/>
                    <a:pt x="712" y="468"/>
                    <a:pt x="712" y="469"/>
                  </a:cubicBezTo>
                  <a:cubicBezTo>
                    <a:pt x="712" y="469"/>
                    <a:pt x="712" y="469"/>
                    <a:pt x="712" y="469"/>
                  </a:cubicBezTo>
                  <a:cubicBezTo>
                    <a:pt x="712" y="471"/>
                    <a:pt x="712" y="474"/>
                    <a:pt x="712" y="477"/>
                  </a:cubicBezTo>
                  <a:cubicBezTo>
                    <a:pt x="712" y="477"/>
                    <a:pt x="712" y="668"/>
                    <a:pt x="712" y="669"/>
                  </a:cubicBezTo>
                  <a:cubicBezTo>
                    <a:pt x="712" y="762"/>
                    <a:pt x="712" y="762"/>
                    <a:pt x="712" y="762"/>
                  </a:cubicBezTo>
                  <a:cubicBezTo>
                    <a:pt x="712" y="912"/>
                    <a:pt x="712" y="912"/>
                    <a:pt x="712" y="912"/>
                  </a:cubicBezTo>
                  <a:cubicBezTo>
                    <a:pt x="463" y="912"/>
                    <a:pt x="463" y="912"/>
                    <a:pt x="463" y="912"/>
                  </a:cubicBezTo>
                  <a:cubicBezTo>
                    <a:pt x="460" y="912"/>
                    <a:pt x="458" y="912"/>
                    <a:pt x="457" y="912"/>
                  </a:cubicBezTo>
                  <a:cubicBezTo>
                    <a:pt x="457" y="912"/>
                    <a:pt x="457" y="912"/>
                    <a:pt x="457" y="912"/>
                  </a:cubicBezTo>
                  <a:cubicBezTo>
                    <a:pt x="438" y="914"/>
                    <a:pt x="424" y="922"/>
                    <a:pt x="416" y="935"/>
                  </a:cubicBezTo>
                  <a:cubicBezTo>
                    <a:pt x="409" y="948"/>
                    <a:pt x="409" y="963"/>
                    <a:pt x="417" y="979"/>
                  </a:cubicBezTo>
                  <a:cubicBezTo>
                    <a:pt x="422" y="991"/>
                    <a:pt x="438" y="1026"/>
                    <a:pt x="438" y="1043"/>
                  </a:cubicBezTo>
                  <a:cubicBezTo>
                    <a:pt x="438" y="1081"/>
                    <a:pt x="403" y="1112"/>
                    <a:pt x="359" y="1112"/>
                  </a:cubicBezTo>
                  <a:cubicBezTo>
                    <a:pt x="316" y="1112"/>
                    <a:pt x="281" y="1081"/>
                    <a:pt x="281" y="1043"/>
                  </a:cubicBezTo>
                  <a:cubicBezTo>
                    <a:pt x="281" y="1026"/>
                    <a:pt x="296" y="991"/>
                    <a:pt x="302" y="979"/>
                  </a:cubicBezTo>
                  <a:cubicBezTo>
                    <a:pt x="310" y="963"/>
                    <a:pt x="310" y="948"/>
                    <a:pt x="303" y="935"/>
                  </a:cubicBezTo>
                  <a:cubicBezTo>
                    <a:pt x="295" y="921"/>
                    <a:pt x="280" y="913"/>
                    <a:pt x="260" y="912"/>
                  </a:cubicBezTo>
                  <a:cubicBezTo>
                    <a:pt x="255" y="912"/>
                    <a:pt x="255" y="912"/>
                    <a:pt x="255" y="912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1" y="649"/>
                    <a:pt x="9" y="639"/>
                    <a:pt x="21" y="639"/>
                  </a:cubicBezTo>
                  <a:cubicBezTo>
                    <a:pt x="25" y="639"/>
                    <a:pt x="30" y="640"/>
                    <a:pt x="35" y="643"/>
                  </a:cubicBezTo>
                  <a:cubicBezTo>
                    <a:pt x="40" y="645"/>
                    <a:pt x="84" y="666"/>
                    <a:pt x="109" y="666"/>
                  </a:cubicBezTo>
                  <a:cubicBezTo>
                    <a:pt x="159" y="666"/>
                    <a:pt x="200" y="621"/>
                    <a:pt x="200" y="565"/>
                  </a:cubicBezTo>
                  <a:cubicBezTo>
                    <a:pt x="200" y="509"/>
                    <a:pt x="159" y="464"/>
                    <a:pt x="109" y="464"/>
                  </a:cubicBezTo>
                  <a:cubicBezTo>
                    <a:pt x="84" y="464"/>
                    <a:pt x="40" y="485"/>
                    <a:pt x="35" y="488"/>
                  </a:cubicBezTo>
                  <a:cubicBezTo>
                    <a:pt x="30" y="490"/>
                    <a:pt x="25" y="491"/>
                    <a:pt x="21" y="491"/>
                  </a:cubicBezTo>
                  <a:cubicBezTo>
                    <a:pt x="9" y="491"/>
                    <a:pt x="1" y="481"/>
                    <a:pt x="0" y="465"/>
                  </a:cubicBezTo>
                  <a:cubicBezTo>
                    <a:pt x="0" y="464"/>
                    <a:pt x="0" y="420"/>
                    <a:pt x="0" y="420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1"/>
                    <a:pt x="1" y="215"/>
                    <a:pt x="1" y="200"/>
                  </a:cubicBezTo>
                  <a:cubicBezTo>
                    <a:pt x="255" y="200"/>
                    <a:pt x="255" y="200"/>
                    <a:pt x="255" y="200"/>
                  </a:cubicBezTo>
                  <a:cubicBezTo>
                    <a:pt x="260" y="200"/>
                    <a:pt x="260" y="200"/>
                    <a:pt x="260" y="200"/>
                  </a:cubicBezTo>
                  <a:cubicBezTo>
                    <a:pt x="280" y="199"/>
                    <a:pt x="295" y="190"/>
                    <a:pt x="303" y="177"/>
                  </a:cubicBezTo>
                  <a:cubicBezTo>
                    <a:pt x="310" y="164"/>
                    <a:pt x="310" y="148"/>
                    <a:pt x="302" y="133"/>
                  </a:cubicBezTo>
                  <a:cubicBezTo>
                    <a:pt x="296" y="121"/>
                    <a:pt x="281" y="85"/>
                    <a:pt x="281" y="69"/>
                  </a:cubicBezTo>
                  <a:cubicBezTo>
                    <a:pt x="281" y="31"/>
                    <a:pt x="316" y="0"/>
                    <a:pt x="3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1" name="Group 56"/>
          <p:cNvGrpSpPr/>
          <p:nvPr/>
        </p:nvGrpSpPr>
        <p:grpSpPr>
          <a:xfrm>
            <a:off x="4465308" y="2988369"/>
            <a:ext cx="875534" cy="1348635"/>
            <a:chOff x="4042359" y="2975892"/>
            <a:chExt cx="1089927" cy="1685826"/>
          </a:xfrm>
          <a:solidFill>
            <a:srgbClr val="BEB4B4"/>
          </a:solidFill>
          <a:effectLst/>
        </p:grpSpPr>
        <p:sp>
          <p:nvSpPr>
            <p:cNvPr id="130" name="Freeform 145"/>
            <p:cNvSpPr/>
            <p:nvPr/>
          </p:nvSpPr>
          <p:spPr bwMode="auto">
            <a:xfrm>
              <a:off x="4042359" y="2975892"/>
              <a:ext cx="1089927" cy="1685826"/>
            </a:xfrm>
            <a:custGeom>
              <a:avLst/>
              <a:gdLst>
                <a:gd name="T0" fmla="*/ 457 w 740"/>
                <a:gd name="T1" fmla="*/ 1063 h 1144"/>
                <a:gd name="T2" fmla="*/ 434 w 740"/>
                <a:gd name="T3" fmla="*/ 993 h 1144"/>
                <a:gd name="T4" fmla="*/ 467 w 740"/>
                <a:gd name="T5" fmla="*/ 942 h 1144"/>
                <a:gd name="T6" fmla="*/ 472 w 740"/>
                <a:gd name="T7" fmla="*/ 942 h 1144"/>
                <a:gd name="T8" fmla="*/ 739 w 740"/>
                <a:gd name="T9" fmla="*/ 942 h 1144"/>
                <a:gd name="T10" fmla="*/ 740 w 740"/>
                <a:gd name="T11" fmla="*/ 886 h 1144"/>
                <a:gd name="T12" fmla="*/ 740 w 740"/>
                <a:gd name="T13" fmla="*/ 779 h 1144"/>
                <a:gd name="T14" fmla="*/ 740 w 740"/>
                <a:gd name="T15" fmla="*/ 779 h 1144"/>
                <a:gd name="T16" fmla="*/ 740 w 740"/>
                <a:gd name="T17" fmla="*/ 709 h 1144"/>
                <a:gd name="T18" fmla="*/ 740 w 740"/>
                <a:gd name="T19" fmla="*/ 667 h 1144"/>
                <a:gd name="T20" fmla="*/ 740 w 740"/>
                <a:gd name="T21" fmla="*/ 663 h 1144"/>
                <a:gd name="T22" fmla="*/ 689 w 740"/>
                <a:gd name="T23" fmla="*/ 631 h 1144"/>
                <a:gd name="T24" fmla="*/ 619 w 740"/>
                <a:gd name="T25" fmla="*/ 653 h 1144"/>
                <a:gd name="T26" fmla="*/ 538 w 740"/>
                <a:gd name="T27" fmla="*/ 563 h 1144"/>
                <a:gd name="T28" fmla="*/ 619 w 740"/>
                <a:gd name="T29" fmla="*/ 472 h 1144"/>
                <a:gd name="T30" fmla="*/ 689 w 740"/>
                <a:gd name="T31" fmla="*/ 495 h 1144"/>
                <a:gd name="T32" fmla="*/ 740 w 740"/>
                <a:gd name="T33" fmla="*/ 462 h 1144"/>
                <a:gd name="T34" fmla="*/ 740 w 740"/>
                <a:gd name="T35" fmla="*/ 465 h 1144"/>
                <a:gd name="T36" fmla="*/ 740 w 740"/>
                <a:gd name="T37" fmla="*/ 462 h 1144"/>
                <a:gd name="T38" fmla="*/ 740 w 740"/>
                <a:gd name="T39" fmla="*/ 462 h 1144"/>
                <a:gd name="T40" fmla="*/ 740 w 740"/>
                <a:gd name="T41" fmla="*/ 457 h 1144"/>
                <a:gd name="T42" fmla="*/ 740 w 740"/>
                <a:gd name="T43" fmla="*/ 381 h 1144"/>
                <a:gd name="T44" fmla="*/ 740 w 740"/>
                <a:gd name="T45" fmla="*/ 247 h 1144"/>
                <a:gd name="T46" fmla="*/ 740 w 740"/>
                <a:gd name="T47" fmla="*/ 202 h 1144"/>
                <a:gd name="T48" fmla="*/ 472 w 740"/>
                <a:gd name="T49" fmla="*/ 202 h 1144"/>
                <a:gd name="T50" fmla="*/ 467 w 740"/>
                <a:gd name="T51" fmla="*/ 202 h 1144"/>
                <a:gd name="T52" fmla="*/ 434 w 740"/>
                <a:gd name="T53" fmla="*/ 151 h 1144"/>
                <a:gd name="T54" fmla="*/ 457 w 740"/>
                <a:gd name="T55" fmla="*/ 81 h 1144"/>
                <a:gd name="T56" fmla="*/ 367 w 740"/>
                <a:gd name="T57" fmla="*/ 0 h 1144"/>
                <a:gd name="T58" fmla="*/ 276 w 740"/>
                <a:gd name="T59" fmla="*/ 81 h 1144"/>
                <a:gd name="T60" fmla="*/ 299 w 740"/>
                <a:gd name="T61" fmla="*/ 151 h 1144"/>
                <a:gd name="T62" fmla="*/ 266 w 740"/>
                <a:gd name="T63" fmla="*/ 202 h 1144"/>
                <a:gd name="T64" fmla="*/ 269 w 740"/>
                <a:gd name="T65" fmla="*/ 202 h 1144"/>
                <a:gd name="T66" fmla="*/ 262 w 740"/>
                <a:gd name="T67" fmla="*/ 202 h 1144"/>
                <a:gd name="T68" fmla="*/ 0 w 740"/>
                <a:gd name="T69" fmla="*/ 202 h 1144"/>
                <a:gd name="T70" fmla="*/ 0 w 740"/>
                <a:gd name="T71" fmla="*/ 365 h 1144"/>
                <a:gd name="T72" fmla="*/ 0 w 740"/>
                <a:gd name="T73" fmla="*/ 458 h 1144"/>
                <a:gd name="T74" fmla="*/ 0 w 740"/>
                <a:gd name="T75" fmla="*/ 660 h 1144"/>
                <a:gd name="T76" fmla="*/ 0 w 740"/>
                <a:gd name="T77" fmla="*/ 663 h 1144"/>
                <a:gd name="T78" fmla="*/ 0 w 740"/>
                <a:gd name="T79" fmla="*/ 663 h 1144"/>
                <a:gd name="T80" fmla="*/ 0 w 740"/>
                <a:gd name="T81" fmla="*/ 668 h 1144"/>
                <a:gd name="T82" fmla="*/ 0 w 740"/>
                <a:gd name="T83" fmla="*/ 719 h 1144"/>
                <a:gd name="T84" fmla="*/ 0 w 740"/>
                <a:gd name="T85" fmla="*/ 894 h 1144"/>
                <a:gd name="T86" fmla="*/ 0 w 740"/>
                <a:gd name="T87" fmla="*/ 894 h 1144"/>
                <a:gd name="T88" fmla="*/ 0 w 740"/>
                <a:gd name="T89" fmla="*/ 942 h 1144"/>
                <a:gd name="T90" fmla="*/ 0 w 740"/>
                <a:gd name="T91" fmla="*/ 942 h 1144"/>
                <a:gd name="T92" fmla="*/ 0 w 740"/>
                <a:gd name="T93" fmla="*/ 942 h 1144"/>
                <a:gd name="T94" fmla="*/ 262 w 740"/>
                <a:gd name="T95" fmla="*/ 942 h 1144"/>
                <a:gd name="T96" fmla="*/ 269 w 740"/>
                <a:gd name="T97" fmla="*/ 942 h 1144"/>
                <a:gd name="T98" fmla="*/ 266 w 740"/>
                <a:gd name="T99" fmla="*/ 942 h 1144"/>
                <a:gd name="T100" fmla="*/ 299 w 740"/>
                <a:gd name="T101" fmla="*/ 993 h 1144"/>
                <a:gd name="T102" fmla="*/ 276 w 740"/>
                <a:gd name="T103" fmla="*/ 1063 h 1144"/>
                <a:gd name="T104" fmla="*/ 366 w 740"/>
                <a:gd name="T105" fmla="*/ 1144 h 1144"/>
                <a:gd name="T106" fmla="*/ 457 w 740"/>
                <a:gd name="T107" fmla="*/ 1063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0" h="1144">
                  <a:moveTo>
                    <a:pt x="457" y="1063"/>
                  </a:moveTo>
                  <a:cubicBezTo>
                    <a:pt x="457" y="1040"/>
                    <a:pt x="434" y="993"/>
                    <a:pt x="434" y="993"/>
                  </a:cubicBezTo>
                  <a:cubicBezTo>
                    <a:pt x="421" y="967"/>
                    <a:pt x="436" y="944"/>
                    <a:pt x="467" y="942"/>
                  </a:cubicBezTo>
                  <a:cubicBezTo>
                    <a:pt x="472" y="942"/>
                    <a:pt x="472" y="942"/>
                    <a:pt x="472" y="942"/>
                  </a:cubicBezTo>
                  <a:cubicBezTo>
                    <a:pt x="739" y="942"/>
                    <a:pt x="739" y="942"/>
                    <a:pt x="739" y="942"/>
                  </a:cubicBezTo>
                  <a:cubicBezTo>
                    <a:pt x="739" y="942"/>
                    <a:pt x="740" y="890"/>
                    <a:pt x="740" y="886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09"/>
                    <a:pt x="740" y="709"/>
                    <a:pt x="740" y="709"/>
                  </a:cubicBezTo>
                  <a:cubicBezTo>
                    <a:pt x="740" y="667"/>
                    <a:pt x="740" y="667"/>
                    <a:pt x="740" y="667"/>
                  </a:cubicBezTo>
                  <a:cubicBezTo>
                    <a:pt x="740" y="666"/>
                    <a:pt x="740" y="664"/>
                    <a:pt x="740" y="663"/>
                  </a:cubicBezTo>
                  <a:cubicBezTo>
                    <a:pt x="738" y="632"/>
                    <a:pt x="715" y="617"/>
                    <a:pt x="689" y="631"/>
                  </a:cubicBezTo>
                  <a:cubicBezTo>
                    <a:pt x="689" y="631"/>
                    <a:pt x="642" y="653"/>
                    <a:pt x="619" y="653"/>
                  </a:cubicBezTo>
                  <a:cubicBezTo>
                    <a:pt x="574" y="653"/>
                    <a:pt x="538" y="613"/>
                    <a:pt x="538" y="563"/>
                  </a:cubicBezTo>
                  <a:cubicBezTo>
                    <a:pt x="538" y="513"/>
                    <a:pt x="574" y="472"/>
                    <a:pt x="619" y="472"/>
                  </a:cubicBezTo>
                  <a:cubicBezTo>
                    <a:pt x="642" y="472"/>
                    <a:pt x="689" y="495"/>
                    <a:pt x="689" y="495"/>
                  </a:cubicBezTo>
                  <a:cubicBezTo>
                    <a:pt x="716" y="508"/>
                    <a:pt x="738" y="493"/>
                    <a:pt x="740" y="462"/>
                  </a:cubicBezTo>
                  <a:cubicBezTo>
                    <a:pt x="740" y="463"/>
                    <a:pt x="740" y="464"/>
                    <a:pt x="740" y="465"/>
                  </a:cubicBezTo>
                  <a:cubicBezTo>
                    <a:pt x="740" y="464"/>
                    <a:pt x="740" y="463"/>
                    <a:pt x="740" y="462"/>
                  </a:cubicBezTo>
                  <a:cubicBezTo>
                    <a:pt x="740" y="462"/>
                    <a:pt x="740" y="462"/>
                    <a:pt x="740" y="462"/>
                  </a:cubicBezTo>
                  <a:cubicBezTo>
                    <a:pt x="740" y="457"/>
                    <a:pt x="740" y="457"/>
                    <a:pt x="740" y="457"/>
                  </a:cubicBezTo>
                  <a:cubicBezTo>
                    <a:pt x="740" y="381"/>
                    <a:pt x="740" y="381"/>
                    <a:pt x="740" y="381"/>
                  </a:cubicBezTo>
                  <a:cubicBezTo>
                    <a:pt x="740" y="247"/>
                    <a:pt x="740" y="247"/>
                    <a:pt x="740" y="247"/>
                  </a:cubicBezTo>
                  <a:cubicBezTo>
                    <a:pt x="740" y="230"/>
                    <a:pt x="740" y="202"/>
                    <a:pt x="740" y="202"/>
                  </a:cubicBezTo>
                  <a:cubicBezTo>
                    <a:pt x="472" y="202"/>
                    <a:pt x="472" y="202"/>
                    <a:pt x="472" y="202"/>
                  </a:cubicBezTo>
                  <a:cubicBezTo>
                    <a:pt x="467" y="202"/>
                    <a:pt x="467" y="202"/>
                    <a:pt x="467" y="202"/>
                  </a:cubicBezTo>
                  <a:cubicBezTo>
                    <a:pt x="436" y="200"/>
                    <a:pt x="421" y="178"/>
                    <a:pt x="434" y="151"/>
                  </a:cubicBezTo>
                  <a:cubicBezTo>
                    <a:pt x="434" y="151"/>
                    <a:pt x="457" y="104"/>
                    <a:pt x="457" y="81"/>
                  </a:cubicBezTo>
                  <a:cubicBezTo>
                    <a:pt x="457" y="37"/>
                    <a:pt x="417" y="0"/>
                    <a:pt x="367" y="0"/>
                  </a:cubicBezTo>
                  <a:cubicBezTo>
                    <a:pt x="317" y="0"/>
                    <a:pt x="276" y="37"/>
                    <a:pt x="276" y="81"/>
                  </a:cubicBezTo>
                  <a:cubicBezTo>
                    <a:pt x="276" y="104"/>
                    <a:pt x="299" y="151"/>
                    <a:pt x="299" y="151"/>
                  </a:cubicBezTo>
                  <a:cubicBezTo>
                    <a:pt x="312" y="178"/>
                    <a:pt x="297" y="200"/>
                    <a:pt x="266" y="202"/>
                  </a:cubicBezTo>
                  <a:cubicBezTo>
                    <a:pt x="267" y="202"/>
                    <a:pt x="268" y="202"/>
                    <a:pt x="269" y="202"/>
                  </a:cubicBezTo>
                  <a:cubicBezTo>
                    <a:pt x="268" y="202"/>
                    <a:pt x="265" y="202"/>
                    <a:pt x="262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0"/>
                    <a:pt x="0" y="661"/>
                    <a:pt x="0" y="660"/>
                  </a:cubicBezTo>
                  <a:cubicBezTo>
                    <a:pt x="0" y="661"/>
                    <a:pt x="0" y="662"/>
                    <a:pt x="0" y="663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262" y="942"/>
                    <a:pt x="262" y="942"/>
                    <a:pt x="262" y="942"/>
                  </a:cubicBezTo>
                  <a:cubicBezTo>
                    <a:pt x="265" y="942"/>
                    <a:pt x="268" y="942"/>
                    <a:pt x="269" y="942"/>
                  </a:cubicBezTo>
                  <a:cubicBezTo>
                    <a:pt x="268" y="942"/>
                    <a:pt x="267" y="942"/>
                    <a:pt x="266" y="942"/>
                  </a:cubicBezTo>
                  <a:cubicBezTo>
                    <a:pt x="297" y="944"/>
                    <a:pt x="312" y="967"/>
                    <a:pt x="299" y="993"/>
                  </a:cubicBezTo>
                  <a:cubicBezTo>
                    <a:pt x="299" y="993"/>
                    <a:pt x="276" y="1040"/>
                    <a:pt x="276" y="1063"/>
                  </a:cubicBezTo>
                  <a:cubicBezTo>
                    <a:pt x="276" y="1108"/>
                    <a:pt x="316" y="1144"/>
                    <a:pt x="366" y="1144"/>
                  </a:cubicBezTo>
                  <a:cubicBezTo>
                    <a:pt x="416" y="1144"/>
                    <a:pt x="457" y="1108"/>
                    <a:pt x="457" y="10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1" name="Freeform 146"/>
            <p:cNvSpPr/>
            <p:nvPr/>
          </p:nvSpPr>
          <p:spPr bwMode="auto">
            <a:xfrm>
              <a:off x="4058586" y="2993922"/>
              <a:ext cx="1056571" cy="1649765"/>
            </a:xfrm>
            <a:custGeom>
              <a:avLst/>
              <a:gdLst>
                <a:gd name="T0" fmla="*/ 355 w 717"/>
                <a:gd name="T1" fmla="*/ 1120 h 1120"/>
                <a:gd name="T2" fmla="*/ 276 w 717"/>
                <a:gd name="T3" fmla="*/ 1051 h 1120"/>
                <a:gd name="T4" fmla="*/ 298 w 717"/>
                <a:gd name="T5" fmla="*/ 987 h 1120"/>
                <a:gd name="T6" fmla="*/ 299 w 717"/>
                <a:gd name="T7" fmla="*/ 942 h 1120"/>
                <a:gd name="T8" fmla="*/ 257 w 717"/>
                <a:gd name="T9" fmla="*/ 919 h 1120"/>
                <a:gd name="T10" fmla="*/ 257 w 717"/>
                <a:gd name="T11" fmla="*/ 919 h 1120"/>
                <a:gd name="T12" fmla="*/ 251 w 717"/>
                <a:gd name="T13" fmla="*/ 919 h 1120"/>
                <a:gd name="T14" fmla="*/ 1 w 717"/>
                <a:gd name="T15" fmla="*/ 919 h 1120"/>
                <a:gd name="T16" fmla="*/ 1 w 717"/>
                <a:gd name="T17" fmla="*/ 893 h 1120"/>
                <a:gd name="T18" fmla="*/ 1 w 717"/>
                <a:gd name="T19" fmla="*/ 882 h 1120"/>
                <a:gd name="T20" fmla="*/ 1 w 717"/>
                <a:gd name="T21" fmla="*/ 707 h 1120"/>
                <a:gd name="T22" fmla="*/ 1 w 717"/>
                <a:gd name="T23" fmla="*/ 656 h 1120"/>
                <a:gd name="T24" fmla="*/ 1 w 717"/>
                <a:gd name="T25" fmla="*/ 650 h 1120"/>
                <a:gd name="T26" fmla="*/ 1 w 717"/>
                <a:gd name="T27" fmla="*/ 648 h 1120"/>
                <a:gd name="T28" fmla="*/ 0 w 717"/>
                <a:gd name="T29" fmla="*/ 648 h 1120"/>
                <a:gd name="T30" fmla="*/ 1 w 717"/>
                <a:gd name="T31" fmla="*/ 640 h 1120"/>
                <a:gd name="T32" fmla="*/ 1 w 717"/>
                <a:gd name="T33" fmla="*/ 446 h 1120"/>
                <a:gd name="T34" fmla="*/ 1 w 717"/>
                <a:gd name="T35" fmla="*/ 353 h 1120"/>
                <a:gd name="T36" fmla="*/ 1 w 717"/>
                <a:gd name="T37" fmla="*/ 201 h 1120"/>
                <a:gd name="T38" fmla="*/ 251 w 717"/>
                <a:gd name="T39" fmla="*/ 201 h 1120"/>
                <a:gd name="T40" fmla="*/ 257 w 717"/>
                <a:gd name="T41" fmla="*/ 201 h 1120"/>
                <a:gd name="T42" fmla="*/ 257 w 717"/>
                <a:gd name="T43" fmla="*/ 201 h 1120"/>
                <a:gd name="T44" fmla="*/ 299 w 717"/>
                <a:gd name="T45" fmla="*/ 178 h 1120"/>
                <a:gd name="T46" fmla="*/ 298 w 717"/>
                <a:gd name="T47" fmla="*/ 134 h 1120"/>
                <a:gd name="T48" fmla="*/ 277 w 717"/>
                <a:gd name="T49" fmla="*/ 69 h 1120"/>
                <a:gd name="T50" fmla="*/ 356 w 717"/>
                <a:gd name="T51" fmla="*/ 0 h 1120"/>
                <a:gd name="T52" fmla="*/ 435 w 717"/>
                <a:gd name="T53" fmla="*/ 69 h 1120"/>
                <a:gd name="T54" fmla="*/ 413 w 717"/>
                <a:gd name="T55" fmla="*/ 134 h 1120"/>
                <a:gd name="T56" fmla="*/ 412 w 717"/>
                <a:gd name="T57" fmla="*/ 178 h 1120"/>
                <a:gd name="T58" fmla="*/ 455 w 717"/>
                <a:gd name="T59" fmla="*/ 201 h 1120"/>
                <a:gd name="T60" fmla="*/ 461 w 717"/>
                <a:gd name="T61" fmla="*/ 201 h 1120"/>
                <a:gd name="T62" fmla="*/ 717 w 717"/>
                <a:gd name="T63" fmla="*/ 201 h 1120"/>
                <a:gd name="T64" fmla="*/ 717 w 717"/>
                <a:gd name="T65" fmla="*/ 235 h 1120"/>
                <a:gd name="T66" fmla="*/ 717 w 717"/>
                <a:gd name="T67" fmla="*/ 369 h 1120"/>
                <a:gd name="T68" fmla="*/ 717 w 717"/>
                <a:gd name="T69" fmla="*/ 445 h 1120"/>
                <a:gd name="T70" fmla="*/ 717 w 717"/>
                <a:gd name="T71" fmla="*/ 449 h 1120"/>
                <a:gd name="T72" fmla="*/ 717 w 717"/>
                <a:gd name="T73" fmla="*/ 449 h 1120"/>
                <a:gd name="T74" fmla="*/ 697 w 717"/>
                <a:gd name="T75" fmla="*/ 476 h 1120"/>
                <a:gd name="T76" fmla="*/ 683 w 717"/>
                <a:gd name="T77" fmla="*/ 473 h 1120"/>
                <a:gd name="T78" fmla="*/ 608 w 717"/>
                <a:gd name="T79" fmla="*/ 449 h 1120"/>
                <a:gd name="T80" fmla="*/ 516 w 717"/>
                <a:gd name="T81" fmla="*/ 551 h 1120"/>
                <a:gd name="T82" fmla="*/ 608 w 717"/>
                <a:gd name="T83" fmla="*/ 653 h 1120"/>
                <a:gd name="T84" fmla="*/ 683 w 717"/>
                <a:gd name="T85" fmla="*/ 629 h 1120"/>
                <a:gd name="T86" fmla="*/ 697 w 717"/>
                <a:gd name="T87" fmla="*/ 625 h 1120"/>
                <a:gd name="T88" fmla="*/ 717 w 717"/>
                <a:gd name="T89" fmla="*/ 652 h 1120"/>
                <a:gd name="T90" fmla="*/ 717 w 717"/>
                <a:gd name="T91" fmla="*/ 697 h 1120"/>
                <a:gd name="T92" fmla="*/ 717 w 717"/>
                <a:gd name="T93" fmla="*/ 756 h 1120"/>
                <a:gd name="T94" fmla="*/ 717 w 717"/>
                <a:gd name="T95" fmla="*/ 767 h 1120"/>
                <a:gd name="T96" fmla="*/ 717 w 717"/>
                <a:gd name="T97" fmla="*/ 874 h 1120"/>
                <a:gd name="T98" fmla="*/ 717 w 717"/>
                <a:gd name="T99" fmla="*/ 919 h 1120"/>
                <a:gd name="T100" fmla="*/ 461 w 717"/>
                <a:gd name="T101" fmla="*/ 919 h 1120"/>
                <a:gd name="T102" fmla="*/ 455 w 717"/>
                <a:gd name="T103" fmla="*/ 919 h 1120"/>
                <a:gd name="T104" fmla="*/ 412 w 717"/>
                <a:gd name="T105" fmla="*/ 942 h 1120"/>
                <a:gd name="T106" fmla="*/ 413 w 717"/>
                <a:gd name="T107" fmla="*/ 987 h 1120"/>
                <a:gd name="T108" fmla="*/ 435 w 717"/>
                <a:gd name="T109" fmla="*/ 1051 h 1120"/>
                <a:gd name="T110" fmla="*/ 355 w 717"/>
                <a:gd name="T111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7" h="1120">
                  <a:moveTo>
                    <a:pt x="355" y="1120"/>
                  </a:moveTo>
                  <a:cubicBezTo>
                    <a:pt x="312" y="1120"/>
                    <a:pt x="276" y="1089"/>
                    <a:pt x="276" y="1051"/>
                  </a:cubicBezTo>
                  <a:cubicBezTo>
                    <a:pt x="276" y="1034"/>
                    <a:pt x="292" y="999"/>
                    <a:pt x="298" y="987"/>
                  </a:cubicBezTo>
                  <a:cubicBezTo>
                    <a:pt x="306" y="971"/>
                    <a:pt x="306" y="955"/>
                    <a:pt x="299" y="942"/>
                  </a:cubicBezTo>
                  <a:cubicBezTo>
                    <a:pt x="291" y="929"/>
                    <a:pt x="276" y="921"/>
                    <a:pt x="257" y="919"/>
                  </a:cubicBezTo>
                  <a:cubicBezTo>
                    <a:pt x="257" y="919"/>
                    <a:pt x="257" y="919"/>
                    <a:pt x="257" y="919"/>
                  </a:cubicBezTo>
                  <a:cubicBezTo>
                    <a:pt x="256" y="919"/>
                    <a:pt x="254" y="919"/>
                    <a:pt x="251" y="919"/>
                  </a:cubicBezTo>
                  <a:cubicBezTo>
                    <a:pt x="1" y="919"/>
                    <a:pt x="1" y="919"/>
                    <a:pt x="1" y="919"/>
                  </a:cubicBezTo>
                  <a:cubicBezTo>
                    <a:pt x="1" y="893"/>
                    <a:pt x="1" y="893"/>
                    <a:pt x="1" y="893"/>
                  </a:cubicBezTo>
                  <a:cubicBezTo>
                    <a:pt x="1" y="882"/>
                    <a:pt x="1" y="882"/>
                    <a:pt x="1" y="882"/>
                  </a:cubicBezTo>
                  <a:cubicBezTo>
                    <a:pt x="1" y="707"/>
                    <a:pt x="1" y="707"/>
                    <a:pt x="1" y="707"/>
                  </a:cubicBezTo>
                  <a:cubicBezTo>
                    <a:pt x="1" y="656"/>
                    <a:pt x="1" y="656"/>
                    <a:pt x="1" y="656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1" y="650"/>
                    <a:pt x="1" y="648"/>
                    <a:pt x="1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" y="646"/>
                    <a:pt x="1" y="643"/>
                    <a:pt x="1" y="640"/>
                  </a:cubicBezTo>
                  <a:cubicBezTo>
                    <a:pt x="1" y="640"/>
                    <a:pt x="1" y="447"/>
                    <a:pt x="1" y="446"/>
                  </a:cubicBezTo>
                  <a:cubicBezTo>
                    <a:pt x="1" y="353"/>
                    <a:pt x="1" y="353"/>
                    <a:pt x="1" y="353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4" y="201"/>
                    <a:pt x="256" y="201"/>
                    <a:pt x="257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76" y="200"/>
                    <a:pt x="291" y="191"/>
                    <a:pt x="299" y="178"/>
                  </a:cubicBezTo>
                  <a:cubicBezTo>
                    <a:pt x="306" y="165"/>
                    <a:pt x="306" y="150"/>
                    <a:pt x="298" y="134"/>
                  </a:cubicBezTo>
                  <a:cubicBezTo>
                    <a:pt x="292" y="121"/>
                    <a:pt x="277" y="86"/>
                    <a:pt x="277" y="69"/>
                  </a:cubicBezTo>
                  <a:cubicBezTo>
                    <a:pt x="277" y="31"/>
                    <a:pt x="312" y="0"/>
                    <a:pt x="356" y="0"/>
                  </a:cubicBezTo>
                  <a:cubicBezTo>
                    <a:pt x="399" y="0"/>
                    <a:pt x="435" y="31"/>
                    <a:pt x="435" y="69"/>
                  </a:cubicBezTo>
                  <a:cubicBezTo>
                    <a:pt x="435" y="86"/>
                    <a:pt x="419" y="121"/>
                    <a:pt x="413" y="134"/>
                  </a:cubicBezTo>
                  <a:cubicBezTo>
                    <a:pt x="405" y="150"/>
                    <a:pt x="405" y="165"/>
                    <a:pt x="412" y="178"/>
                  </a:cubicBezTo>
                  <a:cubicBezTo>
                    <a:pt x="420" y="192"/>
                    <a:pt x="436" y="200"/>
                    <a:pt x="455" y="201"/>
                  </a:cubicBezTo>
                  <a:cubicBezTo>
                    <a:pt x="461" y="201"/>
                    <a:pt x="461" y="201"/>
                    <a:pt x="461" y="201"/>
                  </a:cubicBezTo>
                  <a:cubicBezTo>
                    <a:pt x="717" y="201"/>
                    <a:pt x="717" y="201"/>
                    <a:pt x="717" y="201"/>
                  </a:cubicBezTo>
                  <a:cubicBezTo>
                    <a:pt x="717" y="235"/>
                    <a:pt x="717" y="235"/>
                    <a:pt x="717" y="235"/>
                  </a:cubicBezTo>
                  <a:cubicBezTo>
                    <a:pt x="717" y="369"/>
                    <a:pt x="717" y="369"/>
                    <a:pt x="717" y="369"/>
                  </a:cubicBezTo>
                  <a:cubicBezTo>
                    <a:pt x="717" y="445"/>
                    <a:pt x="717" y="445"/>
                    <a:pt x="717" y="445"/>
                  </a:cubicBezTo>
                  <a:cubicBezTo>
                    <a:pt x="717" y="449"/>
                    <a:pt x="717" y="449"/>
                    <a:pt x="717" y="449"/>
                  </a:cubicBezTo>
                  <a:cubicBezTo>
                    <a:pt x="717" y="449"/>
                    <a:pt x="717" y="449"/>
                    <a:pt x="717" y="449"/>
                  </a:cubicBezTo>
                  <a:cubicBezTo>
                    <a:pt x="716" y="466"/>
                    <a:pt x="708" y="476"/>
                    <a:pt x="697" y="476"/>
                  </a:cubicBezTo>
                  <a:cubicBezTo>
                    <a:pt x="692" y="476"/>
                    <a:pt x="688" y="475"/>
                    <a:pt x="683" y="473"/>
                  </a:cubicBezTo>
                  <a:cubicBezTo>
                    <a:pt x="678" y="470"/>
                    <a:pt x="633" y="449"/>
                    <a:pt x="608" y="449"/>
                  </a:cubicBezTo>
                  <a:cubicBezTo>
                    <a:pt x="557" y="449"/>
                    <a:pt x="516" y="494"/>
                    <a:pt x="516" y="551"/>
                  </a:cubicBezTo>
                  <a:cubicBezTo>
                    <a:pt x="516" y="607"/>
                    <a:pt x="557" y="653"/>
                    <a:pt x="608" y="653"/>
                  </a:cubicBezTo>
                  <a:cubicBezTo>
                    <a:pt x="633" y="653"/>
                    <a:pt x="678" y="631"/>
                    <a:pt x="683" y="629"/>
                  </a:cubicBezTo>
                  <a:cubicBezTo>
                    <a:pt x="688" y="626"/>
                    <a:pt x="692" y="625"/>
                    <a:pt x="697" y="625"/>
                  </a:cubicBezTo>
                  <a:cubicBezTo>
                    <a:pt x="708" y="625"/>
                    <a:pt x="716" y="635"/>
                    <a:pt x="717" y="652"/>
                  </a:cubicBezTo>
                  <a:cubicBezTo>
                    <a:pt x="717" y="652"/>
                    <a:pt x="717" y="697"/>
                    <a:pt x="717" y="697"/>
                  </a:cubicBezTo>
                  <a:cubicBezTo>
                    <a:pt x="717" y="756"/>
                    <a:pt x="717" y="756"/>
                    <a:pt x="717" y="756"/>
                  </a:cubicBezTo>
                  <a:cubicBezTo>
                    <a:pt x="717" y="767"/>
                    <a:pt x="717" y="767"/>
                    <a:pt x="717" y="767"/>
                  </a:cubicBezTo>
                  <a:cubicBezTo>
                    <a:pt x="717" y="874"/>
                    <a:pt x="717" y="874"/>
                    <a:pt x="717" y="874"/>
                  </a:cubicBezTo>
                  <a:cubicBezTo>
                    <a:pt x="717" y="877"/>
                    <a:pt x="717" y="903"/>
                    <a:pt x="717" y="919"/>
                  </a:cubicBezTo>
                  <a:cubicBezTo>
                    <a:pt x="461" y="919"/>
                    <a:pt x="461" y="919"/>
                    <a:pt x="461" y="919"/>
                  </a:cubicBezTo>
                  <a:cubicBezTo>
                    <a:pt x="455" y="919"/>
                    <a:pt x="455" y="919"/>
                    <a:pt x="455" y="919"/>
                  </a:cubicBezTo>
                  <a:cubicBezTo>
                    <a:pt x="436" y="920"/>
                    <a:pt x="420" y="928"/>
                    <a:pt x="412" y="942"/>
                  </a:cubicBezTo>
                  <a:cubicBezTo>
                    <a:pt x="405" y="955"/>
                    <a:pt x="405" y="971"/>
                    <a:pt x="413" y="987"/>
                  </a:cubicBezTo>
                  <a:cubicBezTo>
                    <a:pt x="419" y="999"/>
                    <a:pt x="435" y="1034"/>
                    <a:pt x="435" y="1051"/>
                  </a:cubicBezTo>
                  <a:cubicBezTo>
                    <a:pt x="435" y="1089"/>
                    <a:pt x="399" y="1120"/>
                    <a:pt x="355" y="1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3" name="Group 59"/>
          <p:cNvGrpSpPr/>
          <p:nvPr/>
        </p:nvGrpSpPr>
        <p:grpSpPr>
          <a:xfrm>
            <a:off x="5691345" y="4520908"/>
            <a:ext cx="903052" cy="848846"/>
            <a:chOff x="5568617" y="4891603"/>
            <a:chExt cx="1124184" cy="1061078"/>
          </a:xfrm>
          <a:effectLst/>
        </p:grpSpPr>
        <p:sp>
          <p:nvSpPr>
            <p:cNvPr id="128" name="Freeform 149"/>
            <p:cNvSpPr/>
            <p:nvPr/>
          </p:nvSpPr>
          <p:spPr bwMode="auto">
            <a:xfrm>
              <a:off x="5568617" y="4891603"/>
              <a:ext cx="1124184" cy="1061078"/>
            </a:xfrm>
            <a:custGeom>
              <a:avLst/>
              <a:gdLst>
                <a:gd name="T0" fmla="*/ 710 w 763"/>
                <a:gd name="T1" fmla="*/ 417 h 720"/>
                <a:gd name="T2" fmla="*/ 638 w 763"/>
                <a:gd name="T3" fmla="*/ 439 h 720"/>
                <a:gd name="T4" fmla="*/ 555 w 763"/>
                <a:gd name="T5" fmla="*/ 351 h 720"/>
                <a:gd name="T6" fmla="*/ 638 w 763"/>
                <a:gd name="T7" fmla="*/ 263 h 720"/>
                <a:gd name="T8" fmla="*/ 710 w 763"/>
                <a:gd name="T9" fmla="*/ 285 h 720"/>
                <a:gd name="T10" fmla="*/ 763 w 763"/>
                <a:gd name="T11" fmla="*/ 253 h 720"/>
                <a:gd name="T12" fmla="*/ 763 w 763"/>
                <a:gd name="T13" fmla="*/ 253 h 720"/>
                <a:gd name="T14" fmla="*/ 763 w 763"/>
                <a:gd name="T15" fmla="*/ 248 h 720"/>
                <a:gd name="T16" fmla="*/ 763 w 763"/>
                <a:gd name="T17" fmla="*/ 0 h 720"/>
                <a:gd name="T18" fmla="*/ 712 w 763"/>
                <a:gd name="T19" fmla="*/ 0 h 720"/>
                <a:gd name="T20" fmla="*/ 712 w 763"/>
                <a:gd name="T21" fmla="*/ 0 h 720"/>
                <a:gd name="T22" fmla="*/ 479 w 763"/>
                <a:gd name="T23" fmla="*/ 0 h 720"/>
                <a:gd name="T24" fmla="*/ 472 w 763"/>
                <a:gd name="T25" fmla="*/ 0 h 720"/>
                <a:gd name="T26" fmla="*/ 474 w 763"/>
                <a:gd name="T27" fmla="*/ 0 h 720"/>
                <a:gd name="T28" fmla="*/ 472 w 763"/>
                <a:gd name="T29" fmla="*/ 0 h 720"/>
                <a:gd name="T30" fmla="*/ 475 w 763"/>
                <a:gd name="T31" fmla="*/ 0 h 720"/>
                <a:gd name="T32" fmla="*/ 474 w 763"/>
                <a:gd name="T33" fmla="*/ 0 h 720"/>
                <a:gd name="T34" fmla="*/ 442 w 763"/>
                <a:gd name="T35" fmla="*/ 49 h 720"/>
                <a:gd name="T36" fmla="*/ 465 w 763"/>
                <a:gd name="T37" fmla="*/ 117 h 720"/>
                <a:gd name="T38" fmla="*/ 372 w 763"/>
                <a:gd name="T39" fmla="*/ 196 h 720"/>
                <a:gd name="T40" fmla="*/ 279 w 763"/>
                <a:gd name="T41" fmla="*/ 117 h 720"/>
                <a:gd name="T42" fmla="*/ 302 w 763"/>
                <a:gd name="T43" fmla="*/ 49 h 720"/>
                <a:gd name="T44" fmla="*/ 269 w 763"/>
                <a:gd name="T45" fmla="*/ 0 h 720"/>
                <a:gd name="T46" fmla="*/ 268 w 763"/>
                <a:gd name="T47" fmla="*/ 0 h 720"/>
                <a:gd name="T48" fmla="*/ 262 w 763"/>
                <a:gd name="T49" fmla="*/ 0 h 720"/>
                <a:gd name="T50" fmla="*/ 167 w 763"/>
                <a:gd name="T51" fmla="*/ 0 h 720"/>
                <a:gd name="T52" fmla="*/ 0 w 763"/>
                <a:gd name="T53" fmla="*/ 0 h 720"/>
                <a:gd name="T54" fmla="*/ 0 w 763"/>
                <a:gd name="T55" fmla="*/ 0 h 720"/>
                <a:gd name="T56" fmla="*/ 0 w 763"/>
                <a:gd name="T57" fmla="*/ 248 h 720"/>
                <a:gd name="T58" fmla="*/ 0 w 763"/>
                <a:gd name="T59" fmla="*/ 253 h 720"/>
                <a:gd name="T60" fmla="*/ 0 w 763"/>
                <a:gd name="T61" fmla="*/ 253 h 720"/>
                <a:gd name="T62" fmla="*/ 53 w 763"/>
                <a:gd name="T63" fmla="*/ 284 h 720"/>
                <a:gd name="T64" fmla="*/ 124 w 763"/>
                <a:gd name="T65" fmla="*/ 262 h 720"/>
                <a:gd name="T66" fmla="*/ 208 w 763"/>
                <a:gd name="T67" fmla="*/ 351 h 720"/>
                <a:gd name="T68" fmla="*/ 124 w 763"/>
                <a:gd name="T69" fmla="*/ 439 h 720"/>
                <a:gd name="T70" fmla="*/ 53 w 763"/>
                <a:gd name="T71" fmla="*/ 416 h 720"/>
                <a:gd name="T72" fmla="*/ 0 w 763"/>
                <a:gd name="T73" fmla="*/ 446 h 720"/>
                <a:gd name="T74" fmla="*/ 0 w 763"/>
                <a:gd name="T75" fmla="*/ 446 h 720"/>
                <a:gd name="T76" fmla="*/ 0 w 763"/>
                <a:gd name="T77" fmla="*/ 446 h 720"/>
                <a:gd name="T78" fmla="*/ 0 w 763"/>
                <a:gd name="T79" fmla="*/ 448 h 720"/>
                <a:gd name="T80" fmla="*/ 0 w 763"/>
                <a:gd name="T81" fmla="*/ 446 h 720"/>
                <a:gd name="T82" fmla="*/ 0 w 763"/>
                <a:gd name="T83" fmla="*/ 445 h 720"/>
                <a:gd name="T84" fmla="*/ 0 w 763"/>
                <a:gd name="T85" fmla="*/ 446 h 720"/>
                <a:gd name="T86" fmla="*/ 0 w 763"/>
                <a:gd name="T87" fmla="*/ 448 h 720"/>
                <a:gd name="T88" fmla="*/ 0 w 763"/>
                <a:gd name="T89" fmla="*/ 450 h 720"/>
                <a:gd name="T90" fmla="*/ 0 w 763"/>
                <a:gd name="T91" fmla="*/ 452 h 720"/>
                <a:gd name="T92" fmla="*/ 0 w 763"/>
                <a:gd name="T93" fmla="*/ 719 h 720"/>
                <a:gd name="T94" fmla="*/ 46 w 763"/>
                <a:gd name="T95" fmla="*/ 719 h 720"/>
                <a:gd name="T96" fmla="*/ 264 w 763"/>
                <a:gd name="T97" fmla="*/ 719 h 720"/>
                <a:gd name="T98" fmla="*/ 269 w 763"/>
                <a:gd name="T99" fmla="*/ 719 h 720"/>
                <a:gd name="T100" fmla="*/ 271 w 763"/>
                <a:gd name="T101" fmla="*/ 719 h 720"/>
                <a:gd name="T102" fmla="*/ 270 w 763"/>
                <a:gd name="T103" fmla="*/ 719 h 720"/>
                <a:gd name="T104" fmla="*/ 481 w 763"/>
                <a:gd name="T105" fmla="*/ 719 h 720"/>
                <a:gd name="T106" fmla="*/ 595 w 763"/>
                <a:gd name="T107" fmla="*/ 719 h 720"/>
                <a:gd name="T108" fmla="*/ 595 w 763"/>
                <a:gd name="T109" fmla="*/ 719 h 720"/>
                <a:gd name="T110" fmla="*/ 705 w 763"/>
                <a:gd name="T111" fmla="*/ 719 h 720"/>
                <a:gd name="T112" fmla="*/ 763 w 763"/>
                <a:gd name="T113" fmla="*/ 720 h 720"/>
                <a:gd name="T114" fmla="*/ 763 w 763"/>
                <a:gd name="T115" fmla="*/ 453 h 720"/>
                <a:gd name="T116" fmla="*/ 762 w 763"/>
                <a:gd name="T117" fmla="*/ 446 h 720"/>
                <a:gd name="T118" fmla="*/ 710 w 763"/>
                <a:gd name="T119" fmla="*/ 41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3" h="720">
                  <a:moveTo>
                    <a:pt x="710" y="417"/>
                  </a:moveTo>
                  <a:cubicBezTo>
                    <a:pt x="710" y="417"/>
                    <a:pt x="662" y="439"/>
                    <a:pt x="638" y="439"/>
                  </a:cubicBezTo>
                  <a:cubicBezTo>
                    <a:pt x="592" y="439"/>
                    <a:pt x="555" y="399"/>
                    <a:pt x="555" y="351"/>
                  </a:cubicBezTo>
                  <a:cubicBezTo>
                    <a:pt x="555" y="302"/>
                    <a:pt x="592" y="263"/>
                    <a:pt x="638" y="263"/>
                  </a:cubicBezTo>
                  <a:cubicBezTo>
                    <a:pt x="662" y="263"/>
                    <a:pt x="710" y="285"/>
                    <a:pt x="710" y="285"/>
                  </a:cubicBezTo>
                  <a:cubicBezTo>
                    <a:pt x="738" y="297"/>
                    <a:pt x="760" y="283"/>
                    <a:pt x="763" y="253"/>
                  </a:cubicBezTo>
                  <a:cubicBezTo>
                    <a:pt x="763" y="253"/>
                    <a:pt x="763" y="253"/>
                    <a:pt x="763" y="253"/>
                  </a:cubicBezTo>
                  <a:cubicBezTo>
                    <a:pt x="763" y="248"/>
                    <a:pt x="763" y="248"/>
                    <a:pt x="763" y="248"/>
                  </a:cubicBezTo>
                  <a:cubicBezTo>
                    <a:pt x="763" y="0"/>
                    <a:pt x="763" y="0"/>
                    <a:pt x="763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6" y="0"/>
                    <a:pt x="473" y="0"/>
                    <a:pt x="472" y="0"/>
                  </a:cubicBezTo>
                  <a:cubicBezTo>
                    <a:pt x="472" y="0"/>
                    <a:pt x="473" y="0"/>
                    <a:pt x="474" y="0"/>
                  </a:cubicBezTo>
                  <a:cubicBezTo>
                    <a:pt x="473" y="0"/>
                    <a:pt x="473" y="0"/>
                    <a:pt x="472" y="0"/>
                  </a:cubicBezTo>
                  <a:cubicBezTo>
                    <a:pt x="473" y="0"/>
                    <a:pt x="474" y="0"/>
                    <a:pt x="475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43" y="2"/>
                    <a:pt x="428" y="24"/>
                    <a:pt x="442" y="49"/>
                  </a:cubicBezTo>
                  <a:cubicBezTo>
                    <a:pt x="442" y="49"/>
                    <a:pt x="465" y="94"/>
                    <a:pt x="465" y="117"/>
                  </a:cubicBezTo>
                  <a:cubicBezTo>
                    <a:pt x="465" y="160"/>
                    <a:pt x="423" y="196"/>
                    <a:pt x="372" y="196"/>
                  </a:cubicBezTo>
                  <a:cubicBezTo>
                    <a:pt x="320" y="196"/>
                    <a:pt x="279" y="160"/>
                    <a:pt x="279" y="117"/>
                  </a:cubicBezTo>
                  <a:cubicBezTo>
                    <a:pt x="279" y="94"/>
                    <a:pt x="302" y="49"/>
                    <a:pt x="302" y="49"/>
                  </a:cubicBezTo>
                  <a:cubicBezTo>
                    <a:pt x="315" y="24"/>
                    <a:pt x="301" y="2"/>
                    <a:pt x="269" y="0"/>
                  </a:cubicBezTo>
                  <a:cubicBezTo>
                    <a:pt x="269" y="0"/>
                    <a:pt x="268" y="0"/>
                    <a:pt x="268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3" y="283"/>
                    <a:pt x="25" y="297"/>
                    <a:pt x="53" y="284"/>
                  </a:cubicBezTo>
                  <a:cubicBezTo>
                    <a:pt x="53" y="284"/>
                    <a:pt x="101" y="262"/>
                    <a:pt x="124" y="262"/>
                  </a:cubicBezTo>
                  <a:cubicBezTo>
                    <a:pt x="171" y="262"/>
                    <a:pt x="208" y="302"/>
                    <a:pt x="208" y="351"/>
                  </a:cubicBezTo>
                  <a:cubicBezTo>
                    <a:pt x="208" y="399"/>
                    <a:pt x="171" y="439"/>
                    <a:pt x="124" y="439"/>
                  </a:cubicBezTo>
                  <a:cubicBezTo>
                    <a:pt x="101" y="439"/>
                    <a:pt x="53" y="416"/>
                    <a:pt x="53" y="416"/>
                  </a:cubicBezTo>
                  <a:cubicBezTo>
                    <a:pt x="26" y="404"/>
                    <a:pt x="4" y="417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8"/>
                  </a:cubicBezTo>
                  <a:cubicBezTo>
                    <a:pt x="0" y="447"/>
                    <a:pt x="0" y="447"/>
                    <a:pt x="0" y="446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8"/>
                  </a:cubicBezTo>
                  <a:cubicBezTo>
                    <a:pt x="0" y="448"/>
                    <a:pt x="0" y="449"/>
                    <a:pt x="0" y="450"/>
                  </a:cubicBezTo>
                  <a:cubicBezTo>
                    <a:pt x="0" y="451"/>
                    <a:pt x="0" y="452"/>
                    <a:pt x="0" y="452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19"/>
                    <a:pt x="30" y="719"/>
                    <a:pt x="46" y="719"/>
                  </a:cubicBezTo>
                  <a:cubicBezTo>
                    <a:pt x="264" y="719"/>
                    <a:pt x="264" y="719"/>
                    <a:pt x="264" y="719"/>
                  </a:cubicBezTo>
                  <a:cubicBezTo>
                    <a:pt x="264" y="719"/>
                    <a:pt x="266" y="719"/>
                    <a:pt x="269" y="719"/>
                  </a:cubicBezTo>
                  <a:cubicBezTo>
                    <a:pt x="270" y="719"/>
                    <a:pt x="270" y="719"/>
                    <a:pt x="271" y="719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305" y="719"/>
                    <a:pt x="481" y="719"/>
                    <a:pt x="481" y="719"/>
                  </a:cubicBezTo>
                  <a:cubicBezTo>
                    <a:pt x="595" y="719"/>
                    <a:pt x="595" y="719"/>
                    <a:pt x="595" y="719"/>
                  </a:cubicBezTo>
                  <a:cubicBezTo>
                    <a:pt x="595" y="719"/>
                    <a:pt x="595" y="719"/>
                    <a:pt x="595" y="719"/>
                  </a:cubicBezTo>
                  <a:cubicBezTo>
                    <a:pt x="705" y="719"/>
                    <a:pt x="705" y="719"/>
                    <a:pt x="705" y="719"/>
                  </a:cubicBezTo>
                  <a:cubicBezTo>
                    <a:pt x="709" y="719"/>
                    <a:pt x="759" y="720"/>
                    <a:pt x="763" y="720"/>
                  </a:cubicBezTo>
                  <a:cubicBezTo>
                    <a:pt x="763" y="453"/>
                    <a:pt x="763" y="453"/>
                    <a:pt x="763" y="453"/>
                  </a:cubicBezTo>
                  <a:cubicBezTo>
                    <a:pt x="763" y="450"/>
                    <a:pt x="762" y="448"/>
                    <a:pt x="762" y="446"/>
                  </a:cubicBezTo>
                  <a:cubicBezTo>
                    <a:pt x="759" y="417"/>
                    <a:pt x="737" y="404"/>
                    <a:pt x="710" y="4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9" name="Freeform 150"/>
            <p:cNvSpPr/>
            <p:nvPr/>
          </p:nvSpPr>
          <p:spPr bwMode="auto">
            <a:xfrm>
              <a:off x="5589351" y="4910534"/>
              <a:ext cx="1083616" cy="1022313"/>
            </a:xfrm>
            <a:custGeom>
              <a:avLst/>
              <a:gdLst>
                <a:gd name="T0" fmla="*/ 691 w 735"/>
                <a:gd name="T1" fmla="*/ 694 h 694"/>
                <a:gd name="T2" fmla="*/ 593 w 735"/>
                <a:gd name="T3" fmla="*/ 694 h 694"/>
                <a:gd name="T4" fmla="*/ 581 w 735"/>
                <a:gd name="T5" fmla="*/ 694 h 694"/>
                <a:gd name="T6" fmla="*/ 467 w 735"/>
                <a:gd name="T7" fmla="*/ 693 h 694"/>
                <a:gd name="T8" fmla="*/ 256 w 735"/>
                <a:gd name="T9" fmla="*/ 693 h 694"/>
                <a:gd name="T10" fmla="*/ 255 w 735"/>
                <a:gd name="T11" fmla="*/ 693 h 694"/>
                <a:gd name="T12" fmla="*/ 32 w 735"/>
                <a:gd name="T13" fmla="*/ 694 h 694"/>
                <a:gd name="T14" fmla="*/ 0 w 735"/>
                <a:gd name="T15" fmla="*/ 694 h 694"/>
                <a:gd name="T16" fmla="*/ 0 w 735"/>
                <a:gd name="T17" fmla="*/ 436 h 694"/>
                <a:gd name="T18" fmla="*/ 0 w 735"/>
                <a:gd name="T19" fmla="*/ 436 h 694"/>
                <a:gd name="T20" fmla="*/ 0 w 735"/>
                <a:gd name="T21" fmla="*/ 434 h 694"/>
                <a:gd name="T22" fmla="*/ 19 w 735"/>
                <a:gd name="T23" fmla="*/ 412 h 694"/>
                <a:gd name="T24" fmla="*/ 33 w 735"/>
                <a:gd name="T25" fmla="*/ 415 h 694"/>
                <a:gd name="T26" fmla="*/ 110 w 735"/>
                <a:gd name="T27" fmla="*/ 438 h 694"/>
                <a:gd name="T28" fmla="*/ 207 w 735"/>
                <a:gd name="T29" fmla="*/ 338 h 694"/>
                <a:gd name="T30" fmla="*/ 110 w 735"/>
                <a:gd name="T31" fmla="*/ 237 h 694"/>
                <a:gd name="T32" fmla="*/ 33 w 735"/>
                <a:gd name="T33" fmla="*/ 260 h 694"/>
                <a:gd name="T34" fmla="*/ 19 w 735"/>
                <a:gd name="T35" fmla="*/ 263 h 694"/>
                <a:gd name="T36" fmla="*/ 0 w 735"/>
                <a:gd name="T37" fmla="*/ 239 h 694"/>
                <a:gd name="T38" fmla="*/ 0 w 735"/>
                <a:gd name="T39" fmla="*/ 239 h 694"/>
                <a:gd name="T40" fmla="*/ 0 w 735"/>
                <a:gd name="T41" fmla="*/ 235 h 694"/>
                <a:gd name="T42" fmla="*/ 0 w 735"/>
                <a:gd name="T43" fmla="*/ 0 h 694"/>
                <a:gd name="T44" fmla="*/ 248 w 735"/>
                <a:gd name="T45" fmla="*/ 0 h 694"/>
                <a:gd name="T46" fmla="*/ 254 w 735"/>
                <a:gd name="T47" fmla="*/ 0 h 694"/>
                <a:gd name="T48" fmla="*/ 256 w 735"/>
                <a:gd name="T49" fmla="*/ 0 h 694"/>
                <a:gd name="T50" fmla="*/ 277 w 735"/>
                <a:gd name="T51" fmla="*/ 10 h 694"/>
                <a:gd name="T52" fmla="*/ 276 w 735"/>
                <a:gd name="T53" fmla="*/ 31 h 694"/>
                <a:gd name="T54" fmla="*/ 251 w 735"/>
                <a:gd name="T55" fmla="*/ 104 h 694"/>
                <a:gd name="T56" fmla="*/ 358 w 735"/>
                <a:gd name="T57" fmla="*/ 195 h 694"/>
                <a:gd name="T58" fmla="*/ 465 w 735"/>
                <a:gd name="T59" fmla="*/ 104 h 694"/>
                <a:gd name="T60" fmla="*/ 440 w 735"/>
                <a:gd name="T61" fmla="*/ 31 h 694"/>
                <a:gd name="T62" fmla="*/ 438 w 735"/>
                <a:gd name="T63" fmla="*/ 10 h 694"/>
                <a:gd name="T64" fmla="*/ 458 w 735"/>
                <a:gd name="T65" fmla="*/ 0 h 694"/>
                <a:gd name="T66" fmla="*/ 458 w 735"/>
                <a:gd name="T67" fmla="*/ 0 h 694"/>
                <a:gd name="T68" fmla="*/ 465 w 735"/>
                <a:gd name="T69" fmla="*/ 0 h 694"/>
                <a:gd name="T70" fmla="*/ 685 w 735"/>
                <a:gd name="T71" fmla="*/ 0 h 694"/>
                <a:gd name="T72" fmla="*/ 698 w 735"/>
                <a:gd name="T73" fmla="*/ 0 h 694"/>
                <a:gd name="T74" fmla="*/ 735 w 735"/>
                <a:gd name="T75" fmla="*/ 0 h 694"/>
                <a:gd name="T76" fmla="*/ 735 w 735"/>
                <a:gd name="T77" fmla="*/ 235 h 694"/>
                <a:gd name="T78" fmla="*/ 735 w 735"/>
                <a:gd name="T79" fmla="*/ 240 h 694"/>
                <a:gd name="T80" fmla="*/ 716 w 735"/>
                <a:gd name="T81" fmla="*/ 264 h 694"/>
                <a:gd name="T82" fmla="*/ 702 w 735"/>
                <a:gd name="T83" fmla="*/ 260 h 694"/>
                <a:gd name="T84" fmla="*/ 624 w 735"/>
                <a:gd name="T85" fmla="*/ 237 h 694"/>
                <a:gd name="T86" fmla="*/ 527 w 735"/>
                <a:gd name="T87" fmla="*/ 338 h 694"/>
                <a:gd name="T88" fmla="*/ 624 w 735"/>
                <a:gd name="T89" fmla="*/ 438 h 694"/>
                <a:gd name="T90" fmla="*/ 702 w 735"/>
                <a:gd name="T91" fmla="*/ 415 h 694"/>
                <a:gd name="T92" fmla="*/ 716 w 735"/>
                <a:gd name="T93" fmla="*/ 412 h 694"/>
                <a:gd name="T94" fmla="*/ 735 w 735"/>
                <a:gd name="T95" fmla="*/ 434 h 694"/>
                <a:gd name="T96" fmla="*/ 735 w 735"/>
                <a:gd name="T97" fmla="*/ 440 h 694"/>
                <a:gd name="T98" fmla="*/ 735 w 735"/>
                <a:gd name="T99" fmla="*/ 694 h 694"/>
                <a:gd name="T100" fmla="*/ 691 w 735"/>
                <a:gd name="T101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5" h="694">
                  <a:moveTo>
                    <a:pt x="691" y="694"/>
                  </a:moveTo>
                  <a:cubicBezTo>
                    <a:pt x="593" y="694"/>
                    <a:pt x="593" y="694"/>
                    <a:pt x="593" y="694"/>
                  </a:cubicBezTo>
                  <a:cubicBezTo>
                    <a:pt x="581" y="694"/>
                    <a:pt x="581" y="694"/>
                    <a:pt x="581" y="694"/>
                  </a:cubicBezTo>
                  <a:cubicBezTo>
                    <a:pt x="467" y="693"/>
                    <a:pt x="467" y="693"/>
                    <a:pt x="467" y="693"/>
                  </a:cubicBezTo>
                  <a:cubicBezTo>
                    <a:pt x="256" y="693"/>
                    <a:pt x="256" y="693"/>
                    <a:pt x="256" y="693"/>
                  </a:cubicBezTo>
                  <a:cubicBezTo>
                    <a:pt x="255" y="693"/>
                    <a:pt x="255" y="693"/>
                    <a:pt x="255" y="693"/>
                  </a:cubicBezTo>
                  <a:cubicBezTo>
                    <a:pt x="32" y="694"/>
                    <a:pt x="32" y="694"/>
                    <a:pt x="32" y="694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0" y="694"/>
                    <a:pt x="0" y="436"/>
                    <a:pt x="0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" y="428"/>
                    <a:pt x="4" y="412"/>
                    <a:pt x="19" y="412"/>
                  </a:cubicBezTo>
                  <a:cubicBezTo>
                    <a:pt x="23" y="412"/>
                    <a:pt x="28" y="413"/>
                    <a:pt x="33" y="415"/>
                  </a:cubicBezTo>
                  <a:cubicBezTo>
                    <a:pt x="38" y="417"/>
                    <a:pt x="84" y="438"/>
                    <a:pt x="110" y="438"/>
                  </a:cubicBezTo>
                  <a:cubicBezTo>
                    <a:pt x="164" y="438"/>
                    <a:pt x="207" y="393"/>
                    <a:pt x="207" y="338"/>
                  </a:cubicBezTo>
                  <a:cubicBezTo>
                    <a:pt x="207" y="282"/>
                    <a:pt x="164" y="237"/>
                    <a:pt x="110" y="237"/>
                  </a:cubicBezTo>
                  <a:cubicBezTo>
                    <a:pt x="84" y="237"/>
                    <a:pt x="38" y="258"/>
                    <a:pt x="33" y="260"/>
                  </a:cubicBezTo>
                  <a:cubicBezTo>
                    <a:pt x="28" y="262"/>
                    <a:pt x="23" y="263"/>
                    <a:pt x="19" y="263"/>
                  </a:cubicBezTo>
                  <a:cubicBezTo>
                    <a:pt x="3" y="263"/>
                    <a:pt x="0" y="245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5" y="0"/>
                    <a:pt x="256" y="0"/>
                  </a:cubicBezTo>
                  <a:cubicBezTo>
                    <a:pt x="266" y="1"/>
                    <a:pt x="274" y="4"/>
                    <a:pt x="277" y="10"/>
                  </a:cubicBezTo>
                  <a:cubicBezTo>
                    <a:pt x="280" y="15"/>
                    <a:pt x="280" y="23"/>
                    <a:pt x="276" y="31"/>
                  </a:cubicBezTo>
                  <a:cubicBezTo>
                    <a:pt x="273" y="36"/>
                    <a:pt x="251" y="79"/>
                    <a:pt x="251" y="104"/>
                  </a:cubicBezTo>
                  <a:cubicBezTo>
                    <a:pt x="251" y="154"/>
                    <a:pt x="299" y="195"/>
                    <a:pt x="358" y="195"/>
                  </a:cubicBezTo>
                  <a:cubicBezTo>
                    <a:pt x="417" y="195"/>
                    <a:pt x="465" y="154"/>
                    <a:pt x="465" y="104"/>
                  </a:cubicBezTo>
                  <a:cubicBezTo>
                    <a:pt x="465" y="79"/>
                    <a:pt x="442" y="36"/>
                    <a:pt x="440" y="31"/>
                  </a:cubicBezTo>
                  <a:cubicBezTo>
                    <a:pt x="437" y="25"/>
                    <a:pt x="434" y="17"/>
                    <a:pt x="438" y="10"/>
                  </a:cubicBezTo>
                  <a:cubicBezTo>
                    <a:pt x="442" y="5"/>
                    <a:pt x="449" y="1"/>
                    <a:pt x="458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0" y="0"/>
                    <a:pt x="462" y="0"/>
                    <a:pt x="465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35" y="235"/>
                    <a:pt x="735" y="235"/>
                    <a:pt x="735" y="235"/>
                  </a:cubicBezTo>
                  <a:cubicBezTo>
                    <a:pt x="735" y="240"/>
                    <a:pt x="735" y="240"/>
                    <a:pt x="735" y="240"/>
                  </a:cubicBezTo>
                  <a:cubicBezTo>
                    <a:pt x="734" y="247"/>
                    <a:pt x="731" y="264"/>
                    <a:pt x="716" y="264"/>
                  </a:cubicBezTo>
                  <a:cubicBezTo>
                    <a:pt x="711" y="264"/>
                    <a:pt x="707" y="262"/>
                    <a:pt x="702" y="260"/>
                  </a:cubicBezTo>
                  <a:cubicBezTo>
                    <a:pt x="697" y="258"/>
                    <a:pt x="651" y="237"/>
                    <a:pt x="624" y="237"/>
                  </a:cubicBezTo>
                  <a:cubicBezTo>
                    <a:pt x="571" y="237"/>
                    <a:pt x="527" y="282"/>
                    <a:pt x="527" y="338"/>
                  </a:cubicBezTo>
                  <a:cubicBezTo>
                    <a:pt x="527" y="393"/>
                    <a:pt x="571" y="438"/>
                    <a:pt x="624" y="438"/>
                  </a:cubicBezTo>
                  <a:cubicBezTo>
                    <a:pt x="651" y="438"/>
                    <a:pt x="697" y="418"/>
                    <a:pt x="702" y="415"/>
                  </a:cubicBezTo>
                  <a:cubicBezTo>
                    <a:pt x="707" y="413"/>
                    <a:pt x="711" y="412"/>
                    <a:pt x="716" y="412"/>
                  </a:cubicBezTo>
                  <a:cubicBezTo>
                    <a:pt x="731" y="412"/>
                    <a:pt x="734" y="427"/>
                    <a:pt x="735" y="434"/>
                  </a:cubicBezTo>
                  <a:cubicBezTo>
                    <a:pt x="735" y="436"/>
                    <a:pt x="735" y="437"/>
                    <a:pt x="735" y="440"/>
                  </a:cubicBezTo>
                  <a:cubicBezTo>
                    <a:pt x="735" y="694"/>
                    <a:pt x="735" y="694"/>
                    <a:pt x="735" y="694"/>
                  </a:cubicBezTo>
                  <a:cubicBezTo>
                    <a:pt x="719" y="694"/>
                    <a:pt x="694" y="694"/>
                    <a:pt x="691" y="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5" name="Group 62"/>
          <p:cNvGrpSpPr/>
          <p:nvPr/>
        </p:nvGrpSpPr>
        <p:grpSpPr>
          <a:xfrm>
            <a:off x="5687723" y="2017640"/>
            <a:ext cx="893638" cy="847403"/>
            <a:chOff x="5564109" y="1762458"/>
            <a:chExt cx="1112464" cy="1059275"/>
          </a:xfrm>
          <a:effectLst/>
        </p:grpSpPr>
        <p:sp>
          <p:nvSpPr>
            <p:cNvPr id="126" name="Freeform 151"/>
            <p:cNvSpPr/>
            <p:nvPr/>
          </p:nvSpPr>
          <p:spPr bwMode="auto">
            <a:xfrm>
              <a:off x="5564109" y="1762458"/>
              <a:ext cx="1112464" cy="1059275"/>
            </a:xfrm>
            <a:custGeom>
              <a:avLst/>
              <a:gdLst>
                <a:gd name="T0" fmla="*/ 703 w 755"/>
                <a:gd name="T1" fmla="*/ 302 h 719"/>
                <a:gd name="T2" fmla="*/ 632 w 755"/>
                <a:gd name="T3" fmla="*/ 280 h 719"/>
                <a:gd name="T4" fmla="*/ 549 w 755"/>
                <a:gd name="T5" fmla="*/ 368 h 719"/>
                <a:gd name="T6" fmla="*/ 632 w 755"/>
                <a:gd name="T7" fmla="*/ 457 h 719"/>
                <a:gd name="T8" fmla="*/ 703 w 755"/>
                <a:gd name="T9" fmla="*/ 434 h 719"/>
                <a:gd name="T10" fmla="*/ 755 w 755"/>
                <a:gd name="T11" fmla="*/ 466 h 719"/>
                <a:gd name="T12" fmla="*/ 755 w 755"/>
                <a:gd name="T13" fmla="*/ 466 h 719"/>
                <a:gd name="T14" fmla="*/ 755 w 755"/>
                <a:gd name="T15" fmla="*/ 471 h 719"/>
                <a:gd name="T16" fmla="*/ 755 w 755"/>
                <a:gd name="T17" fmla="*/ 719 h 719"/>
                <a:gd name="T18" fmla="*/ 705 w 755"/>
                <a:gd name="T19" fmla="*/ 719 h 719"/>
                <a:gd name="T20" fmla="*/ 705 w 755"/>
                <a:gd name="T21" fmla="*/ 719 h 719"/>
                <a:gd name="T22" fmla="*/ 474 w 755"/>
                <a:gd name="T23" fmla="*/ 719 h 719"/>
                <a:gd name="T24" fmla="*/ 467 w 755"/>
                <a:gd name="T25" fmla="*/ 719 h 719"/>
                <a:gd name="T26" fmla="*/ 469 w 755"/>
                <a:gd name="T27" fmla="*/ 719 h 719"/>
                <a:gd name="T28" fmla="*/ 467 w 755"/>
                <a:gd name="T29" fmla="*/ 719 h 719"/>
                <a:gd name="T30" fmla="*/ 470 w 755"/>
                <a:gd name="T31" fmla="*/ 719 h 719"/>
                <a:gd name="T32" fmla="*/ 469 w 755"/>
                <a:gd name="T33" fmla="*/ 719 h 719"/>
                <a:gd name="T34" fmla="*/ 437 w 755"/>
                <a:gd name="T35" fmla="*/ 670 h 719"/>
                <a:gd name="T36" fmla="*/ 460 w 755"/>
                <a:gd name="T37" fmla="*/ 602 h 719"/>
                <a:gd name="T38" fmla="*/ 368 w 755"/>
                <a:gd name="T39" fmla="*/ 524 h 719"/>
                <a:gd name="T40" fmla="*/ 275 w 755"/>
                <a:gd name="T41" fmla="*/ 602 h 719"/>
                <a:gd name="T42" fmla="*/ 299 w 755"/>
                <a:gd name="T43" fmla="*/ 670 h 719"/>
                <a:gd name="T44" fmla="*/ 267 w 755"/>
                <a:gd name="T45" fmla="*/ 719 h 719"/>
                <a:gd name="T46" fmla="*/ 265 w 755"/>
                <a:gd name="T47" fmla="*/ 719 h 719"/>
                <a:gd name="T48" fmla="*/ 260 w 755"/>
                <a:gd name="T49" fmla="*/ 719 h 719"/>
                <a:gd name="T50" fmla="*/ 165 w 755"/>
                <a:gd name="T51" fmla="*/ 719 h 719"/>
                <a:gd name="T52" fmla="*/ 0 w 755"/>
                <a:gd name="T53" fmla="*/ 719 h 719"/>
                <a:gd name="T54" fmla="*/ 0 w 755"/>
                <a:gd name="T55" fmla="*/ 719 h 719"/>
                <a:gd name="T56" fmla="*/ 0 w 755"/>
                <a:gd name="T57" fmla="*/ 471 h 719"/>
                <a:gd name="T58" fmla="*/ 0 w 755"/>
                <a:gd name="T59" fmla="*/ 466 h 719"/>
                <a:gd name="T60" fmla="*/ 0 w 755"/>
                <a:gd name="T61" fmla="*/ 466 h 719"/>
                <a:gd name="T62" fmla="*/ 52 w 755"/>
                <a:gd name="T63" fmla="*/ 435 h 719"/>
                <a:gd name="T64" fmla="*/ 123 w 755"/>
                <a:gd name="T65" fmla="*/ 457 h 719"/>
                <a:gd name="T66" fmla="*/ 205 w 755"/>
                <a:gd name="T67" fmla="*/ 369 h 719"/>
                <a:gd name="T68" fmla="*/ 123 w 755"/>
                <a:gd name="T69" fmla="*/ 281 h 719"/>
                <a:gd name="T70" fmla="*/ 52 w 755"/>
                <a:gd name="T71" fmla="*/ 303 h 719"/>
                <a:gd name="T72" fmla="*/ 0 w 755"/>
                <a:gd name="T73" fmla="*/ 273 h 719"/>
                <a:gd name="T74" fmla="*/ 0 w 755"/>
                <a:gd name="T75" fmla="*/ 274 h 719"/>
                <a:gd name="T76" fmla="*/ 0 w 755"/>
                <a:gd name="T77" fmla="*/ 273 h 719"/>
                <a:gd name="T78" fmla="*/ 0 w 755"/>
                <a:gd name="T79" fmla="*/ 271 h 719"/>
                <a:gd name="T80" fmla="*/ 0 w 755"/>
                <a:gd name="T81" fmla="*/ 273 h 719"/>
                <a:gd name="T82" fmla="*/ 0 w 755"/>
                <a:gd name="T83" fmla="*/ 274 h 719"/>
                <a:gd name="T84" fmla="*/ 0 w 755"/>
                <a:gd name="T85" fmla="*/ 273 h 719"/>
                <a:gd name="T86" fmla="*/ 0 w 755"/>
                <a:gd name="T87" fmla="*/ 271 h 719"/>
                <a:gd name="T88" fmla="*/ 0 w 755"/>
                <a:gd name="T89" fmla="*/ 269 h 719"/>
                <a:gd name="T90" fmla="*/ 0 w 755"/>
                <a:gd name="T91" fmla="*/ 267 h 719"/>
                <a:gd name="T92" fmla="*/ 0 w 755"/>
                <a:gd name="T93" fmla="*/ 0 h 719"/>
                <a:gd name="T94" fmla="*/ 46 w 755"/>
                <a:gd name="T95" fmla="*/ 0 h 719"/>
                <a:gd name="T96" fmla="*/ 261 w 755"/>
                <a:gd name="T97" fmla="*/ 0 h 719"/>
                <a:gd name="T98" fmla="*/ 266 w 755"/>
                <a:gd name="T99" fmla="*/ 0 h 719"/>
                <a:gd name="T100" fmla="*/ 268 w 755"/>
                <a:gd name="T101" fmla="*/ 0 h 719"/>
                <a:gd name="T102" fmla="*/ 267 w 755"/>
                <a:gd name="T103" fmla="*/ 0 h 719"/>
                <a:gd name="T104" fmla="*/ 476 w 755"/>
                <a:gd name="T105" fmla="*/ 0 h 719"/>
                <a:gd name="T106" fmla="*/ 589 w 755"/>
                <a:gd name="T107" fmla="*/ 0 h 719"/>
                <a:gd name="T108" fmla="*/ 589 w 755"/>
                <a:gd name="T109" fmla="*/ 0 h 719"/>
                <a:gd name="T110" fmla="*/ 698 w 755"/>
                <a:gd name="T111" fmla="*/ 0 h 719"/>
                <a:gd name="T112" fmla="*/ 755 w 755"/>
                <a:gd name="T113" fmla="*/ 0 h 719"/>
                <a:gd name="T114" fmla="*/ 755 w 755"/>
                <a:gd name="T115" fmla="*/ 267 h 719"/>
                <a:gd name="T116" fmla="*/ 754 w 755"/>
                <a:gd name="T117" fmla="*/ 273 h 719"/>
                <a:gd name="T118" fmla="*/ 703 w 755"/>
                <a:gd name="T119" fmla="*/ 3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5" h="719">
                  <a:moveTo>
                    <a:pt x="703" y="302"/>
                  </a:moveTo>
                  <a:cubicBezTo>
                    <a:pt x="703" y="302"/>
                    <a:pt x="655" y="280"/>
                    <a:pt x="632" y="280"/>
                  </a:cubicBezTo>
                  <a:cubicBezTo>
                    <a:pt x="586" y="280"/>
                    <a:pt x="549" y="320"/>
                    <a:pt x="549" y="368"/>
                  </a:cubicBezTo>
                  <a:cubicBezTo>
                    <a:pt x="549" y="417"/>
                    <a:pt x="586" y="457"/>
                    <a:pt x="632" y="457"/>
                  </a:cubicBezTo>
                  <a:cubicBezTo>
                    <a:pt x="655" y="457"/>
                    <a:pt x="703" y="434"/>
                    <a:pt x="703" y="434"/>
                  </a:cubicBezTo>
                  <a:cubicBezTo>
                    <a:pt x="730" y="422"/>
                    <a:pt x="752" y="436"/>
                    <a:pt x="755" y="466"/>
                  </a:cubicBezTo>
                  <a:cubicBezTo>
                    <a:pt x="755" y="466"/>
                    <a:pt x="755" y="466"/>
                    <a:pt x="755" y="466"/>
                  </a:cubicBezTo>
                  <a:cubicBezTo>
                    <a:pt x="755" y="471"/>
                    <a:pt x="755" y="471"/>
                    <a:pt x="755" y="471"/>
                  </a:cubicBezTo>
                  <a:cubicBezTo>
                    <a:pt x="755" y="719"/>
                    <a:pt x="755" y="719"/>
                    <a:pt x="755" y="719"/>
                  </a:cubicBezTo>
                  <a:cubicBezTo>
                    <a:pt x="705" y="719"/>
                    <a:pt x="705" y="719"/>
                    <a:pt x="705" y="719"/>
                  </a:cubicBezTo>
                  <a:cubicBezTo>
                    <a:pt x="705" y="719"/>
                    <a:pt x="705" y="719"/>
                    <a:pt x="705" y="719"/>
                  </a:cubicBezTo>
                  <a:cubicBezTo>
                    <a:pt x="474" y="719"/>
                    <a:pt x="474" y="719"/>
                    <a:pt x="474" y="719"/>
                  </a:cubicBezTo>
                  <a:cubicBezTo>
                    <a:pt x="471" y="719"/>
                    <a:pt x="468" y="719"/>
                    <a:pt x="467" y="719"/>
                  </a:cubicBezTo>
                  <a:cubicBezTo>
                    <a:pt x="467" y="719"/>
                    <a:pt x="468" y="719"/>
                    <a:pt x="469" y="719"/>
                  </a:cubicBezTo>
                  <a:cubicBezTo>
                    <a:pt x="468" y="719"/>
                    <a:pt x="468" y="719"/>
                    <a:pt x="467" y="719"/>
                  </a:cubicBezTo>
                  <a:cubicBezTo>
                    <a:pt x="468" y="719"/>
                    <a:pt x="469" y="719"/>
                    <a:pt x="470" y="719"/>
                  </a:cubicBezTo>
                  <a:cubicBezTo>
                    <a:pt x="469" y="719"/>
                    <a:pt x="469" y="719"/>
                    <a:pt x="469" y="719"/>
                  </a:cubicBezTo>
                  <a:cubicBezTo>
                    <a:pt x="438" y="717"/>
                    <a:pt x="424" y="695"/>
                    <a:pt x="437" y="670"/>
                  </a:cubicBezTo>
                  <a:cubicBezTo>
                    <a:pt x="437" y="670"/>
                    <a:pt x="460" y="625"/>
                    <a:pt x="460" y="602"/>
                  </a:cubicBezTo>
                  <a:cubicBezTo>
                    <a:pt x="460" y="559"/>
                    <a:pt x="419" y="524"/>
                    <a:pt x="368" y="524"/>
                  </a:cubicBezTo>
                  <a:cubicBezTo>
                    <a:pt x="317" y="524"/>
                    <a:pt x="275" y="559"/>
                    <a:pt x="275" y="602"/>
                  </a:cubicBezTo>
                  <a:cubicBezTo>
                    <a:pt x="275" y="625"/>
                    <a:pt x="299" y="670"/>
                    <a:pt x="299" y="670"/>
                  </a:cubicBezTo>
                  <a:cubicBezTo>
                    <a:pt x="312" y="696"/>
                    <a:pt x="297" y="717"/>
                    <a:pt x="267" y="719"/>
                  </a:cubicBezTo>
                  <a:cubicBezTo>
                    <a:pt x="266" y="719"/>
                    <a:pt x="265" y="719"/>
                    <a:pt x="265" y="719"/>
                  </a:cubicBezTo>
                  <a:cubicBezTo>
                    <a:pt x="260" y="719"/>
                    <a:pt x="260" y="719"/>
                    <a:pt x="260" y="719"/>
                  </a:cubicBezTo>
                  <a:cubicBezTo>
                    <a:pt x="165" y="719"/>
                    <a:pt x="165" y="719"/>
                    <a:pt x="165" y="719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2" y="436"/>
                    <a:pt x="25" y="422"/>
                    <a:pt x="52" y="435"/>
                  </a:cubicBezTo>
                  <a:cubicBezTo>
                    <a:pt x="52" y="435"/>
                    <a:pt x="99" y="457"/>
                    <a:pt x="123" y="457"/>
                  </a:cubicBezTo>
                  <a:cubicBezTo>
                    <a:pt x="169" y="457"/>
                    <a:pt x="205" y="417"/>
                    <a:pt x="205" y="369"/>
                  </a:cubicBezTo>
                  <a:cubicBezTo>
                    <a:pt x="205" y="320"/>
                    <a:pt x="169" y="281"/>
                    <a:pt x="123" y="281"/>
                  </a:cubicBezTo>
                  <a:cubicBezTo>
                    <a:pt x="99" y="281"/>
                    <a:pt x="52" y="303"/>
                    <a:pt x="52" y="303"/>
                  </a:cubicBezTo>
                  <a:cubicBezTo>
                    <a:pt x="25" y="315"/>
                    <a:pt x="3" y="302"/>
                    <a:pt x="0" y="27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2"/>
                    <a:pt x="0" y="272"/>
                    <a:pt x="0" y="271"/>
                  </a:cubicBezTo>
                  <a:cubicBezTo>
                    <a:pt x="0" y="272"/>
                    <a:pt x="0" y="272"/>
                    <a:pt x="0" y="27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2"/>
                    <a:pt x="0" y="272"/>
                    <a:pt x="0" y="271"/>
                  </a:cubicBezTo>
                  <a:cubicBezTo>
                    <a:pt x="0" y="271"/>
                    <a:pt x="0" y="270"/>
                    <a:pt x="0" y="269"/>
                  </a:cubicBezTo>
                  <a:cubicBezTo>
                    <a:pt x="0" y="268"/>
                    <a:pt x="0" y="267"/>
                    <a:pt x="0" y="2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0"/>
                    <a:pt x="46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3" y="0"/>
                    <a:pt x="266" y="0"/>
                  </a:cubicBezTo>
                  <a:cubicBezTo>
                    <a:pt x="267" y="0"/>
                    <a:pt x="267" y="0"/>
                    <a:pt x="268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302" y="0"/>
                    <a:pt x="476" y="0"/>
                    <a:pt x="476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02" y="0"/>
                    <a:pt x="751" y="0"/>
                    <a:pt x="755" y="0"/>
                  </a:cubicBezTo>
                  <a:cubicBezTo>
                    <a:pt x="755" y="267"/>
                    <a:pt x="755" y="267"/>
                    <a:pt x="755" y="267"/>
                  </a:cubicBezTo>
                  <a:cubicBezTo>
                    <a:pt x="755" y="269"/>
                    <a:pt x="754" y="272"/>
                    <a:pt x="754" y="273"/>
                  </a:cubicBezTo>
                  <a:cubicBezTo>
                    <a:pt x="751" y="302"/>
                    <a:pt x="729" y="315"/>
                    <a:pt x="703" y="30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7" name="Freeform 152"/>
            <p:cNvSpPr/>
            <p:nvPr/>
          </p:nvSpPr>
          <p:spPr bwMode="auto">
            <a:xfrm>
              <a:off x="5583942" y="1779587"/>
              <a:ext cx="1072798" cy="1024116"/>
            </a:xfrm>
            <a:custGeom>
              <a:avLst/>
              <a:gdLst>
                <a:gd name="T0" fmla="*/ 252 w 728"/>
                <a:gd name="T1" fmla="*/ 694 h 695"/>
                <a:gd name="T2" fmla="*/ 247 w 728"/>
                <a:gd name="T3" fmla="*/ 694 h 695"/>
                <a:gd name="T4" fmla="*/ 0 w 728"/>
                <a:gd name="T5" fmla="*/ 694 h 695"/>
                <a:gd name="T6" fmla="*/ 0 w 728"/>
                <a:gd name="T7" fmla="*/ 459 h 695"/>
                <a:gd name="T8" fmla="*/ 0 w 728"/>
                <a:gd name="T9" fmla="*/ 455 h 695"/>
                <a:gd name="T10" fmla="*/ 0 w 728"/>
                <a:gd name="T11" fmla="*/ 455 h 695"/>
                <a:gd name="T12" fmla="*/ 20 w 728"/>
                <a:gd name="T13" fmla="*/ 431 h 695"/>
                <a:gd name="T14" fmla="*/ 33 w 728"/>
                <a:gd name="T15" fmla="*/ 434 h 695"/>
                <a:gd name="T16" fmla="*/ 110 w 728"/>
                <a:gd name="T17" fmla="*/ 457 h 695"/>
                <a:gd name="T18" fmla="*/ 206 w 728"/>
                <a:gd name="T19" fmla="*/ 357 h 695"/>
                <a:gd name="T20" fmla="*/ 110 w 728"/>
                <a:gd name="T21" fmla="*/ 256 h 695"/>
                <a:gd name="T22" fmla="*/ 33 w 728"/>
                <a:gd name="T23" fmla="*/ 279 h 695"/>
                <a:gd name="T24" fmla="*/ 20 w 728"/>
                <a:gd name="T25" fmla="*/ 283 h 695"/>
                <a:gd name="T26" fmla="*/ 1 w 728"/>
                <a:gd name="T27" fmla="*/ 260 h 695"/>
                <a:gd name="T28" fmla="*/ 0 w 728"/>
                <a:gd name="T29" fmla="*/ 259 h 695"/>
                <a:gd name="T30" fmla="*/ 0 w 728"/>
                <a:gd name="T31" fmla="*/ 259 h 695"/>
                <a:gd name="T32" fmla="*/ 0 w 728"/>
                <a:gd name="T33" fmla="*/ 255 h 695"/>
                <a:gd name="T34" fmla="*/ 0 w 728"/>
                <a:gd name="T35" fmla="*/ 1 h 695"/>
                <a:gd name="T36" fmla="*/ 33 w 728"/>
                <a:gd name="T37" fmla="*/ 1 h 695"/>
                <a:gd name="T38" fmla="*/ 253 w 728"/>
                <a:gd name="T39" fmla="*/ 1 h 695"/>
                <a:gd name="T40" fmla="*/ 254 w 728"/>
                <a:gd name="T41" fmla="*/ 1 h 695"/>
                <a:gd name="T42" fmla="*/ 254 w 728"/>
                <a:gd name="T43" fmla="*/ 1 h 695"/>
                <a:gd name="T44" fmla="*/ 463 w 728"/>
                <a:gd name="T45" fmla="*/ 1 h 695"/>
                <a:gd name="T46" fmla="*/ 589 w 728"/>
                <a:gd name="T47" fmla="*/ 1 h 695"/>
                <a:gd name="T48" fmla="*/ 589 w 728"/>
                <a:gd name="T49" fmla="*/ 0 h 695"/>
                <a:gd name="T50" fmla="*/ 685 w 728"/>
                <a:gd name="T51" fmla="*/ 0 h 695"/>
                <a:gd name="T52" fmla="*/ 728 w 728"/>
                <a:gd name="T53" fmla="*/ 0 h 695"/>
                <a:gd name="T54" fmla="*/ 728 w 728"/>
                <a:gd name="T55" fmla="*/ 255 h 695"/>
                <a:gd name="T56" fmla="*/ 728 w 728"/>
                <a:gd name="T57" fmla="*/ 260 h 695"/>
                <a:gd name="T58" fmla="*/ 709 w 728"/>
                <a:gd name="T59" fmla="*/ 282 h 695"/>
                <a:gd name="T60" fmla="*/ 695 w 728"/>
                <a:gd name="T61" fmla="*/ 279 h 695"/>
                <a:gd name="T62" fmla="*/ 619 w 728"/>
                <a:gd name="T63" fmla="*/ 256 h 695"/>
                <a:gd name="T64" fmla="*/ 523 w 728"/>
                <a:gd name="T65" fmla="*/ 356 h 695"/>
                <a:gd name="T66" fmla="*/ 619 w 728"/>
                <a:gd name="T67" fmla="*/ 457 h 695"/>
                <a:gd name="T68" fmla="*/ 695 w 728"/>
                <a:gd name="T69" fmla="*/ 434 h 695"/>
                <a:gd name="T70" fmla="*/ 709 w 728"/>
                <a:gd name="T71" fmla="*/ 431 h 695"/>
                <a:gd name="T72" fmla="*/ 728 w 728"/>
                <a:gd name="T73" fmla="*/ 454 h 695"/>
                <a:gd name="T74" fmla="*/ 728 w 728"/>
                <a:gd name="T75" fmla="*/ 459 h 695"/>
                <a:gd name="T76" fmla="*/ 728 w 728"/>
                <a:gd name="T77" fmla="*/ 694 h 695"/>
                <a:gd name="T78" fmla="*/ 679 w 728"/>
                <a:gd name="T79" fmla="*/ 694 h 695"/>
                <a:gd name="T80" fmla="*/ 679 w 728"/>
                <a:gd name="T81" fmla="*/ 694 h 695"/>
                <a:gd name="T82" fmla="*/ 461 w 728"/>
                <a:gd name="T83" fmla="*/ 694 h 695"/>
                <a:gd name="T84" fmla="*/ 454 w 728"/>
                <a:gd name="T85" fmla="*/ 694 h 695"/>
                <a:gd name="T86" fmla="*/ 454 w 728"/>
                <a:gd name="T87" fmla="*/ 694 h 695"/>
                <a:gd name="T88" fmla="*/ 434 w 728"/>
                <a:gd name="T89" fmla="*/ 684 h 695"/>
                <a:gd name="T90" fmla="*/ 436 w 728"/>
                <a:gd name="T91" fmla="*/ 663 h 695"/>
                <a:gd name="T92" fmla="*/ 461 w 728"/>
                <a:gd name="T93" fmla="*/ 590 h 695"/>
                <a:gd name="T94" fmla="*/ 355 w 728"/>
                <a:gd name="T95" fmla="*/ 499 h 695"/>
                <a:gd name="T96" fmla="*/ 249 w 728"/>
                <a:gd name="T97" fmla="*/ 590 h 695"/>
                <a:gd name="T98" fmla="*/ 274 w 728"/>
                <a:gd name="T99" fmla="*/ 663 h 695"/>
                <a:gd name="T100" fmla="*/ 275 w 728"/>
                <a:gd name="T101" fmla="*/ 684 h 695"/>
                <a:gd name="T102" fmla="*/ 254 w 728"/>
                <a:gd name="T103" fmla="*/ 695 h 695"/>
                <a:gd name="T104" fmla="*/ 252 w 728"/>
                <a:gd name="T105" fmla="*/ 69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8" h="695">
                  <a:moveTo>
                    <a:pt x="252" y="694"/>
                  </a:moveTo>
                  <a:cubicBezTo>
                    <a:pt x="247" y="694"/>
                    <a:pt x="247" y="694"/>
                    <a:pt x="247" y="694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1" y="449"/>
                    <a:pt x="4" y="431"/>
                    <a:pt x="20" y="431"/>
                  </a:cubicBezTo>
                  <a:cubicBezTo>
                    <a:pt x="24" y="431"/>
                    <a:pt x="28" y="432"/>
                    <a:pt x="33" y="434"/>
                  </a:cubicBezTo>
                  <a:cubicBezTo>
                    <a:pt x="38" y="436"/>
                    <a:pt x="84" y="457"/>
                    <a:pt x="110" y="457"/>
                  </a:cubicBezTo>
                  <a:cubicBezTo>
                    <a:pt x="163" y="457"/>
                    <a:pt x="206" y="412"/>
                    <a:pt x="206" y="357"/>
                  </a:cubicBezTo>
                  <a:cubicBezTo>
                    <a:pt x="206" y="301"/>
                    <a:pt x="163" y="256"/>
                    <a:pt x="110" y="256"/>
                  </a:cubicBezTo>
                  <a:cubicBezTo>
                    <a:pt x="84" y="256"/>
                    <a:pt x="38" y="277"/>
                    <a:pt x="33" y="279"/>
                  </a:cubicBezTo>
                  <a:cubicBezTo>
                    <a:pt x="28" y="281"/>
                    <a:pt x="24" y="283"/>
                    <a:pt x="20" y="283"/>
                  </a:cubicBezTo>
                  <a:cubicBezTo>
                    <a:pt x="5" y="283"/>
                    <a:pt x="1" y="267"/>
                    <a:pt x="1" y="260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58"/>
                    <a:pt x="0" y="255"/>
                    <a:pt x="0" y="2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463" y="1"/>
                    <a:pt x="463" y="1"/>
                    <a:pt x="463" y="1"/>
                  </a:cubicBezTo>
                  <a:cubicBezTo>
                    <a:pt x="589" y="1"/>
                    <a:pt x="589" y="1"/>
                    <a:pt x="589" y="1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688" y="0"/>
                    <a:pt x="712" y="0"/>
                    <a:pt x="728" y="0"/>
                  </a:cubicBezTo>
                  <a:cubicBezTo>
                    <a:pt x="728" y="255"/>
                    <a:pt x="728" y="255"/>
                    <a:pt x="728" y="255"/>
                  </a:cubicBezTo>
                  <a:cubicBezTo>
                    <a:pt x="728" y="257"/>
                    <a:pt x="728" y="259"/>
                    <a:pt x="728" y="260"/>
                  </a:cubicBezTo>
                  <a:cubicBezTo>
                    <a:pt x="727" y="266"/>
                    <a:pt x="724" y="282"/>
                    <a:pt x="709" y="282"/>
                  </a:cubicBezTo>
                  <a:cubicBezTo>
                    <a:pt x="705" y="282"/>
                    <a:pt x="700" y="281"/>
                    <a:pt x="695" y="279"/>
                  </a:cubicBezTo>
                  <a:cubicBezTo>
                    <a:pt x="690" y="277"/>
                    <a:pt x="645" y="256"/>
                    <a:pt x="619" y="256"/>
                  </a:cubicBezTo>
                  <a:cubicBezTo>
                    <a:pt x="566" y="256"/>
                    <a:pt x="523" y="301"/>
                    <a:pt x="523" y="356"/>
                  </a:cubicBezTo>
                  <a:cubicBezTo>
                    <a:pt x="523" y="412"/>
                    <a:pt x="566" y="457"/>
                    <a:pt x="619" y="457"/>
                  </a:cubicBezTo>
                  <a:cubicBezTo>
                    <a:pt x="645" y="457"/>
                    <a:pt x="690" y="436"/>
                    <a:pt x="695" y="434"/>
                  </a:cubicBezTo>
                  <a:cubicBezTo>
                    <a:pt x="700" y="432"/>
                    <a:pt x="705" y="431"/>
                    <a:pt x="709" y="431"/>
                  </a:cubicBezTo>
                  <a:cubicBezTo>
                    <a:pt x="724" y="431"/>
                    <a:pt x="728" y="447"/>
                    <a:pt x="728" y="454"/>
                  </a:cubicBezTo>
                  <a:cubicBezTo>
                    <a:pt x="728" y="459"/>
                    <a:pt x="728" y="459"/>
                    <a:pt x="728" y="459"/>
                  </a:cubicBezTo>
                  <a:cubicBezTo>
                    <a:pt x="728" y="694"/>
                    <a:pt x="728" y="694"/>
                    <a:pt x="728" y="694"/>
                  </a:cubicBezTo>
                  <a:cubicBezTo>
                    <a:pt x="679" y="694"/>
                    <a:pt x="679" y="694"/>
                    <a:pt x="679" y="694"/>
                  </a:cubicBezTo>
                  <a:cubicBezTo>
                    <a:pt x="679" y="694"/>
                    <a:pt x="679" y="694"/>
                    <a:pt x="679" y="694"/>
                  </a:cubicBezTo>
                  <a:cubicBezTo>
                    <a:pt x="461" y="694"/>
                    <a:pt x="461" y="694"/>
                    <a:pt x="461" y="694"/>
                  </a:cubicBezTo>
                  <a:cubicBezTo>
                    <a:pt x="458" y="694"/>
                    <a:pt x="455" y="694"/>
                    <a:pt x="454" y="694"/>
                  </a:cubicBezTo>
                  <a:cubicBezTo>
                    <a:pt x="454" y="694"/>
                    <a:pt x="454" y="694"/>
                    <a:pt x="454" y="694"/>
                  </a:cubicBezTo>
                  <a:cubicBezTo>
                    <a:pt x="445" y="693"/>
                    <a:pt x="438" y="689"/>
                    <a:pt x="434" y="684"/>
                  </a:cubicBezTo>
                  <a:cubicBezTo>
                    <a:pt x="431" y="677"/>
                    <a:pt x="433" y="669"/>
                    <a:pt x="436" y="663"/>
                  </a:cubicBezTo>
                  <a:cubicBezTo>
                    <a:pt x="439" y="659"/>
                    <a:pt x="461" y="615"/>
                    <a:pt x="461" y="590"/>
                  </a:cubicBezTo>
                  <a:cubicBezTo>
                    <a:pt x="461" y="540"/>
                    <a:pt x="413" y="499"/>
                    <a:pt x="355" y="499"/>
                  </a:cubicBezTo>
                  <a:cubicBezTo>
                    <a:pt x="296" y="499"/>
                    <a:pt x="249" y="540"/>
                    <a:pt x="249" y="590"/>
                  </a:cubicBezTo>
                  <a:cubicBezTo>
                    <a:pt x="249" y="615"/>
                    <a:pt x="271" y="659"/>
                    <a:pt x="274" y="663"/>
                  </a:cubicBezTo>
                  <a:cubicBezTo>
                    <a:pt x="278" y="671"/>
                    <a:pt x="278" y="679"/>
                    <a:pt x="275" y="684"/>
                  </a:cubicBezTo>
                  <a:cubicBezTo>
                    <a:pt x="272" y="690"/>
                    <a:pt x="264" y="693"/>
                    <a:pt x="254" y="695"/>
                  </a:cubicBezTo>
                  <a:cubicBezTo>
                    <a:pt x="253" y="694"/>
                    <a:pt x="252" y="694"/>
                    <a:pt x="252" y="69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6" name="Group 65"/>
          <p:cNvGrpSpPr/>
          <p:nvPr/>
        </p:nvGrpSpPr>
        <p:grpSpPr>
          <a:xfrm>
            <a:off x="6689264" y="4520908"/>
            <a:ext cx="1086994" cy="848846"/>
            <a:chOff x="6810899" y="4891603"/>
            <a:chExt cx="1353168" cy="1061078"/>
          </a:xfrm>
          <a:solidFill>
            <a:srgbClr val="318CC7"/>
          </a:solidFill>
          <a:effectLst/>
        </p:grpSpPr>
        <p:sp>
          <p:nvSpPr>
            <p:cNvPr id="124" name="Freeform 153"/>
            <p:cNvSpPr/>
            <p:nvPr/>
          </p:nvSpPr>
          <p:spPr bwMode="auto">
            <a:xfrm>
              <a:off x="6810899" y="4891603"/>
              <a:ext cx="1353168" cy="1061078"/>
            </a:xfrm>
            <a:custGeom>
              <a:avLst/>
              <a:gdLst>
                <a:gd name="T0" fmla="*/ 79 w 918"/>
                <a:gd name="T1" fmla="*/ 263 h 720"/>
                <a:gd name="T2" fmla="*/ 146 w 918"/>
                <a:gd name="T3" fmla="*/ 285 h 720"/>
                <a:gd name="T4" fmla="*/ 196 w 918"/>
                <a:gd name="T5" fmla="*/ 253 h 720"/>
                <a:gd name="T6" fmla="*/ 196 w 918"/>
                <a:gd name="T7" fmla="*/ 253 h 720"/>
                <a:gd name="T8" fmla="*/ 196 w 918"/>
                <a:gd name="T9" fmla="*/ 248 h 720"/>
                <a:gd name="T10" fmla="*/ 196 w 918"/>
                <a:gd name="T11" fmla="*/ 0 h 720"/>
                <a:gd name="T12" fmla="*/ 243 w 918"/>
                <a:gd name="T13" fmla="*/ 0 h 720"/>
                <a:gd name="T14" fmla="*/ 243 w 918"/>
                <a:gd name="T15" fmla="*/ 0 h 720"/>
                <a:gd name="T16" fmla="*/ 463 w 918"/>
                <a:gd name="T17" fmla="*/ 0 h 720"/>
                <a:gd name="T18" fmla="*/ 470 w 918"/>
                <a:gd name="T19" fmla="*/ 0 h 720"/>
                <a:gd name="T20" fmla="*/ 468 w 918"/>
                <a:gd name="T21" fmla="*/ 0 h 720"/>
                <a:gd name="T22" fmla="*/ 470 w 918"/>
                <a:gd name="T23" fmla="*/ 0 h 720"/>
                <a:gd name="T24" fmla="*/ 467 w 918"/>
                <a:gd name="T25" fmla="*/ 0 h 720"/>
                <a:gd name="T26" fmla="*/ 469 w 918"/>
                <a:gd name="T27" fmla="*/ 0 h 720"/>
                <a:gd name="T28" fmla="*/ 499 w 918"/>
                <a:gd name="T29" fmla="*/ 49 h 720"/>
                <a:gd name="T30" fmla="*/ 477 w 918"/>
                <a:gd name="T31" fmla="*/ 117 h 720"/>
                <a:gd name="T32" fmla="*/ 565 w 918"/>
                <a:gd name="T33" fmla="*/ 196 h 720"/>
                <a:gd name="T34" fmla="*/ 653 w 918"/>
                <a:gd name="T35" fmla="*/ 117 h 720"/>
                <a:gd name="T36" fmla="*/ 631 w 918"/>
                <a:gd name="T37" fmla="*/ 49 h 720"/>
                <a:gd name="T38" fmla="*/ 661 w 918"/>
                <a:gd name="T39" fmla="*/ 0 h 720"/>
                <a:gd name="T40" fmla="*/ 663 w 918"/>
                <a:gd name="T41" fmla="*/ 0 h 720"/>
                <a:gd name="T42" fmla="*/ 668 w 918"/>
                <a:gd name="T43" fmla="*/ 0 h 720"/>
                <a:gd name="T44" fmla="*/ 758 w 918"/>
                <a:gd name="T45" fmla="*/ 0 h 720"/>
                <a:gd name="T46" fmla="*/ 916 w 918"/>
                <a:gd name="T47" fmla="*/ 0 h 720"/>
                <a:gd name="T48" fmla="*/ 916 w 918"/>
                <a:gd name="T49" fmla="*/ 248 h 720"/>
                <a:gd name="T50" fmla="*/ 916 w 918"/>
                <a:gd name="T51" fmla="*/ 448 h 720"/>
                <a:gd name="T52" fmla="*/ 916 w 918"/>
                <a:gd name="T53" fmla="*/ 452 h 720"/>
                <a:gd name="T54" fmla="*/ 916 w 918"/>
                <a:gd name="T55" fmla="*/ 719 h 720"/>
                <a:gd name="T56" fmla="*/ 872 w 918"/>
                <a:gd name="T57" fmla="*/ 719 h 720"/>
                <a:gd name="T58" fmla="*/ 667 w 918"/>
                <a:gd name="T59" fmla="*/ 719 h 720"/>
                <a:gd name="T60" fmla="*/ 661 w 918"/>
                <a:gd name="T61" fmla="*/ 719 h 720"/>
                <a:gd name="T62" fmla="*/ 660 w 918"/>
                <a:gd name="T63" fmla="*/ 719 h 720"/>
                <a:gd name="T64" fmla="*/ 661 w 918"/>
                <a:gd name="T65" fmla="*/ 719 h 720"/>
                <a:gd name="T66" fmla="*/ 462 w 918"/>
                <a:gd name="T67" fmla="*/ 719 h 720"/>
                <a:gd name="T68" fmla="*/ 354 w 918"/>
                <a:gd name="T69" fmla="*/ 719 h 720"/>
                <a:gd name="T70" fmla="*/ 354 w 918"/>
                <a:gd name="T71" fmla="*/ 719 h 720"/>
                <a:gd name="T72" fmla="*/ 250 w 918"/>
                <a:gd name="T73" fmla="*/ 719 h 720"/>
                <a:gd name="T74" fmla="*/ 196 w 918"/>
                <a:gd name="T75" fmla="*/ 720 h 720"/>
                <a:gd name="T76" fmla="*/ 196 w 918"/>
                <a:gd name="T77" fmla="*/ 453 h 720"/>
                <a:gd name="T78" fmla="*/ 196 w 918"/>
                <a:gd name="T79" fmla="*/ 446 h 720"/>
                <a:gd name="T80" fmla="*/ 196 w 918"/>
                <a:gd name="T81" fmla="*/ 446 h 720"/>
                <a:gd name="T82" fmla="*/ 196 w 918"/>
                <a:gd name="T83" fmla="*/ 446 h 720"/>
                <a:gd name="T84" fmla="*/ 196 w 918"/>
                <a:gd name="T85" fmla="*/ 448 h 720"/>
                <a:gd name="T86" fmla="*/ 196 w 918"/>
                <a:gd name="T87" fmla="*/ 446 h 720"/>
                <a:gd name="T88" fmla="*/ 196 w 918"/>
                <a:gd name="T89" fmla="*/ 446 h 720"/>
                <a:gd name="T90" fmla="*/ 196 w 918"/>
                <a:gd name="T91" fmla="*/ 446 h 720"/>
                <a:gd name="T92" fmla="*/ 146 w 918"/>
                <a:gd name="T93" fmla="*/ 417 h 720"/>
                <a:gd name="T94" fmla="*/ 79 w 918"/>
                <a:gd name="T95" fmla="*/ 439 h 720"/>
                <a:gd name="T96" fmla="*/ 0 w 918"/>
                <a:gd name="T97" fmla="*/ 351 h 720"/>
                <a:gd name="T98" fmla="*/ 79 w 918"/>
                <a:gd name="T99" fmla="*/ 26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8" h="720">
                  <a:moveTo>
                    <a:pt x="79" y="263"/>
                  </a:moveTo>
                  <a:cubicBezTo>
                    <a:pt x="101" y="263"/>
                    <a:pt x="146" y="285"/>
                    <a:pt x="146" y="285"/>
                  </a:cubicBezTo>
                  <a:cubicBezTo>
                    <a:pt x="172" y="297"/>
                    <a:pt x="194" y="283"/>
                    <a:pt x="196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7" y="0"/>
                    <a:pt x="469" y="0"/>
                    <a:pt x="470" y="0"/>
                  </a:cubicBezTo>
                  <a:cubicBezTo>
                    <a:pt x="470" y="0"/>
                    <a:pt x="469" y="0"/>
                    <a:pt x="468" y="0"/>
                  </a:cubicBezTo>
                  <a:cubicBezTo>
                    <a:pt x="469" y="0"/>
                    <a:pt x="469" y="0"/>
                    <a:pt x="470" y="0"/>
                  </a:cubicBezTo>
                  <a:cubicBezTo>
                    <a:pt x="469" y="0"/>
                    <a:pt x="468" y="0"/>
                    <a:pt x="467" y="0"/>
                  </a:cubicBezTo>
                  <a:cubicBezTo>
                    <a:pt x="468" y="0"/>
                    <a:pt x="468" y="0"/>
                    <a:pt x="469" y="0"/>
                  </a:cubicBezTo>
                  <a:cubicBezTo>
                    <a:pt x="498" y="2"/>
                    <a:pt x="511" y="24"/>
                    <a:pt x="499" y="49"/>
                  </a:cubicBezTo>
                  <a:cubicBezTo>
                    <a:pt x="499" y="49"/>
                    <a:pt x="477" y="94"/>
                    <a:pt x="477" y="117"/>
                  </a:cubicBezTo>
                  <a:cubicBezTo>
                    <a:pt x="477" y="160"/>
                    <a:pt x="516" y="196"/>
                    <a:pt x="565" y="196"/>
                  </a:cubicBezTo>
                  <a:cubicBezTo>
                    <a:pt x="613" y="196"/>
                    <a:pt x="653" y="160"/>
                    <a:pt x="653" y="117"/>
                  </a:cubicBezTo>
                  <a:cubicBezTo>
                    <a:pt x="653" y="94"/>
                    <a:pt x="631" y="49"/>
                    <a:pt x="631" y="49"/>
                  </a:cubicBezTo>
                  <a:cubicBezTo>
                    <a:pt x="618" y="24"/>
                    <a:pt x="632" y="2"/>
                    <a:pt x="661" y="0"/>
                  </a:cubicBezTo>
                  <a:cubicBezTo>
                    <a:pt x="662" y="0"/>
                    <a:pt x="662" y="0"/>
                    <a:pt x="663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16" y="248"/>
                    <a:pt x="916" y="248"/>
                    <a:pt x="916" y="248"/>
                  </a:cubicBezTo>
                  <a:cubicBezTo>
                    <a:pt x="916" y="248"/>
                    <a:pt x="918" y="418"/>
                    <a:pt x="916" y="448"/>
                  </a:cubicBezTo>
                  <a:cubicBezTo>
                    <a:pt x="915" y="447"/>
                    <a:pt x="916" y="449"/>
                    <a:pt x="916" y="452"/>
                  </a:cubicBezTo>
                  <a:cubicBezTo>
                    <a:pt x="916" y="719"/>
                    <a:pt x="916" y="719"/>
                    <a:pt x="916" y="719"/>
                  </a:cubicBezTo>
                  <a:cubicBezTo>
                    <a:pt x="916" y="719"/>
                    <a:pt x="888" y="719"/>
                    <a:pt x="872" y="719"/>
                  </a:cubicBezTo>
                  <a:cubicBezTo>
                    <a:pt x="667" y="719"/>
                    <a:pt x="667" y="719"/>
                    <a:pt x="667" y="719"/>
                  </a:cubicBezTo>
                  <a:cubicBezTo>
                    <a:pt x="666" y="719"/>
                    <a:pt x="664" y="719"/>
                    <a:pt x="661" y="719"/>
                  </a:cubicBezTo>
                  <a:cubicBezTo>
                    <a:pt x="661" y="719"/>
                    <a:pt x="660" y="719"/>
                    <a:pt x="660" y="719"/>
                  </a:cubicBezTo>
                  <a:cubicBezTo>
                    <a:pt x="661" y="719"/>
                    <a:pt x="661" y="719"/>
                    <a:pt x="661" y="719"/>
                  </a:cubicBezTo>
                  <a:cubicBezTo>
                    <a:pt x="628" y="719"/>
                    <a:pt x="462" y="719"/>
                    <a:pt x="462" y="7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250" y="719"/>
                    <a:pt x="250" y="719"/>
                    <a:pt x="250" y="719"/>
                  </a:cubicBezTo>
                  <a:cubicBezTo>
                    <a:pt x="246" y="719"/>
                    <a:pt x="200" y="720"/>
                    <a:pt x="196" y="720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6" y="450"/>
                    <a:pt x="196" y="448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7"/>
                    <a:pt x="196" y="447"/>
                    <a:pt x="196" y="448"/>
                  </a:cubicBezTo>
                  <a:cubicBezTo>
                    <a:pt x="196" y="447"/>
                    <a:pt x="196" y="447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3" y="417"/>
                    <a:pt x="172" y="404"/>
                    <a:pt x="146" y="417"/>
                  </a:cubicBezTo>
                  <a:cubicBezTo>
                    <a:pt x="146" y="417"/>
                    <a:pt x="101" y="439"/>
                    <a:pt x="79" y="439"/>
                  </a:cubicBezTo>
                  <a:cubicBezTo>
                    <a:pt x="35" y="439"/>
                    <a:pt x="0" y="399"/>
                    <a:pt x="0" y="351"/>
                  </a:cubicBezTo>
                  <a:cubicBezTo>
                    <a:pt x="0" y="302"/>
                    <a:pt x="35" y="263"/>
                    <a:pt x="79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5" name="Freeform 154"/>
            <p:cNvSpPr/>
            <p:nvPr/>
          </p:nvSpPr>
          <p:spPr bwMode="auto">
            <a:xfrm>
              <a:off x="6829830" y="4910534"/>
              <a:ext cx="1315304" cy="1022313"/>
            </a:xfrm>
            <a:custGeom>
              <a:avLst/>
              <a:gdLst>
                <a:gd name="T0" fmla="*/ 196 w 892"/>
                <a:gd name="T1" fmla="*/ 440 h 694"/>
                <a:gd name="T2" fmla="*/ 196 w 892"/>
                <a:gd name="T3" fmla="*/ 434 h 694"/>
                <a:gd name="T4" fmla="*/ 196 w 892"/>
                <a:gd name="T5" fmla="*/ 434 h 694"/>
                <a:gd name="T6" fmla="*/ 195 w 892"/>
                <a:gd name="T7" fmla="*/ 432 h 694"/>
                <a:gd name="T8" fmla="*/ 183 w 892"/>
                <a:gd name="T9" fmla="*/ 433 h 694"/>
                <a:gd name="T10" fmla="*/ 181 w 892"/>
                <a:gd name="T11" fmla="*/ 433 h 694"/>
                <a:gd name="T12" fmla="*/ 195 w 892"/>
                <a:gd name="T13" fmla="*/ 432 h 694"/>
                <a:gd name="T14" fmla="*/ 152 w 892"/>
                <a:gd name="T15" fmla="*/ 386 h 694"/>
                <a:gd name="T16" fmla="*/ 128 w 892"/>
                <a:gd name="T17" fmla="*/ 392 h 694"/>
                <a:gd name="T18" fmla="*/ 66 w 892"/>
                <a:gd name="T19" fmla="*/ 413 h 694"/>
                <a:gd name="T20" fmla="*/ 0 w 892"/>
                <a:gd name="T21" fmla="*/ 338 h 694"/>
                <a:gd name="T22" fmla="*/ 66 w 892"/>
                <a:gd name="T23" fmla="*/ 262 h 694"/>
                <a:gd name="T24" fmla="*/ 128 w 892"/>
                <a:gd name="T25" fmla="*/ 283 h 694"/>
                <a:gd name="T26" fmla="*/ 152 w 892"/>
                <a:gd name="T27" fmla="*/ 289 h 694"/>
                <a:gd name="T28" fmla="*/ 196 w 892"/>
                <a:gd name="T29" fmla="*/ 241 h 694"/>
                <a:gd name="T30" fmla="*/ 196 w 892"/>
                <a:gd name="T31" fmla="*/ 240 h 694"/>
                <a:gd name="T32" fmla="*/ 196 w 892"/>
                <a:gd name="T33" fmla="*/ 235 h 694"/>
                <a:gd name="T34" fmla="*/ 196 w 892"/>
                <a:gd name="T35" fmla="*/ 0 h 694"/>
                <a:gd name="T36" fmla="*/ 243 w 892"/>
                <a:gd name="T37" fmla="*/ 0 h 694"/>
                <a:gd name="T38" fmla="*/ 243 w 892"/>
                <a:gd name="T39" fmla="*/ 0 h 694"/>
                <a:gd name="T40" fmla="*/ 450 w 892"/>
                <a:gd name="T41" fmla="*/ 0 h 694"/>
                <a:gd name="T42" fmla="*/ 457 w 892"/>
                <a:gd name="T43" fmla="*/ 0 h 694"/>
                <a:gd name="T44" fmla="*/ 457 w 892"/>
                <a:gd name="T45" fmla="*/ 0 h 694"/>
                <a:gd name="T46" fmla="*/ 476 w 892"/>
                <a:gd name="T47" fmla="*/ 10 h 694"/>
                <a:gd name="T48" fmla="*/ 474 w 892"/>
                <a:gd name="T49" fmla="*/ 31 h 694"/>
                <a:gd name="T50" fmla="*/ 451 w 892"/>
                <a:gd name="T51" fmla="*/ 104 h 694"/>
                <a:gd name="T52" fmla="*/ 552 w 892"/>
                <a:gd name="T53" fmla="*/ 195 h 694"/>
                <a:gd name="T54" fmla="*/ 653 w 892"/>
                <a:gd name="T55" fmla="*/ 104 h 694"/>
                <a:gd name="T56" fmla="*/ 629 w 892"/>
                <a:gd name="T57" fmla="*/ 31 h 694"/>
                <a:gd name="T58" fmla="*/ 628 w 892"/>
                <a:gd name="T59" fmla="*/ 10 h 694"/>
                <a:gd name="T60" fmla="*/ 648 w 892"/>
                <a:gd name="T61" fmla="*/ 0 h 694"/>
                <a:gd name="T62" fmla="*/ 649 w 892"/>
                <a:gd name="T63" fmla="*/ 0 h 694"/>
                <a:gd name="T64" fmla="*/ 655 w 892"/>
                <a:gd name="T65" fmla="*/ 0 h 694"/>
                <a:gd name="T66" fmla="*/ 890 w 892"/>
                <a:gd name="T67" fmla="*/ 0 h 694"/>
                <a:gd name="T68" fmla="*/ 890 w 892"/>
                <a:gd name="T69" fmla="*/ 235 h 694"/>
                <a:gd name="T70" fmla="*/ 890 w 892"/>
                <a:gd name="T71" fmla="*/ 433 h 694"/>
                <a:gd name="T72" fmla="*/ 890 w 892"/>
                <a:gd name="T73" fmla="*/ 437 h 694"/>
                <a:gd name="T74" fmla="*/ 890 w 892"/>
                <a:gd name="T75" fmla="*/ 694 h 694"/>
                <a:gd name="T76" fmla="*/ 859 w 892"/>
                <a:gd name="T77" fmla="*/ 694 h 694"/>
                <a:gd name="T78" fmla="*/ 648 w 892"/>
                <a:gd name="T79" fmla="*/ 693 h 694"/>
                <a:gd name="T80" fmla="*/ 449 w 892"/>
                <a:gd name="T81" fmla="*/ 693 h 694"/>
                <a:gd name="T82" fmla="*/ 328 w 892"/>
                <a:gd name="T83" fmla="*/ 694 h 694"/>
                <a:gd name="T84" fmla="*/ 328 w 892"/>
                <a:gd name="T85" fmla="*/ 694 h 694"/>
                <a:gd name="T86" fmla="*/ 237 w 892"/>
                <a:gd name="T87" fmla="*/ 694 h 694"/>
                <a:gd name="T88" fmla="*/ 196 w 892"/>
                <a:gd name="T89" fmla="*/ 694 h 694"/>
                <a:gd name="T90" fmla="*/ 196 w 892"/>
                <a:gd name="T91" fmla="*/ 44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2" h="694">
                  <a:moveTo>
                    <a:pt x="196" y="440"/>
                  </a:moveTo>
                  <a:cubicBezTo>
                    <a:pt x="196" y="437"/>
                    <a:pt x="196" y="435"/>
                    <a:pt x="196" y="434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196" y="433"/>
                    <a:pt x="195" y="433"/>
                    <a:pt x="195" y="432"/>
                  </a:cubicBezTo>
                  <a:cubicBezTo>
                    <a:pt x="183" y="433"/>
                    <a:pt x="183" y="433"/>
                    <a:pt x="183" y="433"/>
                  </a:cubicBezTo>
                  <a:cubicBezTo>
                    <a:pt x="181" y="433"/>
                    <a:pt x="181" y="433"/>
                    <a:pt x="181" y="433"/>
                  </a:cubicBezTo>
                  <a:cubicBezTo>
                    <a:pt x="195" y="432"/>
                    <a:pt x="195" y="432"/>
                    <a:pt x="195" y="432"/>
                  </a:cubicBezTo>
                  <a:cubicBezTo>
                    <a:pt x="193" y="404"/>
                    <a:pt x="175" y="386"/>
                    <a:pt x="152" y="386"/>
                  </a:cubicBezTo>
                  <a:cubicBezTo>
                    <a:pt x="144" y="386"/>
                    <a:pt x="136" y="388"/>
                    <a:pt x="128" y="392"/>
                  </a:cubicBezTo>
                  <a:cubicBezTo>
                    <a:pt x="111" y="400"/>
                    <a:pt x="80" y="413"/>
                    <a:pt x="66" y="413"/>
                  </a:cubicBezTo>
                  <a:cubicBezTo>
                    <a:pt x="29" y="413"/>
                    <a:pt x="0" y="379"/>
                    <a:pt x="0" y="338"/>
                  </a:cubicBezTo>
                  <a:cubicBezTo>
                    <a:pt x="0" y="296"/>
                    <a:pt x="29" y="262"/>
                    <a:pt x="66" y="262"/>
                  </a:cubicBezTo>
                  <a:cubicBezTo>
                    <a:pt x="80" y="262"/>
                    <a:pt x="111" y="275"/>
                    <a:pt x="128" y="283"/>
                  </a:cubicBezTo>
                  <a:cubicBezTo>
                    <a:pt x="136" y="287"/>
                    <a:pt x="144" y="289"/>
                    <a:pt x="152" y="289"/>
                  </a:cubicBezTo>
                  <a:cubicBezTo>
                    <a:pt x="176" y="289"/>
                    <a:pt x="193" y="270"/>
                    <a:pt x="196" y="241"/>
                  </a:cubicBezTo>
                  <a:cubicBezTo>
                    <a:pt x="196" y="240"/>
                    <a:pt x="196" y="240"/>
                    <a:pt x="196" y="240"/>
                  </a:cubicBezTo>
                  <a:cubicBezTo>
                    <a:pt x="196" y="235"/>
                    <a:pt x="196" y="235"/>
                    <a:pt x="196" y="23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53" y="0"/>
                    <a:pt x="456" y="0"/>
                    <a:pt x="457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66" y="1"/>
                    <a:pt x="473" y="5"/>
                    <a:pt x="476" y="10"/>
                  </a:cubicBezTo>
                  <a:cubicBezTo>
                    <a:pt x="479" y="17"/>
                    <a:pt x="477" y="25"/>
                    <a:pt x="474" y="31"/>
                  </a:cubicBezTo>
                  <a:cubicBezTo>
                    <a:pt x="472" y="36"/>
                    <a:pt x="451" y="79"/>
                    <a:pt x="451" y="104"/>
                  </a:cubicBezTo>
                  <a:cubicBezTo>
                    <a:pt x="451" y="154"/>
                    <a:pt x="496" y="195"/>
                    <a:pt x="552" y="195"/>
                  </a:cubicBezTo>
                  <a:cubicBezTo>
                    <a:pt x="607" y="195"/>
                    <a:pt x="653" y="154"/>
                    <a:pt x="653" y="104"/>
                  </a:cubicBezTo>
                  <a:cubicBezTo>
                    <a:pt x="653" y="79"/>
                    <a:pt x="632" y="36"/>
                    <a:pt x="629" y="31"/>
                  </a:cubicBezTo>
                  <a:cubicBezTo>
                    <a:pt x="625" y="23"/>
                    <a:pt x="625" y="15"/>
                    <a:pt x="628" y="10"/>
                  </a:cubicBezTo>
                  <a:cubicBezTo>
                    <a:pt x="631" y="4"/>
                    <a:pt x="638" y="1"/>
                    <a:pt x="648" y="0"/>
                  </a:cubicBezTo>
                  <a:cubicBezTo>
                    <a:pt x="648" y="0"/>
                    <a:pt x="649" y="0"/>
                    <a:pt x="649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890" y="0"/>
                    <a:pt x="890" y="0"/>
                    <a:pt x="890" y="0"/>
                  </a:cubicBezTo>
                  <a:cubicBezTo>
                    <a:pt x="890" y="235"/>
                    <a:pt x="890" y="235"/>
                    <a:pt x="890" y="235"/>
                  </a:cubicBezTo>
                  <a:cubicBezTo>
                    <a:pt x="890" y="236"/>
                    <a:pt x="892" y="400"/>
                    <a:pt x="890" y="433"/>
                  </a:cubicBezTo>
                  <a:cubicBezTo>
                    <a:pt x="890" y="434"/>
                    <a:pt x="890" y="436"/>
                    <a:pt x="890" y="437"/>
                  </a:cubicBezTo>
                  <a:cubicBezTo>
                    <a:pt x="890" y="694"/>
                    <a:pt x="890" y="694"/>
                    <a:pt x="890" y="694"/>
                  </a:cubicBezTo>
                  <a:cubicBezTo>
                    <a:pt x="859" y="694"/>
                    <a:pt x="859" y="694"/>
                    <a:pt x="859" y="694"/>
                  </a:cubicBezTo>
                  <a:cubicBezTo>
                    <a:pt x="648" y="693"/>
                    <a:pt x="648" y="693"/>
                    <a:pt x="648" y="693"/>
                  </a:cubicBezTo>
                  <a:cubicBezTo>
                    <a:pt x="449" y="693"/>
                    <a:pt x="449" y="693"/>
                    <a:pt x="449" y="693"/>
                  </a:cubicBezTo>
                  <a:cubicBezTo>
                    <a:pt x="328" y="694"/>
                    <a:pt x="328" y="694"/>
                    <a:pt x="328" y="694"/>
                  </a:cubicBezTo>
                  <a:cubicBezTo>
                    <a:pt x="328" y="694"/>
                    <a:pt x="328" y="694"/>
                    <a:pt x="328" y="694"/>
                  </a:cubicBezTo>
                  <a:cubicBezTo>
                    <a:pt x="237" y="694"/>
                    <a:pt x="237" y="694"/>
                    <a:pt x="237" y="694"/>
                  </a:cubicBezTo>
                  <a:cubicBezTo>
                    <a:pt x="234" y="694"/>
                    <a:pt x="211" y="694"/>
                    <a:pt x="196" y="694"/>
                  </a:cubicBezTo>
                  <a:lnTo>
                    <a:pt x="196" y="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7" name="Group 68"/>
          <p:cNvGrpSpPr/>
          <p:nvPr/>
        </p:nvGrpSpPr>
        <p:grpSpPr>
          <a:xfrm>
            <a:off x="4452997" y="4520908"/>
            <a:ext cx="1085546" cy="848846"/>
            <a:chOff x="4027033" y="4891603"/>
            <a:chExt cx="1351365" cy="1061078"/>
          </a:xfrm>
          <a:effectLst/>
        </p:grpSpPr>
        <p:sp>
          <p:nvSpPr>
            <p:cNvPr id="122" name="Freeform 155"/>
            <p:cNvSpPr/>
            <p:nvPr/>
          </p:nvSpPr>
          <p:spPr bwMode="auto">
            <a:xfrm>
              <a:off x="4027033" y="4891603"/>
              <a:ext cx="1351365" cy="1061078"/>
            </a:xfrm>
            <a:custGeom>
              <a:avLst/>
              <a:gdLst>
                <a:gd name="T0" fmla="*/ 839 w 917"/>
                <a:gd name="T1" fmla="*/ 263 h 720"/>
                <a:gd name="T2" fmla="*/ 771 w 917"/>
                <a:gd name="T3" fmla="*/ 285 h 720"/>
                <a:gd name="T4" fmla="*/ 722 w 917"/>
                <a:gd name="T5" fmla="*/ 253 h 720"/>
                <a:gd name="T6" fmla="*/ 721 w 917"/>
                <a:gd name="T7" fmla="*/ 253 h 720"/>
                <a:gd name="T8" fmla="*/ 721 w 917"/>
                <a:gd name="T9" fmla="*/ 248 h 720"/>
                <a:gd name="T10" fmla="*/ 721 w 917"/>
                <a:gd name="T11" fmla="*/ 0 h 720"/>
                <a:gd name="T12" fmla="*/ 674 w 917"/>
                <a:gd name="T13" fmla="*/ 0 h 720"/>
                <a:gd name="T14" fmla="*/ 674 w 917"/>
                <a:gd name="T15" fmla="*/ 0 h 720"/>
                <a:gd name="T16" fmla="*/ 454 w 917"/>
                <a:gd name="T17" fmla="*/ 0 h 720"/>
                <a:gd name="T18" fmla="*/ 447 w 917"/>
                <a:gd name="T19" fmla="*/ 0 h 720"/>
                <a:gd name="T20" fmla="*/ 449 w 917"/>
                <a:gd name="T21" fmla="*/ 0 h 720"/>
                <a:gd name="T22" fmla="*/ 448 w 917"/>
                <a:gd name="T23" fmla="*/ 0 h 720"/>
                <a:gd name="T24" fmla="*/ 450 w 917"/>
                <a:gd name="T25" fmla="*/ 0 h 720"/>
                <a:gd name="T26" fmla="*/ 449 w 917"/>
                <a:gd name="T27" fmla="*/ 0 h 720"/>
                <a:gd name="T28" fmla="*/ 419 w 917"/>
                <a:gd name="T29" fmla="*/ 49 h 720"/>
                <a:gd name="T30" fmla="*/ 441 w 917"/>
                <a:gd name="T31" fmla="*/ 117 h 720"/>
                <a:gd name="T32" fmla="*/ 353 w 917"/>
                <a:gd name="T33" fmla="*/ 196 h 720"/>
                <a:gd name="T34" fmla="*/ 265 w 917"/>
                <a:gd name="T35" fmla="*/ 117 h 720"/>
                <a:gd name="T36" fmla="*/ 287 w 917"/>
                <a:gd name="T37" fmla="*/ 49 h 720"/>
                <a:gd name="T38" fmla="*/ 256 w 917"/>
                <a:gd name="T39" fmla="*/ 0 h 720"/>
                <a:gd name="T40" fmla="*/ 254 w 917"/>
                <a:gd name="T41" fmla="*/ 0 h 720"/>
                <a:gd name="T42" fmla="*/ 249 w 917"/>
                <a:gd name="T43" fmla="*/ 0 h 720"/>
                <a:gd name="T44" fmla="*/ 160 w 917"/>
                <a:gd name="T45" fmla="*/ 0 h 720"/>
                <a:gd name="T46" fmla="*/ 2 w 917"/>
                <a:gd name="T47" fmla="*/ 0 h 720"/>
                <a:gd name="T48" fmla="*/ 2 w 917"/>
                <a:gd name="T49" fmla="*/ 248 h 720"/>
                <a:gd name="T50" fmla="*/ 2 w 917"/>
                <a:gd name="T51" fmla="*/ 448 h 720"/>
                <a:gd name="T52" fmla="*/ 2 w 917"/>
                <a:gd name="T53" fmla="*/ 452 h 720"/>
                <a:gd name="T54" fmla="*/ 2 w 917"/>
                <a:gd name="T55" fmla="*/ 719 h 720"/>
                <a:gd name="T56" fmla="*/ 46 w 917"/>
                <a:gd name="T57" fmla="*/ 719 h 720"/>
                <a:gd name="T58" fmla="*/ 251 w 917"/>
                <a:gd name="T59" fmla="*/ 719 h 720"/>
                <a:gd name="T60" fmla="*/ 256 w 917"/>
                <a:gd name="T61" fmla="*/ 719 h 720"/>
                <a:gd name="T62" fmla="*/ 257 w 917"/>
                <a:gd name="T63" fmla="*/ 719 h 720"/>
                <a:gd name="T64" fmla="*/ 256 w 917"/>
                <a:gd name="T65" fmla="*/ 719 h 720"/>
                <a:gd name="T66" fmla="*/ 455 w 917"/>
                <a:gd name="T67" fmla="*/ 719 h 720"/>
                <a:gd name="T68" fmla="*/ 563 w 917"/>
                <a:gd name="T69" fmla="*/ 719 h 720"/>
                <a:gd name="T70" fmla="*/ 563 w 917"/>
                <a:gd name="T71" fmla="*/ 719 h 720"/>
                <a:gd name="T72" fmla="*/ 667 w 917"/>
                <a:gd name="T73" fmla="*/ 719 h 720"/>
                <a:gd name="T74" fmla="*/ 721 w 917"/>
                <a:gd name="T75" fmla="*/ 720 h 720"/>
                <a:gd name="T76" fmla="*/ 721 w 917"/>
                <a:gd name="T77" fmla="*/ 453 h 720"/>
                <a:gd name="T78" fmla="*/ 721 w 917"/>
                <a:gd name="T79" fmla="*/ 446 h 720"/>
                <a:gd name="T80" fmla="*/ 721 w 917"/>
                <a:gd name="T81" fmla="*/ 446 h 720"/>
                <a:gd name="T82" fmla="*/ 721 w 917"/>
                <a:gd name="T83" fmla="*/ 446 h 720"/>
                <a:gd name="T84" fmla="*/ 722 w 917"/>
                <a:gd name="T85" fmla="*/ 448 h 720"/>
                <a:gd name="T86" fmla="*/ 722 w 917"/>
                <a:gd name="T87" fmla="*/ 446 h 720"/>
                <a:gd name="T88" fmla="*/ 722 w 917"/>
                <a:gd name="T89" fmla="*/ 446 h 720"/>
                <a:gd name="T90" fmla="*/ 722 w 917"/>
                <a:gd name="T91" fmla="*/ 446 h 720"/>
                <a:gd name="T92" fmla="*/ 771 w 917"/>
                <a:gd name="T93" fmla="*/ 417 h 720"/>
                <a:gd name="T94" fmla="*/ 839 w 917"/>
                <a:gd name="T95" fmla="*/ 439 h 720"/>
                <a:gd name="T96" fmla="*/ 917 w 917"/>
                <a:gd name="T97" fmla="*/ 351 h 720"/>
                <a:gd name="T98" fmla="*/ 839 w 917"/>
                <a:gd name="T99" fmla="*/ 26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7" h="720">
                  <a:moveTo>
                    <a:pt x="839" y="263"/>
                  </a:moveTo>
                  <a:cubicBezTo>
                    <a:pt x="816" y="263"/>
                    <a:pt x="771" y="285"/>
                    <a:pt x="771" y="285"/>
                  </a:cubicBezTo>
                  <a:cubicBezTo>
                    <a:pt x="745" y="297"/>
                    <a:pt x="724" y="283"/>
                    <a:pt x="722" y="253"/>
                  </a:cubicBezTo>
                  <a:cubicBezTo>
                    <a:pt x="721" y="253"/>
                    <a:pt x="721" y="253"/>
                    <a:pt x="721" y="253"/>
                  </a:cubicBezTo>
                  <a:cubicBezTo>
                    <a:pt x="721" y="248"/>
                    <a:pt x="721" y="248"/>
                    <a:pt x="721" y="248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1" y="0"/>
                    <a:pt x="448" y="0"/>
                    <a:pt x="447" y="0"/>
                  </a:cubicBezTo>
                  <a:cubicBezTo>
                    <a:pt x="448" y="0"/>
                    <a:pt x="448" y="0"/>
                    <a:pt x="449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48" y="0"/>
                    <a:pt x="449" y="0"/>
                    <a:pt x="450" y="0"/>
                  </a:cubicBezTo>
                  <a:cubicBezTo>
                    <a:pt x="450" y="0"/>
                    <a:pt x="449" y="0"/>
                    <a:pt x="449" y="0"/>
                  </a:cubicBezTo>
                  <a:cubicBezTo>
                    <a:pt x="420" y="2"/>
                    <a:pt x="406" y="24"/>
                    <a:pt x="419" y="49"/>
                  </a:cubicBezTo>
                  <a:cubicBezTo>
                    <a:pt x="419" y="49"/>
                    <a:pt x="441" y="94"/>
                    <a:pt x="441" y="117"/>
                  </a:cubicBezTo>
                  <a:cubicBezTo>
                    <a:pt x="441" y="160"/>
                    <a:pt x="401" y="196"/>
                    <a:pt x="353" y="196"/>
                  </a:cubicBezTo>
                  <a:cubicBezTo>
                    <a:pt x="304" y="196"/>
                    <a:pt x="265" y="160"/>
                    <a:pt x="265" y="117"/>
                  </a:cubicBezTo>
                  <a:cubicBezTo>
                    <a:pt x="265" y="94"/>
                    <a:pt x="287" y="49"/>
                    <a:pt x="287" y="49"/>
                  </a:cubicBezTo>
                  <a:cubicBezTo>
                    <a:pt x="299" y="24"/>
                    <a:pt x="286" y="2"/>
                    <a:pt x="256" y="0"/>
                  </a:cubicBezTo>
                  <a:cubicBezTo>
                    <a:pt x="255" y="0"/>
                    <a:pt x="255" y="0"/>
                    <a:pt x="254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2" y="248"/>
                    <a:pt x="0" y="418"/>
                    <a:pt x="2" y="448"/>
                  </a:cubicBezTo>
                  <a:cubicBezTo>
                    <a:pt x="2" y="447"/>
                    <a:pt x="2" y="449"/>
                    <a:pt x="2" y="452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2" y="719"/>
                    <a:pt x="30" y="719"/>
                    <a:pt x="46" y="719"/>
                  </a:cubicBezTo>
                  <a:cubicBezTo>
                    <a:pt x="251" y="719"/>
                    <a:pt x="251" y="719"/>
                    <a:pt x="251" y="719"/>
                  </a:cubicBezTo>
                  <a:cubicBezTo>
                    <a:pt x="251" y="719"/>
                    <a:pt x="253" y="719"/>
                    <a:pt x="256" y="719"/>
                  </a:cubicBezTo>
                  <a:cubicBezTo>
                    <a:pt x="257" y="719"/>
                    <a:pt x="257" y="719"/>
                    <a:pt x="257" y="719"/>
                  </a:cubicBezTo>
                  <a:cubicBezTo>
                    <a:pt x="256" y="719"/>
                    <a:pt x="256" y="719"/>
                    <a:pt x="256" y="719"/>
                  </a:cubicBezTo>
                  <a:cubicBezTo>
                    <a:pt x="290" y="719"/>
                    <a:pt x="455" y="719"/>
                    <a:pt x="455" y="719"/>
                  </a:cubicBezTo>
                  <a:cubicBezTo>
                    <a:pt x="563" y="719"/>
                    <a:pt x="563" y="719"/>
                    <a:pt x="563" y="719"/>
                  </a:cubicBezTo>
                  <a:cubicBezTo>
                    <a:pt x="563" y="719"/>
                    <a:pt x="563" y="719"/>
                    <a:pt x="563" y="719"/>
                  </a:cubicBezTo>
                  <a:cubicBezTo>
                    <a:pt x="667" y="719"/>
                    <a:pt x="667" y="719"/>
                    <a:pt x="667" y="719"/>
                  </a:cubicBezTo>
                  <a:cubicBezTo>
                    <a:pt x="671" y="719"/>
                    <a:pt x="718" y="720"/>
                    <a:pt x="721" y="720"/>
                  </a:cubicBezTo>
                  <a:cubicBezTo>
                    <a:pt x="721" y="453"/>
                    <a:pt x="721" y="453"/>
                    <a:pt x="721" y="453"/>
                  </a:cubicBezTo>
                  <a:cubicBezTo>
                    <a:pt x="721" y="450"/>
                    <a:pt x="721" y="448"/>
                    <a:pt x="721" y="446"/>
                  </a:cubicBezTo>
                  <a:cubicBezTo>
                    <a:pt x="721" y="446"/>
                    <a:pt x="721" y="446"/>
                    <a:pt x="721" y="446"/>
                  </a:cubicBezTo>
                  <a:cubicBezTo>
                    <a:pt x="721" y="446"/>
                    <a:pt x="721" y="446"/>
                    <a:pt x="721" y="446"/>
                  </a:cubicBezTo>
                  <a:cubicBezTo>
                    <a:pt x="721" y="447"/>
                    <a:pt x="721" y="447"/>
                    <a:pt x="722" y="448"/>
                  </a:cubicBezTo>
                  <a:cubicBezTo>
                    <a:pt x="722" y="447"/>
                    <a:pt x="722" y="447"/>
                    <a:pt x="722" y="446"/>
                  </a:cubicBezTo>
                  <a:cubicBezTo>
                    <a:pt x="722" y="446"/>
                    <a:pt x="722" y="446"/>
                    <a:pt x="722" y="446"/>
                  </a:cubicBezTo>
                  <a:cubicBezTo>
                    <a:pt x="722" y="446"/>
                    <a:pt x="722" y="446"/>
                    <a:pt x="722" y="446"/>
                  </a:cubicBezTo>
                  <a:cubicBezTo>
                    <a:pt x="725" y="417"/>
                    <a:pt x="746" y="404"/>
                    <a:pt x="771" y="417"/>
                  </a:cubicBezTo>
                  <a:cubicBezTo>
                    <a:pt x="771" y="417"/>
                    <a:pt x="816" y="439"/>
                    <a:pt x="839" y="439"/>
                  </a:cubicBezTo>
                  <a:cubicBezTo>
                    <a:pt x="882" y="439"/>
                    <a:pt x="917" y="399"/>
                    <a:pt x="917" y="351"/>
                  </a:cubicBezTo>
                  <a:cubicBezTo>
                    <a:pt x="917" y="302"/>
                    <a:pt x="882" y="263"/>
                    <a:pt x="839" y="2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3" name="Freeform 156"/>
            <p:cNvSpPr/>
            <p:nvPr/>
          </p:nvSpPr>
          <p:spPr bwMode="auto">
            <a:xfrm>
              <a:off x="4046866" y="4910534"/>
              <a:ext cx="1314403" cy="1022313"/>
            </a:xfrm>
            <a:custGeom>
              <a:avLst/>
              <a:gdLst>
                <a:gd name="T0" fmla="*/ 654 w 892"/>
                <a:gd name="T1" fmla="*/ 694 h 694"/>
                <a:gd name="T2" fmla="*/ 562 w 892"/>
                <a:gd name="T3" fmla="*/ 694 h 694"/>
                <a:gd name="T4" fmla="*/ 550 w 892"/>
                <a:gd name="T5" fmla="*/ 694 h 694"/>
                <a:gd name="T6" fmla="*/ 442 w 892"/>
                <a:gd name="T7" fmla="*/ 693 h 694"/>
                <a:gd name="T8" fmla="*/ 244 w 892"/>
                <a:gd name="T9" fmla="*/ 693 h 694"/>
                <a:gd name="T10" fmla="*/ 243 w 892"/>
                <a:gd name="T11" fmla="*/ 693 h 694"/>
                <a:gd name="T12" fmla="*/ 33 w 892"/>
                <a:gd name="T13" fmla="*/ 694 h 694"/>
                <a:gd name="T14" fmla="*/ 2 w 892"/>
                <a:gd name="T15" fmla="*/ 694 h 694"/>
                <a:gd name="T16" fmla="*/ 2 w 892"/>
                <a:gd name="T17" fmla="*/ 437 h 694"/>
                <a:gd name="T18" fmla="*/ 1 w 892"/>
                <a:gd name="T19" fmla="*/ 433 h 694"/>
                <a:gd name="T20" fmla="*/ 2 w 892"/>
                <a:gd name="T21" fmla="*/ 235 h 694"/>
                <a:gd name="T22" fmla="*/ 2 w 892"/>
                <a:gd name="T23" fmla="*/ 0 h 694"/>
                <a:gd name="T24" fmla="*/ 236 w 892"/>
                <a:gd name="T25" fmla="*/ 0 h 694"/>
                <a:gd name="T26" fmla="*/ 242 w 892"/>
                <a:gd name="T27" fmla="*/ 0 h 694"/>
                <a:gd name="T28" fmla="*/ 243 w 892"/>
                <a:gd name="T29" fmla="*/ 0 h 694"/>
                <a:gd name="T30" fmla="*/ 264 w 892"/>
                <a:gd name="T31" fmla="*/ 10 h 694"/>
                <a:gd name="T32" fmla="*/ 262 w 892"/>
                <a:gd name="T33" fmla="*/ 31 h 694"/>
                <a:gd name="T34" fmla="*/ 239 w 892"/>
                <a:gd name="T35" fmla="*/ 104 h 694"/>
                <a:gd name="T36" fmla="*/ 340 w 892"/>
                <a:gd name="T37" fmla="*/ 195 h 694"/>
                <a:gd name="T38" fmla="*/ 440 w 892"/>
                <a:gd name="T39" fmla="*/ 104 h 694"/>
                <a:gd name="T40" fmla="*/ 417 w 892"/>
                <a:gd name="T41" fmla="*/ 31 h 694"/>
                <a:gd name="T42" fmla="*/ 416 w 892"/>
                <a:gd name="T43" fmla="*/ 10 h 694"/>
                <a:gd name="T44" fmla="*/ 435 w 892"/>
                <a:gd name="T45" fmla="*/ 0 h 694"/>
                <a:gd name="T46" fmla="*/ 435 w 892"/>
                <a:gd name="T47" fmla="*/ 0 h 694"/>
                <a:gd name="T48" fmla="*/ 441 w 892"/>
                <a:gd name="T49" fmla="*/ 0 h 694"/>
                <a:gd name="T50" fmla="*/ 648 w 892"/>
                <a:gd name="T51" fmla="*/ 0 h 694"/>
                <a:gd name="T52" fmla="*/ 661 w 892"/>
                <a:gd name="T53" fmla="*/ 0 h 694"/>
                <a:gd name="T54" fmla="*/ 696 w 892"/>
                <a:gd name="T55" fmla="*/ 0 h 694"/>
                <a:gd name="T56" fmla="*/ 696 w 892"/>
                <a:gd name="T57" fmla="*/ 235 h 694"/>
                <a:gd name="T58" fmla="*/ 696 w 892"/>
                <a:gd name="T59" fmla="*/ 241 h 694"/>
                <a:gd name="T60" fmla="*/ 696 w 892"/>
                <a:gd name="T61" fmla="*/ 242 h 694"/>
                <a:gd name="T62" fmla="*/ 740 w 892"/>
                <a:gd name="T63" fmla="*/ 289 h 694"/>
                <a:gd name="T64" fmla="*/ 764 w 892"/>
                <a:gd name="T65" fmla="*/ 283 h 694"/>
                <a:gd name="T66" fmla="*/ 826 w 892"/>
                <a:gd name="T67" fmla="*/ 262 h 694"/>
                <a:gd name="T68" fmla="*/ 892 w 892"/>
                <a:gd name="T69" fmla="*/ 338 h 694"/>
                <a:gd name="T70" fmla="*/ 826 w 892"/>
                <a:gd name="T71" fmla="*/ 413 h 694"/>
                <a:gd name="T72" fmla="*/ 764 w 892"/>
                <a:gd name="T73" fmla="*/ 392 h 694"/>
                <a:gd name="T74" fmla="*/ 740 w 892"/>
                <a:gd name="T75" fmla="*/ 386 h 694"/>
                <a:gd name="T76" fmla="*/ 696 w 892"/>
                <a:gd name="T77" fmla="*/ 432 h 694"/>
                <a:gd name="T78" fmla="*/ 708 w 892"/>
                <a:gd name="T79" fmla="*/ 433 h 694"/>
                <a:gd name="T80" fmla="*/ 705 w 892"/>
                <a:gd name="T81" fmla="*/ 433 h 694"/>
                <a:gd name="T82" fmla="*/ 696 w 892"/>
                <a:gd name="T83" fmla="*/ 432 h 694"/>
                <a:gd name="T84" fmla="*/ 696 w 892"/>
                <a:gd name="T85" fmla="*/ 433 h 694"/>
                <a:gd name="T86" fmla="*/ 695 w 892"/>
                <a:gd name="T87" fmla="*/ 433 h 694"/>
                <a:gd name="T88" fmla="*/ 696 w 892"/>
                <a:gd name="T89" fmla="*/ 434 h 694"/>
                <a:gd name="T90" fmla="*/ 696 w 892"/>
                <a:gd name="T91" fmla="*/ 440 h 694"/>
                <a:gd name="T92" fmla="*/ 696 w 892"/>
                <a:gd name="T93" fmla="*/ 694 h 694"/>
                <a:gd name="T94" fmla="*/ 654 w 892"/>
                <a:gd name="T9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2" h="694">
                  <a:moveTo>
                    <a:pt x="654" y="694"/>
                  </a:moveTo>
                  <a:cubicBezTo>
                    <a:pt x="562" y="694"/>
                    <a:pt x="562" y="694"/>
                    <a:pt x="562" y="694"/>
                  </a:cubicBezTo>
                  <a:cubicBezTo>
                    <a:pt x="550" y="694"/>
                    <a:pt x="550" y="694"/>
                    <a:pt x="550" y="694"/>
                  </a:cubicBezTo>
                  <a:cubicBezTo>
                    <a:pt x="442" y="693"/>
                    <a:pt x="442" y="693"/>
                    <a:pt x="442" y="693"/>
                  </a:cubicBezTo>
                  <a:cubicBezTo>
                    <a:pt x="244" y="693"/>
                    <a:pt x="244" y="693"/>
                    <a:pt x="244" y="693"/>
                  </a:cubicBezTo>
                  <a:cubicBezTo>
                    <a:pt x="243" y="693"/>
                    <a:pt x="243" y="693"/>
                    <a:pt x="243" y="693"/>
                  </a:cubicBezTo>
                  <a:cubicBezTo>
                    <a:pt x="33" y="694"/>
                    <a:pt x="33" y="694"/>
                    <a:pt x="33" y="694"/>
                  </a:cubicBezTo>
                  <a:cubicBezTo>
                    <a:pt x="2" y="694"/>
                    <a:pt x="2" y="694"/>
                    <a:pt x="2" y="694"/>
                  </a:cubicBezTo>
                  <a:cubicBezTo>
                    <a:pt x="2" y="437"/>
                    <a:pt x="2" y="437"/>
                    <a:pt x="2" y="437"/>
                  </a:cubicBezTo>
                  <a:cubicBezTo>
                    <a:pt x="2" y="436"/>
                    <a:pt x="2" y="435"/>
                    <a:pt x="1" y="433"/>
                  </a:cubicBezTo>
                  <a:cubicBezTo>
                    <a:pt x="0" y="400"/>
                    <a:pt x="2" y="236"/>
                    <a:pt x="2" y="23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0"/>
                    <a:pt x="243" y="0"/>
                    <a:pt x="243" y="0"/>
                  </a:cubicBezTo>
                  <a:cubicBezTo>
                    <a:pt x="253" y="1"/>
                    <a:pt x="260" y="4"/>
                    <a:pt x="264" y="10"/>
                  </a:cubicBezTo>
                  <a:cubicBezTo>
                    <a:pt x="267" y="15"/>
                    <a:pt x="266" y="23"/>
                    <a:pt x="262" y="31"/>
                  </a:cubicBezTo>
                  <a:cubicBezTo>
                    <a:pt x="260" y="36"/>
                    <a:pt x="239" y="79"/>
                    <a:pt x="239" y="104"/>
                  </a:cubicBezTo>
                  <a:cubicBezTo>
                    <a:pt x="239" y="154"/>
                    <a:pt x="284" y="195"/>
                    <a:pt x="340" y="195"/>
                  </a:cubicBezTo>
                  <a:cubicBezTo>
                    <a:pt x="395" y="195"/>
                    <a:pt x="440" y="154"/>
                    <a:pt x="440" y="104"/>
                  </a:cubicBezTo>
                  <a:cubicBezTo>
                    <a:pt x="440" y="79"/>
                    <a:pt x="420" y="36"/>
                    <a:pt x="417" y="31"/>
                  </a:cubicBezTo>
                  <a:cubicBezTo>
                    <a:pt x="414" y="25"/>
                    <a:pt x="412" y="17"/>
                    <a:pt x="416" y="10"/>
                  </a:cubicBezTo>
                  <a:cubicBezTo>
                    <a:pt x="419" y="5"/>
                    <a:pt x="425" y="1"/>
                    <a:pt x="435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6" y="0"/>
                    <a:pt x="438" y="0"/>
                    <a:pt x="441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96" y="235"/>
                    <a:pt x="696" y="235"/>
                    <a:pt x="696" y="235"/>
                  </a:cubicBezTo>
                  <a:cubicBezTo>
                    <a:pt x="696" y="241"/>
                    <a:pt x="696" y="241"/>
                    <a:pt x="696" y="241"/>
                  </a:cubicBezTo>
                  <a:cubicBezTo>
                    <a:pt x="696" y="242"/>
                    <a:pt x="696" y="242"/>
                    <a:pt x="696" y="242"/>
                  </a:cubicBezTo>
                  <a:cubicBezTo>
                    <a:pt x="698" y="270"/>
                    <a:pt x="716" y="289"/>
                    <a:pt x="740" y="289"/>
                  </a:cubicBezTo>
                  <a:cubicBezTo>
                    <a:pt x="748" y="289"/>
                    <a:pt x="756" y="287"/>
                    <a:pt x="764" y="283"/>
                  </a:cubicBezTo>
                  <a:cubicBezTo>
                    <a:pt x="780" y="275"/>
                    <a:pt x="811" y="262"/>
                    <a:pt x="826" y="262"/>
                  </a:cubicBezTo>
                  <a:cubicBezTo>
                    <a:pt x="862" y="262"/>
                    <a:pt x="892" y="296"/>
                    <a:pt x="892" y="338"/>
                  </a:cubicBezTo>
                  <a:cubicBezTo>
                    <a:pt x="892" y="379"/>
                    <a:pt x="862" y="413"/>
                    <a:pt x="826" y="413"/>
                  </a:cubicBezTo>
                  <a:cubicBezTo>
                    <a:pt x="811" y="413"/>
                    <a:pt x="780" y="400"/>
                    <a:pt x="764" y="392"/>
                  </a:cubicBezTo>
                  <a:cubicBezTo>
                    <a:pt x="756" y="388"/>
                    <a:pt x="748" y="386"/>
                    <a:pt x="740" y="386"/>
                  </a:cubicBezTo>
                  <a:cubicBezTo>
                    <a:pt x="716" y="386"/>
                    <a:pt x="699" y="404"/>
                    <a:pt x="696" y="432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5" y="433"/>
                    <a:pt x="705" y="433"/>
                    <a:pt x="705" y="433"/>
                  </a:cubicBezTo>
                  <a:cubicBezTo>
                    <a:pt x="696" y="432"/>
                    <a:pt x="696" y="432"/>
                    <a:pt x="696" y="432"/>
                  </a:cubicBezTo>
                  <a:cubicBezTo>
                    <a:pt x="696" y="433"/>
                    <a:pt x="696" y="433"/>
                    <a:pt x="696" y="433"/>
                  </a:cubicBezTo>
                  <a:cubicBezTo>
                    <a:pt x="695" y="433"/>
                    <a:pt x="695" y="433"/>
                    <a:pt x="695" y="433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5"/>
                    <a:pt x="696" y="437"/>
                    <a:pt x="696" y="440"/>
                  </a:cubicBezTo>
                  <a:cubicBezTo>
                    <a:pt x="696" y="694"/>
                    <a:pt x="696" y="694"/>
                    <a:pt x="696" y="694"/>
                  </a:cubicBezTo>
                  <a:cubicBezTo>
                    <a:pt x="680" y="694"/>
                    <a:pt x="657" y="694"/>
                    <a:pt x="654" y="6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88" name="任意多边形 87"/>
          <p:cNvSpPr/>
          <p:nvPr/>
        </p:nvSpPr>
        <p:spPr>
          <a:xfrm>
            <a:off x="4519137" y="2326016"/>
            <a:ext cx="3007906" cy="2771153"/>
          </a:xfrm>
          <a:custGeom>
            <a:avLst/>
            <a:gdLst>
              <a:gd name="connsiteX0" fmla="*/ 513431 w 3744457"/>
              <a:gd name="connsiteY0" fmla="*/ 193706 h 3464009"/>
              <a:gd name="connsiteX1" fmla="*/ 3167731 w 3744457"/>
              <a:gd name="connsiteY1" fmla="*/ 206406 h 3464009"/>
              <a:gd name="connsiteX2" fmla="*/ 3434431 w 3744457"/>
              <a:gd name="connsiteY2" fmla="*/ 1489106 h 3464009"/>
              <a:gd name="connsiteX3" fmla="*/ 335631 w 3744457"/>
              <a:gd name="connsiteY3" fmla="*/ 1641506 h 3464009"/>
              <a:gd name="connsiteX4" fmla="*/ 449931 w 3744457"/>
              <a:gd name="connsiteY4" fmla="*/ 3317906 h 3464009"/>
              <a:gd name="connsiteX5" fmla="*/ 3586831 w 3744457"/>
              <a:gd name="connsiteY5" fmla="*/ 3317906 h 3464009"/>
              <a:gd name="connsiteX6" fmla="*/ 3586831 w 3744457"/>
              <a:gd name="connsiteY6" fmla="*/ 3317906 h 3464009"/>
              <a:gd name="connsiteX7" fmla="*/ 2875631 w 3744457"/>
              <a:gd name="connsiteY7" fmla="*/ 3381406 h 3464009"/>
              <a:gd name="connsiteX8" fmla="*/ 399131 w 3744457"/>
              <a:gd name="connsiteY8" fmla="*/ 3305206 h 3464009"/>
              <a:gd name="connsiteX9" fmla="*/ 462631 w 3744457"/>
              <a:gd name="connsiteY9" fmla="*/ 1539906 h 3464009"/>
              <a:gd name="connsiteX10" fmla="*/ 3536031 w 3744457"/>
              <a:gd name="connsiteY10" fmla="*/ 1501806 h 3464009"/>
              <a:gd name="connsiteX11" fmla="*/ 3129631 w 3744457"/>
              <a:gd name="connsiteY11" fmla="*/ 92106 h 3464009"/>
              <a:gd name="connsiteX12" fmla="*/ 399131 w 3744457"/>
              <a:gd name="connsiteY12" fmla="*/ 142906 h 3464009"/>
              <a:gd name="connsiteX13" fmla="*/ 640431 w 3744457"/>
              <a:gd name="connsiteY13" fmla="*/ 193706 h 3464009"/>
              <a:gd name="connsiteX14" fmla="*/ 843631 w 3744457"/>
              <a:gd name="connsiteY14" fmla="*/ 168306 h 3464009"/>
              <a:gd name="connsiteX15" fmla="*/ 843631 w 3744457"/>
              <a:gd name="connsiteY15" fmla="*/ 130206 h 3464009"/>
              <a:gd name="connsiteX16" fmla="*/ 2024731 w 3744457"/>
              <a:gd name="connsiteY16" fmla="*/ 15906 h 3464009"/>
              <a:gd name="connsiteX17" fmla="*/ 2304131 w 3744457"/>
              <a:gd name="connsiteY17" fmla="*/ 92106 h 34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4457" h="3464009">
                <a:moveTo>
                  <a:pt x="513431" y="193706"/>
                </a:moveTo>
                <a:cubicBezTo>
                  <a:pt x="1597164" y="92106"/>
                  <a:pt x="2680898" y="-9494"/>
                  <a:pt x="3167731" y="206406"/>
                </a:cubicBezTo>
                <a:cubicBezTo>
                  <a:pt x="3654564" y="422306"/>
                  <a:pt x="3906448" y="1249923"/>
                  <a:pt x="3434431" y="1489106"/>
                </a:cubicBezTo>
                <a:cubicBezTo>
                  <a:pt x="2962414" y="1728289"/>
                  <a:pt x="833048" y="1336706"/>
                  <a:pt x="335631" y="1641506"/>
                </a:cubicBezTo>
                <a:cubicBezTo>
                  <a:pt x="-161786" y="1946306"/>
                  <a:pt x="-91935" y="3038506"/>
                  <a:pt x="449931" y="3317906"/>
                </a:cubicBezTo>
                <a:cubicBezTo>
                  <a:pt x="991797" y="3597306"/>
                  <a:pt x="3586831" y="3317906"/>
                  <a:pt x="3586831" y="3317906"/>
                </a:cubicBezTo>
                <a:lnTo>
                  <a:pt x="3586831" y="3317906"/>
                </a:lnTo>
                <a:cubicBezTo>
                  <a:pt x="3468298" y="3328489"/>
                  <a:pt x="3406914" y="3383523"/>
                  <a:pt x="2875631" y="3381406"/>
                </a:cubicBezTo>
                <a:cubicBezTo>
                  <a:pt x="2344348" y="3379289"/>
                  <a:pt x="801298" y="3612123"/>
                  <a:pt x="399131" y="3305206"/>
                </a:cubicBezTo>
                <a:cubicBezTo>
                  <a:pt x="-3036" y="2998289"/>
                  <a:pt x="-60186" y="1840473"/>
                  <a:pt x="462631" y="1539906"/>
                </a:cubicBezTo>
                <a:cubicBezTo>
                  <a:pt x="985448" y="1239339"/>
                  <a:pt x="3091531" y="1743106"/>
                  <a:pt x="3536031" y="1501806"/>
                </a:cubicBezTo>
                <a:cubicBezTo>
                  <a:pt x="3980531" y="1260506"/>
                  <a:pt x="3652448" y="318589"/>
                  <a:pt x="3129631" y="92106"/>
                </a:cubicBezTo>
                <a:cubicBezTo>
                  <a:pt x="2606814" y="-134377"/>
                  <a:pt x="813998" y="125973"/>
                  <a:pt x="399131" y="142906"/>
                </a:cubicBezTo>
                <a:cubicBezTo>
                  <a:pt x="-15736" y="159839"/>
                  <a:pt x="566348" y="189473"/>
                  <a:pt x="640431" y="193706"/>
                </a:cubicBezTo>
                <a:cubicBezTo>
                  <a:pt x="714514" y="197939"/>
                  <a:pt x="843631" y="168306"/>
                  <a:pt x="843631" y="168306"/>
                </a:cubicBezTo>
                <a:cubicBezTo>
                  <a:pt x="877498" y="157723"/>
                  <a:pt x="646781" y="155606"/>
                  <a:pt x="843631" y="130206"/>
                </a:cubicBezTo>
                <a:cubicBezTo>
                  <a:pt x="1040481" y="104806"/>
                  <a:pt x="1781314" y="22256"/>
                  <a:pt x="2024731" y="15906"/>
                </a:cubicBezTo>
                <a:cubicBezTo>
                  <a:pt x="2268148" y="9556"/>
                  <a:pt x="2286139" y="50831"/>
                  <a:pt x="2304131" y="92106"/>
                </a:cubicBezTo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4320567" y="1691152"/>
            <a:ext cx="3479369" cy="2770664"/>
          </a:xfrm>
          <a:custGeom>
            <a:avLst/>
            <a:gdLst>
              <a:gd name="connsiteX0" fmla="*/ 0 w 4331368"/>
              <a:gd name="connsiteY0" fmla="*/ 118619 h 3463398"/>
              <a:gd name="connsiteX1" fmla="*/ 1191126 w 4331368"/>
              <a:gd name="connsiteY1" fmla="*/ 154714 h 3463398"/>
              <a:gd name="connsiteX2" fmla="*/ 1419726 w 4331368"/>
              <a:gd name="connsiteY2" fmla="*/ 1634598 h 3463398"/>
              <a:gd name="connsiteX3" fmla="*/ 2887579 w 4331368"/>
              <a:gd name="connsiteY3" fmla="*/ 1815072 h 3463398"/>
              <a:gd name="connsiteX4" fmla="*/ 2935705 w 4331368"/>
              <a:gd name="connsiteY4" fmla="*/ 3138546 h 3463398"/>
              <a:gd name="connsiteX5" fmla="*/ 4331368 w 4331368"/>
              <a:gd name="connsiteY5" fmla="*/ 3463398 h 34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1368" h="3463398">
                <a:moveTo>
                  <a:pt x="0" y="118619"/>
                </a:moveTo>
                <a:cubicBezTo>
                  <a:pt x="477252" y="10335"/>
                  <a:pt x="954505" y="-97949"/>
                  <a:pt x="1191126" y="154714"/>
                </a:cubicBezTo>
                <a:cubicBezTo>
                  <a:pt x="1427747" y="407377"/>
                  <a:pt x="1136984" y="1357872"/>
                  <a:pt x="1419726" y="1634598"/>
                </a:cubicBezTo>
                <a:cubicBezTo>
                  <a:pt x="1702468" y="1911324"/>
                  <a:pt x="2634916" y="1564414"/>
                  <a:pt x="2887579" y="1815072"/>
                </a:cubicBezTo>
                <a:cubicBezTo>
                  <a:pt x="3140242" y="2065730"/>
                  <a:pt x="2695074" y="2863825"/>
                  <a:pt x="2935705" y="3138546"/>
                </a:cubicBezTo>
                <a:cubicBezTo>
                  <a:pt x="3176337" y="3413267"/>
                  <a:pt x="4086726" y="3407251"/>
                  <a:pt x="4331368" y="34633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748693" y="3385689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询证函智能工作站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765650" y="2073848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政府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监管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979762" y="2098011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会计师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事务所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976541" y="3337337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快递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008648" y="4622488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第三方机构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792571" y="4648385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核心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499855" y="4753276"/>
            <a:ext cx="808997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企业信贷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资金池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519137" y="3377004"/>
            <a:ext cx="720232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latin typeface="微软雅黑" panose="020B0503020204020204" charset="-122"/>
                <a:ea typeface="微软雅黑" panose="020B0503020204020204" charset="-122"/>
              </a:rPr>
              <a:t>客户关系管理系统</a:t>
            </a:r>
            <a:endParaRPr kumimoji="1" lang="zh-CN" altLang="en-US" sz="11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417185" y="2078990"/>
            <a:ext cx="904326" cy="632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理财产品</a:t>
            </a:r>
            <a:endParaRPr kumimoji="1" lang="en-US" altLang="zh-CN" sz="1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</a:t>
            </a:r>
            <a:r>
              <a:rPr kumimoji="1" lang="zh-CN" altLang="en-US" sz="1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贸、外汇</a:t>
            </a:r>
            <a:endParaRPr kumimoji="1" lang="zh-CN" altLang="en-US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794484" y="2189971"/>
            <a:ext cx="296045" cy="1015663"/>
            <a:chOff x="5247596" y="-969199"/>
            <a:chExt cx="1752811" cy="6013493"/>
          </a:xfrm>
          <a:effectLst/>
        </p:grpSpPr>
        <p:sp>
          <p:nvSpPr>
            <p:cNvPr id="146" name="任意多边形 145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5396977" y="-969199"/>
              <a:ext cx="1454050" cy="60134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8" name="矩形 147"/>
          <p:cNvSpPr/>
          <p:nvPr/>
        </p:nvSpPr>
        <p:spPr>
          <a:xfrm>
            <a:off x="2108778" y="2352385"/>
            <a:ext cx="1374716" cy="3401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业务重要性</a:t>
            </a:r>
            <a:endParaRPr lang="zh-CN" altLang="en-US" b="1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9276" y="2781082"/>
            <a:ext cx="345770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r>
              <a:rPr lang="zh-CN" altLang="en-US" b="1" dirty="0">
                <a:effectLst/>
                <a:latin typeface="微软雅黑" panose="020B0503020204020204" charset="-122"/>
                <a:ea typeface="微软雅黑" panose="020B0503020204020204" charset="-122"/>
              </a:rPr>
              <a:t>经营活动</a:t>
            </a:r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en-US" altLang="zh-CN" b="1" dirty="0" smtClean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财务</a:t>
            </a:r>
            <a:r>
              <a:rPr lang="zh-CN" altLang="en-US" b="1" dirty="0">
                <a:effectLst/>
                <a:latin typeface="微软雅黑" panose="020B0503020204020204" charset="-122"/>
                <a:ea typeface="微软雅黑" panose="020B0503020204020204" charset="-122"/>
              </a:rPr>
              <a:t>审计、合</a:t>
            </a:r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规检查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风险管理</a:t>
            </a:r>
            <a:endParaRPr lang="zh-CN" altLang="en-US" b="1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46355" y="3850596"/>
            <a:ext cx="3403511" cy="11264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涉及多家机构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无法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统一标准，仍使用纸质函件</a:t>
            </a:r>
          </a:p>
        </p:txBody>
      </p:sp>
      <p:sp>
        <p:nvSpPr>
          <p:cNvPr id="151" name="矩形 150"/>
          <p:cNvSpPr/>
          <p:nvPr/>
        </p:nvSpPr>
        <p:spPr>
          <a:xfrm>
            <a:off x="2134402" y="3730549"/>
            <a:ext cx="1331684" cy="3401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涉及主体广</a:t>
            </a:r>
            <a:endParaRPr lang="zh-CN" altLang="en-US" b="1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2098786" y="4955374"/>
            <a:ext cx="1630340" cy="3401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对接</a:t>
            </a:r>
            <a:r>
              <a:rPr lang="zh-CN" altLang="en-US" b="1" dirty="0" smtClean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系统多</a:t>
            </a:r>
            <a:endParaRPr lang="zh-CN" altLang="en-US" b="1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64582" y="5244711"/>
            <a:ext cx="3478546" cy="803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企业经营信息分散在</a:t>
            </a:r>
            <a:endParaRPr lang="en-US" altLang="zh-CN" b="1" dirty="0" smtClean="0"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zh-CN" altLang="en-US" b="1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行内外数十个系统中</a:t>
            </a:r>
            <a:endParaRPr lang="zh-CN" altLang="en-US" b="1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781100" y="3377004"/>
            <a:ext cx="296045" cy="1015663"/>
            <a:chOff x="5247596" y="-969199"/>
            <a:chExt cx="1752811" cy="6013493"/>
          </a:xfrm>
          <a:effectLst/>
        </p:grpSpPr>
        <p:sp>
          <p:nvSpPr>
            <p:cNvPr id="155" name="任意多边形 154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5396977" y="-969199"/>
              <a:ext cx="1454050" cy="60134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3794484" y="4658899"/>
            <a:ext cx="296045" cy="1015663"/>
            <a:chOff x="5247596" y="-969199"/>
            <a:chExt cx="1752811" cy="6013493"/>
          </a:xfrm>
          <a:effectLst/>
        </p:grpSpPr>
        <p:sp>
          <p:nvSpPr>
            <p:cNvPr id="158" name="任意多边形 157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5396977" y="-969199"/>
              <a:ext cx="1454050" cy="60134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018935" y="1944489"/>
            <a:ext cx="296045" cy="1107996"/>
            <a:chOff x="5247596" y="-1242537"/>
            <a:chExt cx="1752811" cy="6560175"/>
          </a:xfrm>
          <a:effectLst/>
        </p:grpSpPr>
        <p:sp>
          <p:nvSpPr>
            <p:cNvPr id="162" name="任意多边形 161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396977" y="-1242537"/>
              <a:ext cx="1454050" cy="6560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8018935" y="3106448"/>
            <a:ext cx="296045" cy="1107996"/>
            <a:chOff x="5247596" y="-1242537"/>
            <a:chExt cx="1752811" cy="6560175"/>
          </a:xfrm>
          <a:effectLst/>
        </p:grpSpPr>
        <p:sp>
          <p:nvSpPr>
            <p:cNvPr id="165" name="任意多边形 164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396977" y="-1242537"/>
              <a:ext cx="1454050" cy="6560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8018935" y="4305335"/>
            <a:ext cx="296045" cy="1107996"/>
            <a:chOff x="5247596" y="-1242537"/>
            <a:chExt cx="1752811" cy="6560175"/>
          </a:xfrm>
          <a:effectLst/>
        </p:grpSpPr>
        <p:sp>
          <p:nvSpPr>
            <p:cNvPr id="168" name="任意多边形 167"/>
            <p:cNvSpPr/>
            <p:nvPr/>
          </p:nvSpPr>
          <p:spPr>
            <a:xfrm rot="5400000">
              <a:off x="5125801" y="1197406"/>
              <a:ext cx="1996402" cy="1752811"/>
            </a:xfrm>
            <a:custGeom>
              <a:avLst/>
              <a:gdLst>
                <a:gd name="connsiteX0" fmla="*/ 1411636 w 5008128"/>
                <a:gd name="connsiteY0" fmla="*/ 0 h 4397062"/>
                <a:gd name="connsiteX1" fmla="*/ 3549924 w 5008128"/>
                <a:gd name="connsiteY1" fmla="*/ 0 h 4397062"/>
                <a:gd name="connsiteX2" fmla="*/ 3618304 w 5008128"/>
                <a:gd name="connsiteY2" fmla="*/ 6893 h 4397062"/>
                <a:gd name="connsiteX3" fmla="*/ 3619112 w 5008128"/>
                <a:gd name="connsiteY3" fmla="*/ 6872 h 4397062"/>
                <a:gd name="connsiteX4" fmla="*/ 3893609 w 5008128"/>
                <a:gd name="connsiteY4" fmla="*/ 178401 h 4397062"/>
                <a:gd name="connsiteX5" fmla="*/ 4934760 w 5008128"/>
                <a:gd name="connsiteY5" fmla="*/ 1981727 h 4397062"/>
                <a:gd name="connsiteX6" fmla="*/ 4939239 w 5008128"/>
                <a:gd name="connsiteY6" fmla="*/ 1986571 h 4397062"/>
                <a:gd name="connsiteX7" fmla="*/ 4997184 w 5008128"/>
                <a:gd name="connsiteY7" fmla="*/ 2105316 h 4397062"/>
                <a:gd name="connsiteX8" fmla="*/ 5006274 w 5008128"/>
                <a:gd name="connsiteY8" fmla="*/ 2159492 h 4397062"/>
                <a:gd name="connsiteX9" fmla="*/ 5006375 w 5008128"/>
                <a:gd name="connsiteY9" fmla="*/ 2159938 h 4397062"/>
                <a:gd name="connsiteX10" fmla="*/ 5006380 w 5008128"/>
                <a:gd name="connsiteY10" fmla="*/ 2160123 h 4397062"/>
                <a:gd name="connsiteX11" fmla="*/ 5008127 w 5008128"/>
                <a:gd name="connsiteY11" fmla="*/ 2170534 h 4397062"/>
                <a:gd name="connsiteX12" fmla="*/ 5007390 w 5008128"/>
                <a:gd name="connsiteY12" fmla="*/ 2198513 h 4397062"/>
                <a:gd name="connsiteX13" fmla="*/ 5008128 w 5008128"/>
                <a:gd name="connsiteY13" fmla="*/ 2226529 h 4397062"/>
                <a:gd name="connsiteX14" fmla="*/ 5006379 w 5008128"/>
                <a:gd name="connsiteY14" fmla="*/ 2236953 h 4397062"/>
                <a:gd name="connsiteX15" fmla="*/ 5006374 w 5008128"/>
                <a:gd name="connsiteY15" fmla="*/ 2237124 h 4397062"/>
                <a:gd name="connsiteX16" fmla="*/ 5006281 w 5008128"/>
                <a:gd name="connsiteY16" fmla="*/ 2237537 h 4397062"/>
                <a:gd name="connsiteX17" fmla="*/ 4997185 w 5008128"/>
                <a:gd name="connsiteY17" fmla="*/ 2291746 h 4397062"/>
                <a:gd name="connsiteX18" fmla="*/ 4939240 w 5008128"/>
                <a:gd name="connsiteY18" fmla="*/ 2410491 h 4397062"/>
                <a:gd name="connsiteX19" fmla="*/ 4934756 w 5008128"/>
                <a:gd name="connsiteY19" fmla="*/ 2415341 h 4397062"/>
                <a:gd name="connsiteX20" fmla="*/ 3893608 w 5008128"/>
                <a:gd name="connsiteY20" fmla="*/ 4218660 h 4397062"/>
                <a:gd name="connsiteX21" fmla="*/ 3619111 w 5008128"/>
                <a:gd name="connsiteY21" fmla="*/ 4390189 h 4397062"/>
                <a:gd name="connsiteX22" fmla="*/ 3618312 w 5008128"/>
                <a:gd name="connsiteY22" fmla="*/ 4390168 h 4397062"/>
                <a:gd name="connsiteX23" fmla="*/ 3549922 w 5008128"/>
                <a:gd name="connsiteY23" fmla="*/ 4397062 h 4397062"/>
                <a:gd name="connsiteX24" fmla="*/ 1411635 w 5008128"/>
                <a:gd name="connsiteY24" fmla="*/ 4397061 h 4397062"/>
                <a:gd name="connsiteX25" fmla="*/ 1090883 w 5008128"/>
                <a:gd name="connsiteY25" fmla="*/ 4178780 h 4397062"/>
                <a:gd name="connsiteX26" fmla="*/ 1090236 w 5008128"/>
                <a:gd name="connsiteY26" fmla="*/ 4176602 h 4397062"/>
                <a:gd name="connsiteX27" fmla="*/ 73371 w 5008128"/>
                <a:gd name="connsiteY27" fmla="*/ 2415339 h 4397062"/>
                <a:gd name="connsiteX28" fmla="*/ 68888 w 5008128"/>
                <a:gd name="connsiteY28" fmla="*/ 2410490 h 4397062"/>
                <a:gd name="connsiteX29" fmla="*/ 10943 w 5008128"/>
                <a:gd name="connsiteY29" fmla="*/ 2291745 h 4397062"/>
                <a:gd name="connsiteX30" fmla="*/ 1847 w 5008128"/>
                <a:gd name="connsiteY30" fmla="*/ 2237537 h 4397062"/>
                <a:gd name="connsiteX31" fmla="*/ 1753 w 5008128"/>
                <a:gd name="connsiteY31" fmla="*/ 2237123 h 4397062"/>
                <a:gd name="connsiteX32" fmla="*/ 1749 w 5008128"/>
                <a:gd name="connsiteY32" fmla="*/ 2236952 h 4397062"/>
                <a:gd name="connsiteX33" fmla="*/ 0 w 5008128"/>
                <a:gd name="connsiteY33" fmla="*/ 2226528 h 4397062"/>
                <a:gd name="connsiteX34" fmla="*/ 737 w 5008128"/>
                <a:gd name="connsiteY34" fmla="*/ 2198511 h 4397062"/>
                <a:gd name="connsiteX35" fmla="*/ 1 w 5008128"/>
                <a:gd name="connsiteY35" fmla="*/ 2170533 h 4397062"/>
                <a:gd name="connsiteX36" fmla="*/ 1748 w 5008128"/>
                <a:gd name="connsiteY36" fmla="*/ 2160123 h 4397062"/>
                <a:gd name="connsiteX37" fmla="*/ 1752 w 5008128"/>
                <a:gd name="connsiteY37" fmla="*/ 2159937 h 4397062"/>
                <a:gd name="connsiteX38" fmla="*/ 1854 w 5008128"/>
                <a:gd name="connsiteY38" fmla="*/ 2159489 h 4397062"/>
                <a:gd name="connsiteX39" fmla="*/ 10944 w 5008128"/>
                <a:gd name="connsiteY39" fmla="*/ 2105315 h 4397062"/>
                <a:gd name="connsiteX40" fmla="*/ 68889 w 5008128"/>
                <a:gd name="connsiteY40" fmla="*/ 1986571 h 4397062"/>
                <a:gd name="connsiteX41" fmla="*/ 73367 w 5008128"/>
                <a:gd name="connsiteY41" fmla="*/ 1981727 h 4397062"/>
                <a:gd name="connsiteX42" fmla="*/ 1090239 w 5008128"/>
                <a:gd name="connsiteY42" fmla="*/ 220454 h 4397062"/>
                <a:gd name="connsiteX43" fmla="*/ 1090884 w 5008128"/>
                <a:gd name="connsiteY43" fmla="*/ 218281 h 4397062"/>
                <a:gd name="connsiteX44" fmla="*/ 1411636 w 5008128"/>
                <a:gd name="connsiteY44" fmla="*/ 0 h 4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08128" h="4397062">
                  <a:moveTo>
                    <a:pt x="1411636" y="0"/>
                  </a:moveTo>
                  <a:lnTo>
                    <a:pt x="3549924" y="0"/>
                  </a:lnTo>
                  <a:lnTo>
                    <a:pt x="3618304" y="6893"/>
                  </a:lnTo>
                  <a:lnTo>
                    <a:pt x="3619112" y="6872"/>
                  </a:lnTo>
                  <a:cubicBezTo>
                    <a:pt x="3729478" y="14672"/>
                    <a:pt x="3834125" y="75371"/>
                    <a:pt x="3893609" y="178401"/>
                  </a:cubicBezTo>
                  <a:lnTo>
                    <a:pt x="4934760" y="1981727"/>
                  </a:lnTo>
                  <a:lnTo>
                    <a:pt x="4939239" y="1986571"/>
                  </a:lnTo>
                  <a:cubicBezTo>
                    <a:pt x="4966229" y="2022293"/>
                    <a:pt x="4985769" y="2062716"/>
                    <a:pt x="4997184" y="2105316"/>
                  </a:cubicBezTo>
                  <a:lnTo>
                    <a:pt x="5006274" y="2159492"/>
                  </a:lnTo>
                  <a:lnTo>
                    <a:pt x="5006375" y="2159938"/>
                  </a:lnTo>
                  <a:lnTo>
                    <a:pt x="5006380" y="2160123"/>
                  </a:lnTo>
                  <a:lnTo>
                    <a:pt x="5008127" y="2170534"/>
                  </a:lnTo>
                  <a:lnTo>
                    <a:pt x="5007390" y="2198513"/>
                  </a:lnTo>
                  <a:lnTo>
                    <a:pt x="5008128" y="2226529"/>
                  </a:lnTo>
                  <a:lnTo>
                    <a:pt x="5006379" y="2236953"/>
                  </a:lnTo>
                  <a:lnTo>
                    <a:pt x="5006374" y="2237124"/>
                  </a:lnTo>
                  <a:lnTo>
                    <a:pt x="5006281" y="2237537"/>
                  </a:lnTo>
                  <a:lnTo>
                    <a:pt x="4997185" y="2291746"/>
                  </a:lnTo>
                  <a:cubicBezTo>
                    <a:pt x="4985770" y="2334346"/>
                    <a:pt x="4966230" y="2374769"/>
                    <a:pt x="4939240" y="2410491"/>
                  </a:cubicBezTo>
                  <a:lnTo>
                    <a:pt x="4934756" y="2415341"/>
                  </a:lnTo>
                  <a:lnTo>
                    <a:pt x="3893608" y="4218660"/>
                  </a:lnTo>
                  <a:cubicBezTo>
                    <a:pt x="3834124" y="4321690"/>
                    <a:pt x="3729477" y="4382389"/>
                    <a:pt x="3619111" y="4390189"/>
                  </a:cubicBezTo>
                  <a:lnTo>
                    <a:pt x="3618312" y="4390168"/>
                  </a:lnTo>
                  <a:lnTo>
                    <a:pt x="3549922" y="4397062"/>
                  </a:lnTo>
                  <a:lnTo>
                    <a:pt x="1411635" y="4397061"/>
                  </a:lnTo>
                  <a:cubicBezTo>
                    <a:pt x="1265899" y="4397061"/>
                    <a:pt x="1141289" y="4306608"/>
                    <a:pt x="1090883" y="4178780"/>
                  </a:cubicBezTo>
                  <a:lnTo>
                    <a:pt x="1090236" y="4176602"/>
                  </a:lnTo>
                  <a:lnTo>
                    <a:pt x="73371" y="2415339"/>
                  </a:lnTo>
                  <a:lnTo>
                    <a:pt x="68888" y="2410490"/>
                  </a:lnTo>
                  <a:cubicBezTo>
                    <a:pt x="41898" y="2374768"/>
                    <a:pt x="22358" y="2334346"/>
                    <a:pt x="10943" y="2291745"/>
                  </a:cubicBezTo>
                  <a:lnTo>
                    <a:pt x="1847" y="2237537"/>
                  </a:lnTo>
                  <a:lnTo>
                    <a:pt x="1753" y="2237123"/>
                  </a:lnTo>
                  <a:lnTo>
                    <a:pt x="1749" y="2236952"/>
                  </a:lnTo>
                  <a:lnTo>
                    <a:pt x="0" y="2226528"/>
                  </a:lnTo>
                  <a:lnTo>
                    <a:pt x="737" y="2198511"/>
                  </a:lnTo>
                  <a:lnTo>
                    <a:pt x="1" y="2170533"/>
                  </a:lnTo>
                  <a:lnTo>
                    <a:pt x="1748" y="2160123"/>
                  </a:lnTo>
                  <a:lnTo>
                    <a:pt x="1752" y="2159937"/>
                  </a:lnTo>
                  <a:lnTo>
                    <a:pt x="1854" y="2159489"/>
                  </a:lnTo>
                  <a:lnTo>
                    <a:pt x="10944" y="2105315"/>
                  </a:lnTo>
                  <a:cubicBezTo>
                    <a:pt x="22359" y="2062715"/>
                    <a:pt x="41899" y="2022292"/>
                    <a:pt x="68889" y="1986571"/>
                  </a:cubicBezTo>
                  <a:lnTo>
                    <a:pt x="73367" y="1981727"/>
                  </a:lnTo>
                  <a:lnTo>
                    <a:pt x="1090239" y="220454"/>
                  </a:lnTo>
                  <a:lnTo>
                    <a:pt x="1090884" y="218281"/>
                  </a:lnTo>
                  <a:cubicBezTo>
                    <a:pt x="1141290" y="90453"/>
                    <a:pt x="1265900" y="0"/>
                    <a:pt x="1411636" y="0"/>
                  </a:cubicBezTo>
                  <a:close/>
                </a:path>
              </a:pathLst>
            </a:custGeom>
            <a:solidFill>
              <a:srgbClr val="014BBC"/>
            </a:solidFill>
            <a:ln w="19050">
              <a:solidFill>
                <a:schemeClr val="bg1"/>
              </a:solidFill>
              <a:rou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5396977" y="-1242537"/>
              <a:ext cx="1454050" cy="65601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2" name="Freeform 223"/>
          <p:cNvSpPr/>
          <p:nvPr/>
        </p:nvSpPr>
        <p:spPr bwMode="auto">
          <a:xfrm>
            <a:off x="8363836" y="4510808"/>
            <a:ext cx="297687" cy="19175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9F8F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 b="1">
              <a:solidFill>
                <a:srgbClr val="014BB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8433559" y="2189971"/>
            <a:ext cx="3721182" cy="6750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符合监管要求、内外部管理要求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8438252" y="3302956"/>
            <a:ext cx="3769610" cy="81727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协调外部资源，打通内部系统</a:t>
            </a:r>
            <a:endParaRPr kumimoji="1"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整合业务条线，简化操作流程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8469774" y="4478533"/>
            <a:ext cx="3312376" cy="7615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打通询证函业务中的堵点痛点</a:t>
            </a:r>
            <a:endParaRPr kumimoji="1"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推进询证函业务的</a:t>
            </a:r>
            <a:r>
              <a:rPr kumimoji="1"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数字化建设</a:t>
            </a:r>
            <a:endParaRPr kumimoji="1"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工作站</a:t>
            </a:r>
          </a:p>
        </p:txBody>
      </p:sp>
      <p:sp>
        <p:nvSpPr>
          <p:cNvPr id="123" name="圆角矩形 122"/>
          <p:cNvSpPr/>
          <p:nvPr/>
        </p:nvSpPr>
        <p:spPr bwMode="auto">
          <a:xfrm>
            <a:off x="5996585" y="1031989"/>
            <a:ext cx="6026457" cy="450258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06" tIns="60955" rIns="121906" bIns="60955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81610" algn="l"/>
              </a:tabLst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5" name="组合 26"/>
          <p:cNvGrpSpPr>
            <a:grpSpLocks noChangeAspect="1"/>
          </p:cNvGrpSpPr>
          <p:nvPr/>
        </p:nvGrpSpPr>
        <p:grpSpPr>
          <a:xfrm>
            <a:off x="6157197" y="651573"/>
            <a:ext cx="5716604" cy="738716"/>
            <a:chOff x="814311" y="3513439"/>
            <a:chExt cx="1467435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6" name="矩形 125"/>
            <p:cNvSpPr/>
            <p:nvPr/>
          </p:nvSpPr>
          <p:spPr>
            <a:xfrm>
              <a:off x="814311" y="3513439"/>
              <a:ext cx="1464515" cy="987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矩形 14"/>
            <p:cNvSpPr>
              <a:spLocks noChangeArrowheads="1"/>
            </p:cNvSpPr>
            <p:nvPr/>
          </p:nvSpPr>
          <p:spPr bwMode="auto">
            <a:xfrm>
              <a:off x="817231" y="3791455"/>
              <a:ext cx="1464515" cy="4938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解决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纸质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函件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带来的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标记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、识别困难、依赖人工等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</a:t>
              </a:r>
              <a:endParaRPr lang="zh-CN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8" name="Half Frame 12"/>
          <p:cNvSpPr/>
          <p:nvPr/>
        </p:nvSpPr>
        <p:spPr>
          <a:xfrm rot="8097294">
            <a:off x="4764735" y="2796273"/>
            <a:ext cx="666718" cy="732673"/>
          </a:xfrm>
          <a:prstGeom prst="halfFrame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Half Frame 13"/>
          <p:cNvSpPr/>
          <p:nvPr/>
        </p:nvSpPr>
        <p:spPr>
          <a:xfrm rot="8106864">
            <a:off x="4873534" y="2675752"/>
            <a:ext cx="1109978" cy="1052303"/>
          </a:xfrm>
          <a:prstGeom prst="halfFrame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365423" y="1266941"/>
            <a:ext cx="4403182" cy="658890"/>
          </a:xfrm>
          <a:prstGeom prst="rect">
            <a:avLst/>
          </a:prstGeom>
          <a:solidFill>
            <a:srgbClr val="C8DCFA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7" name="图片占位符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417224" y="1266783"/>
            <a:ext cx="610510" cy="6105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0" name="矩形 159"/>
          <p:cNvSpPr/>
          <p:nvPr/>
        </p:nvSpPr>
        <p:spPr>
          <a:xfrm>
            <a:off x="365423" y="2266789"/>
            <a:ext cx="4403182" cy="658800"/>
          </a:xfrm>
          <a:prstGeom prst="rect">
            <a:avLst/>
          </a:prstGeom>
          <a:solidFill>
            <a:srgbClr val="C8DCFA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65423" y="3266547"/>
            <a:ext cx="4403182" cy="658800"/>
          </a:xfrm>
          <a:prstGeom prst="rect">
            <a:avLst/>
          </a:prstGeom>
          <a:solidFill>
            <a:srgbClr val="C8DCFA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65423" y="4266305"/>
            <a:ext cx="4403182" cy="658800"/>
          </a:xfrm>
          <a:prstGeom prst="rect">
            <a:avLst/>
          </a:prstGeom>
          <a:solidFill>
            <a:srgbClr val="C8DCFA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65423" y="5266062"/>
            <a:ext cx="4403182" cy="658800"/>
          </a:xfrm>
          <a:prstGeom prst="rect">
            <a:avLst/>
          </a:prstGeom>
          <a:solidFill>
            <a:srgbClr val="C8DCFA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4" name="图片占位符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" y="2275439"/>
            <a:ext cx="610510" cy="6105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图片占位符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r="15803"/>
          <a:stretch>
            <a:fillRect/>
          </a:stretch>
        </p:blipFill>
        <p:spPr>
          <a:xfrm>
            <a:off x="417224" y="3284095"/>
            <a:ext cx="610510" cy="6105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图片占位符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r="18738"/>
          <a:stretch>
            <a:fillRect/>
          </a:stretch>
        </p:blipFill>
        <p:spPr>
          <a:xfrm>
            <a:off x="421935" y="4292751"/>
            <a:ext cx="634546" cy="6105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图片占位符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" y="5301408"/>
            <a:ext cx="610510" cy="6105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8" name="矩形 167"/>
          <p:cNvSpPr/>
          <p:nvPr/>
        </p:nvSpPr>
        <p:spPr>
          <a:xfrm>
            <a:off x="1495118" y="1290135"/>
            <a:ext cx="3016251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顺丰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邮寄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唯一码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标识邮件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1515838" y="2272779"/>
            <a:ext cx="3016251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OCR+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低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码函件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识别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1495118" y="3278039"/>
            <a:ext cx="3016251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RPA+NLP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地址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第三方验证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495118" y="4272295"/>
            <a:ext cx="3016251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RPA+NLP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标准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地址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补全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1495118" y="5272052"/>
            <a:ext cx="3016251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RPA+API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顺丰下单寄出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93990" y="1804399"/>
            <a:ext cx="5244867" cy="3414356"/>
            <a:chOff x="6293990" y="2377278"/>
            <a:chExt cx="5244867" cy="3414356"/>
          </a:xfrm>
        </p:grpSpPr>
        <p:sp>
          <p:nvSpPr>
            <p:cNvPr id="91" name="椭圆 90"/>
            <p:cNvSpPr/>
            <p:nvPr/>
          </p:nvSpPr>
          <p:spPr>
            <a:xfrm>
              <a:off x="8424345" y="2474463"/>
              <a:ext cx="941934" cy="492096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开始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下箭头 91"/>
            <p:cNvSpPr/>
            <p:nvPr/>
          </p:nvSpPr>
          <p:spPr>
            <a:xfrm>
              <a:off x="8837232" y="3031302"/>
              <a:ext cx="116160" cy="199098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平行四边形 92"/>
            <p:cNvSpPr/>
            <p:nvPr/>
          </p:nvSpPr>
          <p:spPr>
            <a:xfrm>
              <a:off x="8409779" y="3295143"/>
              <a:ext cx="971066" cy="425727"/>
            </a:xfrm>
            <a:prstGeom prst="parallelogram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顺丰码标识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443950" y="4049454"/>
              <a:ext cx="902724" cy="57738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OCR</a:t>
              </a:r>
            </a:p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函件识别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菱形 94"/>
            <p:cNvSpPr/>
            <p:nvPr/>
          </p:nvSpPr>
          <p:spPr>
            <a:xfrm>
              <a:off x="8118643" y="4955422"/>
              <a:ext cx="1553339" cy="836212"/>
            </a:xfrm>
            <a:prstGeom prst="diamond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NLP</a:t>
              </a:r>
            </a:p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中注协</a:t>
              </a:r>
              <a:r>
                <a:rPr kumimoji="1"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验证</a:t>
              </a:r>
              <a:endParaRPr kumimoji="1" lang="en-US" altLang="zh-CN" sz="14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0426619" y="5112035"/>
              <a:ext cx="1112238" cy="53523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回函信息</a:t>
              </a:r>
              <a:endParaRPr kumimoji="1" lang="en-US" altLang="zh-CN" sz="1400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kumimoji="1"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RPA</a:t>
              </a:r>
              <a:r>
                <a:rPr kumimoji="1"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集群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10448652" y="4162570"/>
              <a:ext cx="1068173" cy="55980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NLP</a:t>
              </a:r>
            </a:p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地址补全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0448652" y="3236068"/>
              <a:ext cx="1068173" cy="55980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API</a:t>
              </a:r>
            </a:p>
            <a:p>
              <a:pPr algn="ctr"/>
              <a:r>
                <a:rPr kumimoji="1"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顺</a:t>
              </a:r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丰邮寄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511771" y="2377278"/>
              <a:ext cx="941934" cy="492096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结束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下箭头 99"/>
            <p:cNvSpPr/>
            <p:nvPr/>
          </p:nvSpPr>
          <p:spPr>
            <a:xfrm>
              <a:off x="8837232" y="3785613"/>
              <a:ext cx="116160" cy="199098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下箭头 100"/>
            <p:cNvSpPr/>
            <p:nvPr/>
          </p:nvSpPr>
          <p:spPr>
            <a:xfrm>
              <a:off x="8837232" y="4691582"/>
              <a:ext cx="116160" cy="199098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下箭头 102"/>
            <p:cNvSpPr/>
            <p:nvPr/>
          </p:nvSpPr>
          <p:spPr>
            <a:xfrm rot="16200000" flipH="1">
              <a:off x="9804423" y="5107281"/>
              <a:ext cx="398560" cy="532494"/>
            </a:xfrm>
            <a:prstGeom prst="downArrow">
              <a:avLst>
                <a:gd name="adj1" fmla="val 30881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337243" y="4805503"/>
              <a:ext cx="865026" cy="316367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不通过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9629611" y="4825857"/>
              <a:ext cx="663220" cy="316367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通过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下箭头 105"/>
            <p:cNvSpPr/>
            <p:nvPr/>
          </p:nvSpPr>
          <p:spPr>
            <a:xfrm rot="10800000" flipH="1">
              <a:off x="10913681" y="4804138"/>
              <a:ext cx="90884" cy="226137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293990" y="5120181"/>
              <a:ext cx="1112238" cy="53523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人工判断回函地址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下箭头 107"/>
            <p:cNvSpPr/>
            <p:nvPr/>
          </p:nvSpPr>
          <p:spPr>
            <a:xfrm rot="10800000" flipH="1">
              <a:off x="6724263" y="4463676"/>
              <a:ext cx="251693" cy="532803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下箭头 108"/>
            <p:cNvSpPr/>
            <p:nvPr/>
          </p:nvSpPr>
          <p:spPr>
            <a:xfrm rot="10800000" flipH="1">
              <a:off x="10935204" y="3877636"/>
              <a:ext cx="95068" cy="203174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293990" y="3804743"/>
              <a:ext cx="1112238" cy="53523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电话通知</a:t>
              </a:r>
              <a:endParaRPr kumimoji="1" lang="en-US" altLang="zh-CN" sz="1400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kumimoji="1"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重新发函</a:t>
              </a:r>
              <a:endParaRPr kumimoji="1"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下箭头 110"/>
            <p:cNvSpPr/>
            <p:nvPr/>
          </p:nvSpPr>
          <p:spPr>
            <a:xfrm rot="10800000" flipH="1">
              <a:off x="10935204" y="2951134"/>
              <a:ext cx="95068" cy="203174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圆角右箭头 111"/>
            <p:cNvSpPr/>
            <p:nvPr/>
          </p:nvSpPr>
          <p:spPr>
            <a:xfrm>
              <a:off x="6765430" y="2522048"/>
              <a:ext cx="1197153" cy="1085585"/>
            </a:xfrm>
            <a:prstGeom prst="bentArrow">
              <a:avLst>
                <a:gd name="adj1" fmla="val 14090"/>
                <a:gd name="adj2" fmla="val 15371"/>
                <a:gd name="adj3" fmla="val 25000"/>
                <a:gd name="adj4" fmla="val 4375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下箭头 46"/>
            <p:cNvSpPr/>
            <p:nvPr/>
          </p:nvSpPr>
          <p:spPr>
            <a:xfrm rot="16200000" flipH="1" flipV="1">
              <a:off x="7570476" y="5120732"/>
              <a:ext cx="398560" cy="519636"/>
            </a:xfrm>
            <a:prstGeom prst="downArrow">
              <a:avLst>
                <a:gd name="adj1" fmla="val 30882"/>
                <a:gd name="adj2" fmla="val 5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5195582" y="430880"/>
            <a:ext cx="7100432" cy="5401934"/>
            <a:chOff x="2228570" y="997710"/>
            <a:chExt cx="9939455" cy="5709052"/>
          </a:xfrm>
        </p:grpSpPr>
        <p:grpSp>
          <p:nvGrpSpPr>
            <p:cNvPr id="137" name="组合 136"/>
            <p:cNvGrpSpPr/>
            <p:nvPr/>
          </p:nvGrpSpPr>
          <p:grpSpPr>
            <a:xfrm>
              <a:off x="2228570" y="997710"/>
              <a:ext cx="9939455" cy="5709052"/>
              <a:chOff x="2228570" y="997710"/>
              <a:chExt cx="9939455" cy="5709052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2228570" y="997710"/>
                <a:ext cx="9939455" cy="5709052"/>
                <a:chOff x="2228570" y="997710"/>
                <a:chExt cx="9939455" cy="5709052"/>
              </a:xfrm>
            </p:grpSpPr>
            <p:grpSp>
              <p:nvGrpSpPr>
                <p:cNvPr id="142" name="组合 141"/>
                <p:cNvGrpSpPr/>
                <p:nvPr/>
              </p:nvGrpSpPr>
              <p:grpSpPr>
                <a:xfrm>
                  <a:off x="2228570" y="997710"/>
                  <a:ext cx="9939455" cy="5709052"/>
                  <a:chOff x="2248363" y="999728"/>
                  <a:chExt cx="9939455" cy="5709052"/>
                </a:xfrm>
              </p:grpSpPr>
              <p:grpSp>
                <p:nvGrpSpPr>
                  <p:cNvPr id="150" name="组合 149"/>
                  <p:cNvGrpSpPr/>
                  <p:nvPr/>
                </p:nvGrpSpPr>
                <p:grpSpPr>
                  <a:xfrm>
                    <a:off x="2350203" y="999728"/>
                    <a:ext cx="9837615" cy="5709052"/>
                    <a:chOff x="2350203" y="999728"/>
                    <a:chExt cx="9837615" cy="5709052"/>
                  </a:xfrm>
                </p:grpSpPr>
                <p:sp>
                  <p:nvSpPr>
                    <p:cNvPr id="152" name="矩形标注 151"/>
                    <p:cNvSpPr/>
                    <p:nvPr/>
                  </p:nvSpPr>
                  <p:spPr>
                    <a:xfrm>
                      <a:off x="2382676" y="999730"/>
                      <a:ext cx="9647193" cy="5709050"/>
                    </a:xfrm>
                    <a:prstGeom prst="wedgeRectCallout">
                      <a:avLst>
                        <a:gd name="adj1" fmla="val -52793"/>
                        <a:gd name="adj2" fmla="val -10091"/>
                      </a:avLst>
                    </a:prstGeom>
                    <a:solidFill>
                      <a:srgbClr val="ECF3FA"/>
                    </a:solidFill>
                    <a:ln w="1270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53" name="矩形 152"/>
                    <p:cNvSpPr/>
                    <p:nvPr/>
                  </p:nvSpPr>
                  <p:spPr>
                    <a:xfrm>
                      <a:off x="5988351" y="999728"/>
                      <a:ext cx="2047012" cy="5709052"/>
                    </a:xfrm>
                    <a:prstGeom prst="rect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54" name="矩形 153"/>
                    <p:cNvSpPr/>
                    <p:nvPr/>
                  </p:nvSpPr>
                  <p:spPr>
                    <a:xfrm>
                      <a:off x="2386761" y="4087382"/>
                      <a:ext cx="9647899" cy="1360097"/>
                    </a:xfrm>
                    <a:prstGeom prst="rect">
                      <a:avLst/>
                    </a:prstGeom>
                    <a:solidFill>
                      <a:srgbClr val="4472C4">
                        <a:lumMod val="40000"/>
                        <a:lumOff val="6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55" name="文本框 329"/>
                    <p:cNvSpPr txBox="1"/>
                    <p:nvPr/>
                  </p:nvSpPr>
                  <p:spPr>
                    <a:xfrm>
                      <a:off x="10518973" y="3177298"/>
                      <a:ext cx="901756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三方信息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核实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56" name="文本框 330"/>
                    <p:cNvSpPr txBox="1"/>
                    <p:nvPr/>
                  </p:nvSpPr>
                  <p:spPr>
                    <a:xfrm>
                      <a:off x="4013570" y="3290104"/>
                      <a:ext cx="1291491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企业信贷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核实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57" name="文本框 331"/>
                    <p:cNvSpPr txBox="1"/>
                    <p:nvPr/>
                  </p:nvSpPr>
                  <p:spPr>
                    <a:xfrm>
                      <a:off x="9180439" y="3180670"/>
                      <a:ext cx="1026230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全景化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视图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58" name="直接箭头连接符 157"/>
                    <p:cNvCxnSpPr/>
                    <p:nvPr/>
                  </p:nvCxnSpPr>
                  <p:spPr>
                    <a:xfrm flipV="1">
                      <a:off x="3559671" y="2219925"/>
                      <a:ext cx="8018150" cy="951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59" name="直接箭头连接符 158"/>
                    <p:cNvCxnSpPr/>
                    <p:nvPr/>
                  </p:nvCxnSpPr>
                  <p:spPr>
                    <a:xfrm>
                      <a:off x="3958933" y="3372880"/>
                      <a:ext cx="3857" cy="17464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60" name="直接箭头连接符 159"/>
                    <p:cNvCxnSpPr/>
                    <p:nvPr/>
                  </p:nvCxnSpPr>
                  <p:spPr>
                    <a:xfrm>
                      <a:off x="11558868" y="3693690"/>
                      <a:ext cx="0" cy="187388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161" name="文本框 346"/>
                    <p:cNvSpPr txBox="1"/>
                    <p:nvPr/>
                  </p:nvSpPr>
                  <p:spPr>
                    <a:xfrm>
                      <a:off x="7282535" y="6337578"/>
                      <a:ext cx="4516695" cy="335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回函确认</a:t>
                      </a:r>
                      <a:r>
                        <a:rPr kumimoji="0" lang="en-US" altLang="zh-CN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(NLP</a:t>
                      </a: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地址补全</a:t>
                      </a:r>
                      <a:r>
                        <a:rPr kumimoji="0" lang="en-US" altLang="zh-CN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顺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丰</a:t>
                      </a:r>
                      <a:r>
                        <a:rPr kumimoji="0" lang="en-US" altLang="zh-CN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API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自动</a:t>
                      </a: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寄件</a:t>
                      </a:r>
                      <a:r>
                        <a:rPr kumimoji="0" lang="en-US" altLang="zh-CN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kumimoji="0" lang="zh-CN" altLang="en-US" sz="1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p:txBody>
                </p:sp>
                <p:sp>
                  <p:nvSpPr>
                    <p:cNvPr id="162" name="文本框 354"/>
                    <p:cNvSpPr txBox="1"/>
                    <p:nvPr/>
                  </p:nvSpPr>
                  <p:spPr>
                    <a:xfrm>
                      <a:off x="3383448" y="2977513"/>
                      <a:ext cx="1152587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查询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集团信息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3" name="文本框 355"/>
                    <p:cNvSpPr txBox="1"/>
                    <p:nvPr/>
                  </p:nvSpPr>
                  <p:spPr>
                    <a:xfrm>
                      <a:off x="8636277" y="3172711"/>
                      <a:ext cx="871314" cy="27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明细查询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4" name="文本框 356"/>
                    <p:cNvSpPr txBox="1"/>
                    <p:nvPr/>
                  </p:nvSpPr>
                  <p:spPr>
                    <a:xfrm>
                      <a:off x="7786564" y="2973656"/>
                      <a:ext cx="1193816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客户产品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历史余额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5" name="文本框 361"/>
                    <p:cNvSpPr txBox="1"/>
                    <p:nvPr/>
                  </p:nvSpPr>
                  <p:spPr>
                    <a:xfrm>
                      <a:off x="4817314" y="3391966"/>
                      <a:ext cx="1216296" cy="27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远期结售汇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6" name="文本框 362"/>
                    <p:cNvSpPr txBox="1"/>
                    <p:nvPr/>
                  </p:nvSpPr>
                  <p:spPr>
                    <a:xfrm>
                      <a:off x="11017387" y="3064916"/>
                      <a:ext cx="1146795" cy="614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自贸对公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活期账户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历史余额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7" name="文本框 365"/>
                    <p:cNvSpPr txBox="1"/>
                    <p:nvPr/>
                  </p:nvSpPr>
                  <p:spPr>
                    <a:xfrm>
                      <a:off x="2419286" y="3298319"/>
                      <a:ext cx="1214574" cy="447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统管资金池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历史净额查询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168" name="文本框 366"/>
                    <p:cNvSpPr txBox="1"/>
                    <p:nvPr/>
                  </p:nvSpPr>
                  <p:spPr>
                    <a:xfrm>
                      <a:off x="7234431" y="1135216"/>
                      <a:ext cx="3206436" cy="335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受理登记</a:t>
                      </a:r>
                      <a:r>
                        <a:rPr kumimoji="0" lang="en-US" altLang="zh-CN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(OCR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函件信息</a:t>
                      </a:r>
                      <a:r>
                        <a:rPr kumimoji="0" lang="zh-CN" altLang="en-US" sz="12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识别</a:t>
                      </a:r>
                      <a:r>
                        <a:rPr kumimoji="0" lang="en-US" altLang="zh-CN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kumimoji="0" lang="zh-CN" altLang="en-US" sz="1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p:txBody>
                </p:sp>
                <p:cxnSp>
                  <p:nvCxnSpPr>
                    <p:cNvPr id="169" name="直接箭头连接符 168"/>
                    <p:cNvCxnSpPr/>
                    <p:nvPr/>
                  </p:nvCxnSpPr>
                  <p:spPr>
                    <a:xfrm flipH="1" flipV="1">
                      <a:off x="11560982" y="4053970"/>
                      <a:ext cx="6616" cy="58486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170" name="文本框 376"/>
                    <p:cNvSpPr txBox="1"/>
                    <p:nvPr/>
                  </p:nvSpPr>
                  <p:spPr>
                    <a:xfrm>
                      <a:off x="6576364" y="1861062"/>
                      <a:ext cx="874111" cy="27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收函确认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71" name="直接箭头连接符 170"/>
                    <p:cNvCxnSpPr/>
                    <p:nvPr/>
                  </p:nvCxnSpPr>
                  <p:spPr>
                    <a:xfrm>
                      <a:off x="6999975" y="1388763"/>
                      <a:ext cx="1921" cy="40721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2" name="直接箭头连接符 171"/>
                    <p:cNvCxnSpPr/>
                    <p:nvPr/>
                  </p:nvCxnSpPr>
                  <p:spPr>
                    <a:xfrm flipV="1">
                      <a:off x="6999975" y="2047448"/>
                      <a:ext cx="0" cy="18000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3" name="直接箭头连接符 172"/>
                    <p:cNvCxnSpPr/>
                    <p:nvPr/>
                  </p:nvCxnSpPr>
                  <p:spPr>
                    <a:xfrm>
                      <a:off x="11568962" y="2231291"/>
                      <a:ext cx="0" cy="414977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4" name="直接箭头连接符 173"/>
                    <p:cNvCxnSpPr>
                      <a:stCxn id="163" idx="2"/>
                    </p:cNvCxnSpPr>
                    <p:nvPr/>
                  </p:nvCxnSpPr>
                  <p:spPr>
                    <a:xfrm>
                      <a:off x="9071935" y="3452153"/>
                      <a:ext cx="2208" cy="56863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5" name="直接箭头连接符 174"/>
                    <p:cNvCxnSpPr/>
                    <p:nvPr/>
                  </p:nvCxnSpPr>
                  <p:spPr>
                    <a:xfrm>
                      <a:off x="3470213" y="5714307"/>
                      <a:ext cx="8110853" cy="3224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6" name="直接箭头连接符 175"/>
                    <p:cNvCxnSpPr/>
                    <p:nvPr/>
                  </p:nvCxnSpPr>
                  <p:spPr>
                    <a:xfrm flipH="1">
                      <a:off x="3457447" y="5127057"/>
                      <a:ext cx="5810" cy="569293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7" name="直接箭头连接符 176"/>
                    <p:cNvCxnSpPr/>
                    <p:nvPr/>
                  </p:nvCxnSpPr>
                  <p:spPr>
                    <a:xfrm flipV="1">
                      <a:off x="8363565" y="4005960"/>
                      <a:ext cx="2641742" cy="1084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78" name="直接箭头连接符 177"/>
                    <p:cNvCxnSpPr/>
                    <p:nvPr/>
                  </p:nvCxnSpPr>
                  <p:spPr>
                    <a:xfrm flipH="1">
                      <a:off x="8366347" y="3370063"/>
                      <a:ext cx="2" cy="12331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pic>
                  <p:nvPicPr>
                    <p:cNvPr id="179" name="图片 17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17120" y="2734771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0" name="图片 17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13717" y="2548074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图片 18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85648" y="2568754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2" name="图片 18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9617" y="2848943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3" name="图片 18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81373" y="2878469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4" name="图片 18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303479" y="2608662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" name="图片 18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54333" y="2871068"/>
                      <a:ext cx="527162" cy="4873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6" name="图片 1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443739" y="2729344"/>
                      <a:ext cx="527162" cy="48732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87" name="直接箭头连接符 186"/>
                    <p:cNvCxnSpPr/>
                    <p:nvPr/>
                  </p:nvCxnSpPr>
                  <p:spPr>
                    <a:xfrm flipH="1">
                      <a:off x="3551612" y="2229435"/>
                      <a:ext cx="6167" cy="25359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pic>
                  <p:nvPicPr>
                    <p:cNvPr id="188" name="图片 18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062470" y="2741934"/>
                      <a:ext cx="527162" cy="48732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9" name="文本框 333"/>
                    <p:cNvSpPr txBox="1"/>
                    <p:nvPr/>
                  </p:nvSpPr>
                  <p:spPr>
                    <a:xfrm>
                      <a:off x="9728307" y="3162129"/>
                      <a:ext cx="1183271" cy="614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对公冻结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控制信息</a:t>
                      </a:r>
                      <a:endParaRPr kumimoji="0" lang="en-US" altLang="zh-CN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查询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90" name="直接箭头连接符 189"/>
                    <p:cNvCxnSpPr/>
                    <p:nvPr/>
                  </p:nvCxnSpPr>
                  <p:spPr>
                    <a:xfrm flipH="1">
                      <a:off x="4674501" y="2205962"/>
                      <a:ext cx="4170" cy="70063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1" name="直接箭头连接符 190"/>
                    <p:cNvCxnSpPr/>
                    <p:nvPr/>
                  </p:nvCxnSpPr>
                  <p:spPr>
                    <a:xfrm>
                      <a:off x="5437087" y="2219158"/>
                      <a:ext cx="435" cy="664394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2" name="直接箭头连接符 191"/>
                    <p:cNvCxnSpPr/>
                    <p:nvPr/>
                  </p:nvCxnSpPr>
                  <p:spPr>
                    <a:xfrm>
                      <a:off x="9711989" y="2241002"/>
                      <a:ext cx="1704" cy="21890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3" name="直接箭头连接符 192"/>
                    <p:cNvCxnSpPr/>
                    <p:nvPr/>
                  </p:nvCxnSpPr>
                  <p:spPr>
                    <a:xfrm flipV="1">
                      <a:off x="3023520" y="2489896"/>
                      <a:ext cx="945259" cy="113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4" name="直接箭头连接符 193"/>
                    <p:cNvCxnSpPr/>
                    <p:nvPr/>
                  </p:nvCxnSpPr>
                  <p:spPr>
                    <a:xfrm flipV="1">
                      <a:off x="8370904" y="2453866"/>
                      <a:ext cx="2595449" cy="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5" name="直接箭头连接符 194"/>
                    <p:cNvCxnSpPr/>
                    <p:nvPr/>
                  </p:nvCxnSpPr>
                  <p:spPr>
                    <a:xfrm>
                      <a:off x="3956022" y="2497633"/>
                      <a:ext cx="1982" cy="132173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6" name="直接箭头连接符 195"/>
                    <p:cNvCxnSpPr/>
                    <p:nvPr/>
                  </p:nvCxnSpPr>
                  <p:spPr>
                    <a:xfrm flipH="1">
                      <a:off x="3024865" y="2491024"/>
                      <a:ext cx="1260" cy="33449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7" name="直接箭头连接符 196"/>
                    <p:cNvCxnSpPr/>
                    <p:nvPr/>
                  </p:nvCxnSpPr>
                  <p:spPr>
                    <a:xfrm>
                      <a:off x="2988097" y="4003940"/>
                      <a:ext cx="964794" cy="1203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8" name="直接箭头连接符 197"/>
                    <p:cNvCxnSpPr/>
                    <p:nvPr/>
                  </p:nvCxnSpPr>
                  <p:spPr>
                    <a:xfrm flipH="1">
                      <a:off x="3948091" y="3757299"/>
                      <a:ext cx="2275" cy="259698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199" name="直接箭头连接符 198"/>
                    <p:cNvCxnSpPr/>
                    <p:nvPr/>
                  </p:nvCxnSpPr>
                  <p:spPr>
                    <a:xfrm>
                      <a:off x="2995106" y="3738435"/>
                      <a:ext cx="1" cy="26550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0" name="直接箭头连接符 199"/>
                    <p:cNvCxnSpPr/>
                    <p:nvPr/>
                  </p:nvCxnSpPr>
                  <p:spPr>
                    <a:xfrm>
                      <a:off x="3487388" y="4020784"/>
                      <a:ext cx="0" cy="77787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1" name="直接箭头连接符 200"/>
                    <p:cNvCxnSpPr>
                      <a:stCxn id="156" idx="2"/>
                    </p:cNvCxnSpPr>
                    <p:nvPr/>
                  </p:nvCxnSpPr>
                  <p:spPr>
                    <a:xfrm flipH="1">
                      <a:off x="4652474" y="3737211"/>
                      <a:ext cx="6841" cy="1039068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2" name="直接箭头连接符 201"/>
                    <p:cNvCxnSpPr/>
                    <p:nvPr/>
                  </p:nvCxnSpPr>
                  <p:spPr>
                    <a:xfrm flipH="1">
                      <a:off x="5419211" y="3747061"/>
                      <a:ext cx="2362" cy="99198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3" name="直接箭头连接符 202"/>
                    <p:cNvCxnSpPr/>
                    <p:nvPr/>
                  </p:nvCxnSpPr>
                  <p:spPr>
                    <a:xfrm>
                      <a:off x="8370904" y="2447944"/>
                      <a:ext cx="2695" cy="151261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4" name="直接箭头连接符 203"/>
                    <p:cNvCxnSpPr/>
                    <p:nvPr/>
                  </p:nvCxnSpPr>
                  <p:spPr>
                    <a:xfrm>
                      <a:off x="9074143" y="2446106"/>
                      <a:ext cx="7502" cy="332244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5" name="直接箭头连接符 204"/>
                    <p:cNvCxnSpPr/>
                    <p:nvPr/>
                  </p:nvCxnSpPr>
                  <p:spPr>
                    <a:xfrm>
                      <a:off x="9708732" y="2461193"/>
                      <a:ext cx="0" cy="302277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6" name="直接箭头连接符 205"/>
                    <p:cNvCxnSpPr>
                      <a:endCxn id="188" idx="0"/>
                    </p:cNvCxnSpPr>
                    <p:nvPr/>
                  </p:nvCxnSpPr>
                  <p:spPr>
                    <a:xfrm>
                      <a:off x="10319943" y="2453866"/>
                      <a:ext cx="6108" cy="288068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7" name="直接箭头连接符 206"/>
                    <p:cNvCxnSpPr/>
                    <p:nvPr/>
                  </p:nvCxnSpPr>
                  <p:spPr>
                    <a:xfrm>
                      <a:off x="9703493" y="3642335"/>
                      <a:ext cx="138" cy="35695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8" name="直接箭头连接符 207"/>
                    <p:cNvCxnSpPr/>
                    <p:nvPr/>
                  </p:nvCxnSpPr>
                  <p:spPr>
                    <a:xfrm>
                      <a:off x="10292259" y="3808381"/>
                      <a:ext cx="6108" cy="206134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09" name="直接箭头连接符 208"/>
                    <p:cNvCxnSpPr/>
                    <p:nvPr/>
                  </p:nvCxnSpPr>
                  <p:spPr>
                    <a:xfrm flipH="1">
                      <a:off x="9711933" y="5141792"/>
                      <a:ext cx="54" cy="59400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10" name="直接箭头连接符 209"/>
                    <p:cNvCxnSpPr/>
                    <p:nvPr/>
                  </p:nvCxnSpPr>
                  <p:spPr>
                    <a:xfrm>
                      <a:off x="11577821" y="5135664"/>
                      <a:ext cx="7330" cy="599005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11" name="直接箭头连接符 210"/>
                    <p:cNvCxnSpPr/>
                    <p:nvPr/>
                  </p:nvCxnSpPr>
                  <p:spPr>
                    <a:xfrm flipV="1">
                      <a:off x="7008630" y="6129408"/>
                      <a:ext cx="0" cy="231707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212" name="文本框 354"/>
                    <p:cNvSpPr txBox="1"/>
                    <p:nvPr/>
                  </p:nvSpPr>
                  <p:spPr>
                    <a:xfrm>
                      <a:off x="3388218" y="3510614"/>
                      <a:ext cx="1152588" cy="2838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……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213" name="文本框 354"/>
                    <p:cNvSpPr txBox="1"/>
                    <p:nvPr/>
                  </p:nvSpPr>
                  <p:spPr>
                    <a:xfrm>
                      <a:off x="7808251" y="3425186"/>
                      <a:ext cx="1152588" cy="2838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……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cxnSp>
                  <p:nvCxnSpPr>
                    <p:cNvPr id="214" name="直接箭头连接符 213"/>
                    <p:cNvCxnSpPr/>
                    <p:nvPr/>
                  </p:nvCxnSpPr>
                  <p:spPr>
                    <a:xfrm flipH="1">
                      <a:off x="8351262" y="3712773"/>
                      <a:ext cx="12303" cy="317027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215" name="文本框 354"/>
                    <p:cNvSpPr txBox="1"/>
                    <p:nvPr/>
                  </p:nvSpPr>
                  <p:spPr>
                    <a:xfrm>
                      <a:off x="10979283" y="3804338"/>
                      <a:ext cx="1152588" cy="2838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……</a:t>
                      </a: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216" name="cloud-solid-shape_14298"/>
                    <p:cNvSpPr/>
                    <p:nvPr/>
                  </p:nvSpPr>
                  <p:spPr bwMode="auto">
                    <a:xfrm>
                      <a:off x="11291692" y="4492923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cxnSp>
                  <p:nvCxnSpPr>
                    <p:cNvPr id="217" name="直接箭头连接符 216"/>
                    <p:cNvCxnSpPr/>
                    <p:nvPr/>
                  </p:nvCxnSpPr>
                  <p:spPr>
                    <a:xfrm>
                      <a:off x="9700535" y="4009221"/>
                      <a:ext cx="1126" cy="77362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218" name="文本框 377"/>
                    <p:cNvSpPr txBox="1"/>
                    <p:nvPr/>
                  </p:nvSpPr>
                  <p:spPr>
                    <a:xfrm>
                      <a:off x="4214439" y="4573754"/>
                      <a:ext cx="477521" cy="133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</a:t>
                      </a:r>
                      <a:endParaRPr kumimoji="0" lang="zh-CN" altLang="en-US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p:txBody>
                </p:sp>
                <p:sp>
                  <p:nvSpPr>
                    <p:cNvPr id="219" name="文本框 376"/>
                    <p:cNvSpPr txBox="1"/>
                    <p:nvPr/>
                  </p:nvSpPr>
                  <p:spPr>
                    <a:xfrm>
                      <a:off x="3120226" y="4789015"/>
                      <a:ext cx="690769" cy="335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公司</a:t>
                      </a:r>
                    </a:p>
                  </p:txBody>
                </p:sp>
                <p:sp>
                  <p:nvSpPr>
                    <p:cNvPr id="220" name="文本框 376"/>
                    <p:cNvSpPr txBox="1"/>
                    <p:nvPr/>
                  </p:nvSpPr>
                  <p:spPr>
                    <a:xfrm>
                      <a:off x="4320662" y="4789015"/>
                      <a:ext cx="742595" cy="335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风险</a:t>
                      </a:r>
                    </a:p>
                  </p:txBody>
                </p:sp>
                <p:sp>
                  <p:nvSpPr>
                    <p:cNvPr id="221" name="文本框 376"/>
                    <p:cNvSpPr txBox="1"/>
                    <p:nvPr/>
                  </p:nvSpPr>
                  <p:spPr>
                    <a:xfrm>
                      <a:off x="5034087" y="4789015"/>
                      <a:ext cx="830794" cy="3339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金市</a:t>
                      </a:r>
                    </a:p>
                  </p:txBody>
                </p:sp>
                <p:sp>
                  <p:nvSpPr>
                    <p:cNvPr id="222" name="文本框 376"/>
                    <p:cNvSpPr txBox="1"/>
                    <p:nvPr/>
                  </p:nvSpPr>
                  <p:spPr>
                    <a:xfrm>
                      <a:off x="9166955" y="4898623"/>
                      <a:ext cx="1320696" cy="3339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支行运营</a:t>
                      </a:r>
                    </a:p>
                  </p:txBody>
                </p:sp>
                <p:sp>
                  <p:nvSpPr>
                    <p:cNvPr id="223" name="文本框 376"/>
                    <p:cNvSpPr txBox="1"/>
                    <p:nvPr/>
                  </p:nvSpPr>
                  <p:spPr>
                    <a:xfrm>
                      <a:off x="11070847" y="4864924"/>
                      <a:ext cx="1116971" cy="3339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国际业务</a:t>
                      </a:r>
                    </a:p>
                  </p:txBody>
                </p:sp>
                <p:sp>
                  <p:nvSpPr>
                    <p:cNvPr id="224" name="cloud-solid-shape_14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61287" y="4472953"/>
                      <a:ext cx="649708" cy="378369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25" name="cloud-solid-shape_14298"/>
                    <p:cNvSpPr/>
                    <p:nvPr/>
                  </p:nvSpPr>
                  <p:spPr bwMode="auto">
                    <a:xfrm>
                      <a:off x="4317391" y="4472953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5" name="cloud-solid-shape_14298"/>
                    <p:cNvSpPr/>
                    <p:nvPr/>
                  </p:nvSpPr>
                  <p:spPr bwMode="auto">
                    <a:xfrm>
                      <a:off x="5115066" y="4472953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defTabSz="914400">
                        <a:lnSpc>
                          <a:spcPct val="120000"/>
                        </a:lnSpc>
                      </a:pPr>
                      <a:r>
                        <a:rPr lang="en-US" altLang="zh-CN" sz="800" b="1" dirty="0" smtClean="0">
                          <a:solidFill>
                            <a:sysClr val="window" lastClr="FFFFFF"/>
                          </a:solidFill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lang="zh-CN" altLang="en-US" sz="800" b="1" dirty="0">
                        <a:solidFill>
                          <a:sysClr val="window" lastClr="FFFFFF"/>
                        </a:solidFill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6" name="cloud-solid-shape_14298"/>
                    <p:cNvSpPr/>
                    <p:nvPr/>
                  </p:nvSpPr>
                  <p:spPr bwMode="auto">
                    <a:xfrm>
                      <a:off x="9407538" y="4542832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cxnSp>
                  <p:nvCxnSpPr>
                    <p:cNvPr id="257" name="直接箭头连接符 256"/>
                    <p:cNvCxnSpPr/>
                    <p:nvPr/>
                  </p:nvCxnSpPr>
                  <p:spPr>
                    <a:xfrm>
                      <a:off x="5420695" y="5130590"/>
                      <a:ext cx="4767" cy="59400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cxnSp>
                  <p:nvCxnSpPr>
                    <p:cNvPr id="258" name="直接箭头连接符 257"/>
                    <p:cNvCxnSpPr>
                      <a:stCxn id="220" idx="2"/>
                    </p:cNvCxnSpPr>
                    <p:nvPr/>
                  </p:nvCxnSpPr>
                  <p:spPr>
                    <a:xfrm>
                      <a:off x="4691960" y="5124346"/>
                      <a:ext cx="0" cy="635523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ysDash"/>
                      <a:miter lim="800000"/>
                      <a:tailEnd type="none"/>
                    </a:ln>
                    <a:effectLst/>
                  </p:spPr>
                </p:cxnSp>
                <p:sp>
                  <p:nvSpPr>
                    <p:cNvPr id="259" name="cloud-solid-shape_14298"/>
                    <p:cNvSpPr/>
                    <p:nvPr/>
                  </p:nvSpPr>
                  <p:spPr bwMode="auto">
                    <a:xfrm>
                      <a:off x="6631894" y="6276344"/>
                      <a:ext cx="693282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0" name="cloud-solid-shape_14298"/>
                    <p:cNvSpPr/>
                    <p:nvPr/>
                  </p:nvSpPr>
                  <p:spPr bwMode="auto">
                    <a:xfrm>
                      <a:off x="6674775" y="1008168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1" name="cloud-solid-shape_14298"/>
                    <p:cNvSpPr/>
                    <p:nvPr/>
                  </p:nvSpPr>
                  <p:spPr bwMode="auto">
                    <a:xfrm>
                      <a:off x="6651129" y="1471369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 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2" name="文本框 773"/>
                    <p:cNvSpPr txBox="1"/>
                    <p:nvPr/>
                  </p:nvSpPr>
                  <p:spPr>
                    <a:xfrm>
                      <a:off x="2376764" y="4110080"/>
                      <a:ext cx="406576" cy="11019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跨部门协作</a:t>
                      </a:r>
                      <a:endParaRPr kumimoji="0" lang="zh-CN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326B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pic>
                  <p:nvPicPr>
                    <p:cNvPr id="263" name="图片 26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709866" y="2762086"/>
                      <a:ext cx="505363" cy="46717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4" name="文本框 775"/>
                    <p:cNvSpPr txBox="1"/>
                    <p:nvPr/>
                  </p:nvSpPr>
                  <p:spPr>
                    <a:xfrm>
                      <a:off x="2350203" y="2184236"/>
                      <a:ext cx="406576" cy="9015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326B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作业中心</a:t>
                      </a:r>
                      <a:endParaRPr kumimoji="0" lang="zh-CN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326B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265" name="燕尾形箭头 264"/>
                    <p:cNvSpPr/>
                    <p:nvPr/>
                  </p:nvSpPr>
                  <p:spPr>
                    <a:xfrm rot="5400000">
                      <a:off x="5587819" y="3256007"/>
                      <a:ext cx="2836783" cy="868681"/>
                    </a:xfrm>
                    <a:prstGeom prst="notchedRightArrow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lumMod val="40000"/>
                            <a:lumOff val="60000"/>
                          </a:srgbClr>
                        </a:gs>
                        <a:gs pos="45000">
                          <a:srgbClr val="4472C4">
                            <a:lumMod val="60000"/>
                            <a:lumOff val="40000"/>
                          </a:srgbClr>
                        </a:gs>
                        <a:gs pos="83000">
                          <a:srgbClr val="4472C4"/>
                        </a:gs>
                        <a:gs pos="100000">
                          <a:srgbClr val="4472C4"/>
                        </a:gs>
                      </a:gsLst>
                      <a:lin ang="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pic>
                  <p:nvPicPr>
                    <p:cNvPr id="266" name="图片 265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duotone>
                        <a:srgbClr val="4472C4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0226" y="1545344"/>
                      <a:ext cx="509667" cy="4711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7" name="cloud-solid-shape_14298"/>
                    <p:cNvSpPr/>
                    <p:nvPr/>
                  </p:nvSpPr>
                  <p:spPr bwMode="auto">
                    <a:xfrm>
                      <a:off x="3076225" y="1104334"/>
                      <a:ext cx="650401" cy="379155"/>
                    </a:xfrm>
                    <a:custGeom>
                      <a:avLst/>
                      <a:gdLst>
                        <a:gd name="T0" fmla="*/ 216 w 256"/>
                        <a:gd name="T1" fmla="*/ 78 h 164"/>
                        <a:gd name="T2" fmla="*/ 211 w 256"/>
                        <a:gd name="T3" fmla="*/ 57 h 164"/>
                        <a:gd name="T4" fmla="*/ 117 w 256"/>
                        <a:gd name="T5" fmla="*/ 13 h 164"/>
                        <a:gd name="T6" fmla="*/ 72 w 256"/>
                        <a:gd name="T7" fmla="*/ 62 h 164"/>
                        <a:gd name="T8" fmla="*/ 58 w 256"/>
                        <a:gd name="T9" fmla="*/ 61 h 164"/>
                        <a:gd name="T10" fmla="*/ 0 w 256"/>
                        <a:gd name="T11" fmla="*/ 112 h 164"/>
                        <a:gd name="T12" fmla="*/ 52 w 256"/>
                        <a:gd name="T13" fmla="*/ 164 h 164"/>
                        <a:gd name="T14" fmla="*/ 52 w 256"/>
                        <a:gd name="T15" fmla="*/ 163 h 164"/>
                        <a:gd name="T16" fmla="*/ 212 w 256"/>
                        <a:gd name="T17" fmla="*/ 163 h 164"/>
                        <a:gd name="T18" fmla="*/ 212 w 256"/>
                        <a:gd name="T19" fmla="*/ 164 h 164"/>
                        <a:gd name="T20" fmla="*/ 256 w 256"/>
                        <a:gd name="T21" fmla="*/ 120 h 164"/>
                        <a:gd name="T22" fmla="*/ 216 w 256"/>
                        <a:gd name="T23" fmla="*/ 78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6" h="164">
                          <a:moveTo>
                            <a:pt x="216" y="78"/>
                          </a:moveTo>
                          <a:cubicBezTo>
                            <a:pt x="215" y="71"/>
                            <a:pt x="214" y="64"/>
                            <a:pt x="211" y="57"/>
                          </a:cubicBezTo>
                          <a:cubicBezTo>
                            <a:pt x="198" y="19"/>
                            <a:pt x="156" y="0"/>
                            <a:pt x="117" y="13"/>
                          </a:cubicBezTo>
                          <a:cubicBezTo>
                            <a:pt x="95" y="22"/>
                            <a:pt x="78" y="40"/>
                            <a:pt x="72" y="62"/>
                          </a:cubicBezTo>
                          <a:cubicBezTo>
                            <a:pt x="68" y="61"/>
                            <a:pt x="63" y="61"/>
                            <a:pt x="58" y="61"/>
                          </a:cubicBezTo>
                          <a:cubicBezTo>
                            <a:pt x="26" y="61"/>
                            <a:pt x="0" y="84"/>
                            <a:pt x="0" y="112"/>
                          </a:cubicBezTo>
                          <a:cubicBezTo>
                            <a:pt x="0" y="139"/>
                            <a:pt x="22" y="161"/>
                            <a:pt x="52" y="164"/>
                          </a:cubicBezTo>
                          <a:cubicBezTo>
                            <a:pt x="52" y="163"/>
                            <a:pt x="52" y="163"/>
                            <a:pt x="52" y="163"/>
                          </a:cubicBezTo>
                          <a:cubicBezTo>
                            <a:pt x="212" y="163"/>
                            <a:pt x="212" y="163"/>
                            <a:pt x="212" y="163"/>
                          </a:cubicBezTo>
                          <a:cubicBezTo>
                            <a:pt x="212" y="164"/>
                            <a:pt x="212" y="164"/>
                            <a:pt x="212" y="164"/>
                          </a:cubicBezTo>
                          <a:cubicBezTo>
                            <a:pt x="238" y="161"/>
                            <a:pt x="256" y="143"/>
                            <a:pt x="256" y="120"/>
                          </a:cubicBezTo>
                          <a:cubicBezTo>
                            <a:pt x="256" y="99"/>
                            <a:pt x="239" y="82"/>
                            <a:pt x="216" y="78"/>
                          </a:cubicBezTo>
                          <a:close/>
                        </a:path>
                      </a:pathLst>
                    </a:custGeom>
                    <a:solidFill>
                      <a:srgbClr val="ED7D31"/>
                    </a:solidFill>
                    <a:ln>
                      <a:noFill/>
                    </a:ln>
                  </p:spPr>
                  <p:txBody>
                    <a:bodyPr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ea"/>
                          <a:sym typeface="+mn-lt"/>
                        </a:rPr>
                        <a:t>BPMP</a:t>
                      </a:r>
                      <a:endParaRPr kumimoji="0" lang="zh-CN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51" name="文本占位符 11"/>
                  <p:cNvSpPr txBox="1"/>
                  <p:nvPr/>
                </p:nvSpPr>
                <p:spPr>
                  <a:xfrm>
                    <a:off x="2248363" y="1145078"/>
                    <a:ext cx="4451978" cy="715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zh-CN" altLang="en-US" sz="1100" dirty="0" smtClean="0">
                        <a:solidFill>
                          <a:srgbClr val="ED7D3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   </a:t>
                    </a:r>
                    <a:r>
                      <a:rPr lang="zh-CN" altLang="en-US" sz="1200" dirty="0" smtClean="0">
                        <a:solidFill>
                          <a:srgbClr val="ED7D3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低码</a:t>
                    </a:r>
                    <a:r>
                      <a:rPr lang="zh-CN" altLang="en-US" sz="1100" dirty="0" smtClean="0">
                        <a:solidFill>
                          <a:srgbClr val="ED7D3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 </a:t>
                    </a:r>
                    <a:r>
                      <a: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              </a:t>
                    </a:r>
                    <a:r>
                      <a: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</a:rPr>
                      <a:t>61</a:t>
                    </a:r>
                    <a:r>
                      <a: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</a:rPr>
                      <a:t>个节点构成 </a:t>
                    </a:r>
                    <a:r>
                      <a:rPr kumimoji="0" lang="zh-CN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rPr>
                      <a:t>流水线</a:t>
                    </a:r>
                    <a:r>
                      <a:rPr kumimoji="0" lang="zh-CN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rPr>
                      <a:t>任务</a:t>
                    </a:r>
                    <a:r>
                      <a:rPr kumimoji="0" lang="en-US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rPr>
                      <a:t>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   </a:t>
                    </a:r>
                    <a:r>
                      <a:rPr kumimoji="0" lang="en-US" altLang="zh-CN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RPA</a:t>
                    </a:r>
                    <a:r>
                      <a: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               </a:t>
                    </a:r>
                    <a:r>
                      <a: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27</a:t>
                    </a:r>
                    <a:r>
                      <a: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个组件构成 </a:t>
                    </a:r>
                    <a:r>
                      <a:rPr kumimoji="0" lang="zh-CN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黑体" panose="02010609060101010101" pitchFamily="49" charset="-122"/>
                        <a:sym typeface="思源黑体 CN Normal" panose="020B0400000000000000" pitchFamily="34" charset="-122"/>
                      </a:rPr>
                      <a:t>自动化集群</a:t>
                    </a:r>
                    <a:endParaRPr kumimoji="0" lang="zh-CN" alt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黑体" panose="02010609060101010101" pitchFamily="49" charset="-122"/>
                      <a:sym typeface="思源黑体 CN Normal" panose="020B0400000000000000" pitchFamily="34" charset="-122"/>
                    </a:endParaRPr>
                  </a:p>
                </p:txBody>
              </p:sp>
            </p:grpSp>
            <p:sp>
              <p:nvSpPr>
                <p:cNvPr id="143" name="cloud-solid-shape_14298"/>
                <p:cNvSpPr/>
                <p:nvPr/>
              </p:nvSpPr>
              <p:spPr bwMode="auto">
                <a:xfrm>
                  <a:off x="6491525" y="5380707"/>
                  <a:ext cx="650401" cy="379155"/>
                </a:xfrm>
                <a:custGeom>
                  <a:avLst/>
                  <a:gdLst>
                    <a:gd name="T0" fmla="*/ 216 w 256"/>
                    <a:gd name="T1" fmla="*/ 78 h 164"/>
                    <a:gd name="T2" fmla="*/ 211 w 256"/>
                    <a:gd name="T3" fmla="*/ 57 h 164"/>
                    <a:gd name="T4" fmla="*/ 117 w 256"/>
                    <a:gd name="T5" fmla="*/ 13 h 164"/>
                    <a:gd name="T6" fmla="*/ 72 w 256"/>
                    <a:gd name="T7" fmla="*/ 62 h 164"/>
                    <a:gd name="T8" fmla="*/ 58 w 256"/>
                    <a:gd name="T9" fmla="*/ 61 h 164"/>
                    <a:gd name="T10" fmla="*/ 0 w 256"/>
                    <a:gd name="T11" fmla="*/ 112 h 164"/>
                    <a:gd name="T12" fmla="*/ 52 w 256"/>
                    <a:gd name="T13" fmla="*/ 164 h 164"/>
                    <a:gd name="T14" fmla="*/ 52 w 256"/>
                    <a:gd name="T15" fmla="*/ 163 h 164"/>
                    <a:gd name="T16" fmla="*/ 212 w 256"/>
                    <a:gd name="T17" fmla="*/ 163 h 164"/>
                    <a:gd name="T18" fmla="*/ 212 w 256"/>
                    <a:gd name="T19" fmla="*/ 164 h 164"/>
                    <a:gd name="T20" fmla="*/ 256 w 256"/>
                    <a:gd name="T21" fmla="*/ 120 h 164"/>
                    <a:gd name="T22" fmla="*/ 216 w 256"/>
                    <a:gd name="T23" fmla="*/ 78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164">
                      <a:moveTo>
                        <a:pt x="216" y="78"/>
                      </a:moveTo>
                      <a:cubicBezTo>
                        <a:pt x="215" y="71"/>
                        <a:pt x="214" y="64"/>
                        <a:pt x="211" y="57"/>
                      </a:cubicBezTo>
                      <a:cubicBezTo>
                        <a:pt x="198" y="19"/>
                        <a:pt x="156" y="0"/>
                        <a:pt x="117" y="13"/>
                      </a:cubicBezTo>
                      <a:cubicBezTo>
                        <a:pt x="95" y="22"/>
                        <a:pt x="78" y="40"/>
                        <a:pt x="72" y="62"/>
                      </a:cubicBezTo>
                      <a:cubicBezTo>
                        <a:pt x="68" y="61"/>
                        <a:pt x="63" y="61"/>
                        <a:pt x="58" y="61"/>
                      </a:cubicBezTo>
                      <a:cubicBezTo>
                        <a:pt x="26" y="61"/>
                        <a:pt x="0" y="84"/>
                        <a:pt x="0" y="112"/>
                      </a:cubicBezTo>
                      <a:cubicBezTo>
                        <a:pt x="0" y="139"/>
                        <a:pt x="22" y="161"/>
                        <a:pt x="52" y="164"/>
                      </a:cubicBezTo>
                      <a:cubicBezTo>
                        <a:pt x="52" y="163"/>
                        <a:pt x="52" y="163"/>
                        <a:pt x="52" y="163"/>
                      </a:cubicBezTo>
                      <a:cubicBezTo>
                        <a:pt x="212" y="163"/>
                        <a:pt x="212" y="163"/>
                        <a:pt x="212" y="163"/>
                      </a:cubicBez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238" y="161"/>
                        <a:pt x="256" y="143"/>
                        <a:pt x="256" y="120"/>
                      </a:cubicBezTo>
                      <a:cubicBezTo>
                        <a:pt x="256" y="99"/>
                        <a:pt x="239" y="82"/>
                        <a:pt x="216" y="7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ea"/>
                      <a:sym typeface="+mn-lt"/>
                    </a:rPr>
                    <a:t>BPMP</a:t>
                  </a:r>
                  <a:endPara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cloud-solid-shape_14298"/>
                <p:cNvSpPr/>
                <p:nvPr/>
              </p:nvSpPr>
              <p:spPr bwMode="auto">
                <a:xfrm>
                  <a:off x="6104905" y="2899351"/>
                  <a:ext cx="650401" cy="379155"/>
                </a:xfrm>
                <a:custGeom>
                  <a:avLst/>
                  <a:gdLst>
                    <a:gd name="T0" fmla="*/ 216 w 256"/>
                    <a:gd name="T1" fmla="*/ 78 h 164"/>
                    <a:gd name="T2" fmla="*/ 211 w 256"/>
                    <a:gd name="T3" fmla="*/ 57 h 164"/>
                    <a:gd name="T4" fmla="*/ 117 w 256"/>
                    <a:gd name="T5" fmla="*/ 13 h 164"/>
                    <a:gd name="T6" fmla="*/ 72 w 256"/>
                    <a:gd name="T7" fmla="*/ 62 h 164"/>
                    <a:gd name="T8" fmla="*/ 58 w 256"/>
                    <a:gd name="T9" fmla="*/ 61 h 164"/>
                    <a:gd name="T10" fmla="*/ 0 w 256"/>
                    <a:gd name="T11" fmla="*/ 112 h 164"/>
                    <a:gd name="T12" fmla="*/ 52 w 256"/>
                    <a:gd name="T13" fmla="*/ 164 h 164"/>
                    <a:gd name="T14" fmla="*/ 52 w 256"/>
                    <a:gd name="T15" fmla="*/ 163 h 164"/>
                    <a:gd name="T16" fmla="*/ 212 w 256"/>
                    <a:gd name="T17" fmla="*/ 163 h 164"/>
                    <a:gd name="T18" fmla="*/ 212 w 256"/>
                    <a:gd name="T19" fmla="*/ 164 h 164"/>
                    <a:gd name="T20" fmla="*/ 256 w 256"/>
                    <a:gd name="T21" fmla="*/ 120 h 164"/>
                    <a:gd name="T22" fmla="*/ 216 w 256"/>
                    <a:gd name="T23" fmla="*/ 78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164">
                      <a:moveTo>
                        <a:pt x="216" y="78"/>
                      </a:moveTo>
                      <a:cubicBezTo>
                        <a:pt x="215" y="71"/>
                        <a:pt x="214" y="64"/>
                        <a:pt x="211" y="57"/>
                      </a:cubicBezTo>
                      <a:cubicBezTo>
                        <a:pt x="198" y="19"/>
                        <a:pt x="156" y="0"/>
                        <a:pt x="117" y="13"/>
                      </a:cubicBezTo>
                      <a:cubicBezTo>
                        <a:pt x="95" y="22"/>
                        <a:pt x="78" y="40"/>
                        <a:pt x="72" y="62"/>
                      </a:cubicBezTo>
                      <a:cubicBezTo>
                        <a:pt x="68" y="61"/>
                        <a:pt x="63" y="61"/>
                        <a:pt x="58" y="61"/>
                      </a:cubicBezTo>
                      <a:cubicBezTo>
                        <a:pt x="26" y="61"/>
                        <a:pt x="0" y="84"/>
                        <a:pt x="0" y="112"/>
                      </a:cubicBezTo>
                      <a:cubicBezTo>
                        <a:pt x="0" y="139"/>
                        <a:pt x="22" y="161"/>
                        <a:pt x="52" y="164"/>
                      </a:cubicBezTo>
                      <a:cubicBezTo>
                        <a:pt x="52" y="163"/>
                        <a:pt x="52" y="163"/>
                        <a:pt x="52" y="163"/>
                      </a:cubicBezTo>
                      <a:cubicBezTo>
                        <a:pt x="212" y="163"/>
                        <a:pt x="212" y="163"/>
                        <a:pt x="212" y="163"/>
                      </a:cubicBez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238" y="161"/>
                        <a:pt x="256" y="143"/>
                        <a:pt x="256" y="120"/>
                      </a:cubicBezTo>
                      <a:cubicBezTo>
                        <a:pt x="256" y="99"/>
                        <a:pt x="239" y="82"/>
                        <a:pt x="216" y="7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ea"/>
                      <a:sym typeface="+mn-lt"/>
                    </a:rPr>
                    <a:t> BPMP</a:t>
                  </a:r>
                  <a:endPara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cloud-solid-shape_14298"/>
                <p:cNvSpPr/>
                <p:nvPr/>
              </p:nvSpPr>
              <p:spPr bwMode="auto">
                <a:xfrm>
                  <a:off x="7257697" y="2943567"/>
                  <a:ext cx="650401" cy="379155"/>
                </a:xfrm>
                <a:custGeom>
                  <a:avLst/>
                  <a:gdLst>
                    <a:gd name="T0" fmla="*/ 216 w 256"/>
                    <a:gd name="T1" fmla="*/ 78 h 164"/>
                    <a:gd name="T2" fmla="*/ 211 w 256"/>
                    <a:gd name="T3" fmla="*/ 57 h 164"/>
                    <a:gd name="T4" fmla="*/ 117 w 256"/>
                    <a:gd name="T5" fmla="*/ 13 h 164"/>
                    <a:gd name="T6" fmla="*/ 72 w 256"/>
                    <a:gd name="T7" fmla="*/ 62 h 164"/>
                    <a:gd name="T8" fmla="*/ 58 w 256"/>
                    <a:gd name="T9" fmla="*/ 61 h 164"/>
                    <a:gd name="T10" fmla="*/ 0 w 256"/>
                    <a:gd name="T11" fmla="*/ 112 h 164"/>
                    <a:gd name="T12" fmla="*/ 52 w 256"/>
                    <a:gd name="T13" fmla="*/ 164 h 164"/>
                    <a:gd name="T14" fmla="*/ 52 w 256"/>
                    <a:gd name="T15" fmla="*/ 163 h 164"/>
                    <a:gd name="T16" fmla="*/ 212 w 256"/>
                    <a:gd name="T17" fmla="*/ 163 h 164"/>
                    <a:gd name="T18" fmla="*/ 212 w 256"/>
                    <a:gd name="T19" fmla="*/ 164 h 164"/>
                    <a:gd name="T20" fmla="*/ 256 w 256"/>
                    <a:gd name="T21" fmla="*/ 120 h 164"/>
                    <a:gd name="T22" fmla="*/ 216 w 256"/>
                    <a:gd name="T23" fmla="*/ 78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164">
                      <a:moveTo>
                        <a:pt x="216" y="78"/>
                      </a:moveTo>
                      <a:cubicBezTo>
                        <a:pt x="215" y="71"/>
                        <a:pt x="214" y="64"/>
                        <a:pt x="211" y="57"/>
                      </a:cubicBezTo>
                      <a:cubicBezTo>
                        <a:pt x="198" y="19"/>
                        <a:pt x="156" y="0"/>
                        <a:pt x="117" y="13"/>
                      </a:cubicBezTo>
                      <a:cubicBezTo>
                        <a:pt x="95" y="22"/>
                        <a:pt x="78" y="40"/>
                        <a:pt x="72" y="62"/>
                      </a:cubicBezTo>
                      <a:cubicBezTo>
                        <a:pt x="68" y="61"/>
                        <a:pt x="63" y="61"/>
                        <a:pt x="58" y="61"/>
                      </a:cubicBezTo>
                      <a:cubicBezTo>
                        <a:pt x="26" y="61"/>
                        <a:pt x="0" y="84"/>
                        <a:pt x="0" y="112"/>
                      </a:cubicBezTo>
                      <a:cubicBezTo>
                        <a:pt x="0" y="139"/>
                        <a:pt x="22" y="161"/>
                        <a:pt x="52" y="164"/>
                      </a:cubicBezTo>
                      <a:cubicBezTo>
                        <a:pt x="52" y="163"/>
                        <a:pt x="52" y="163"/>
                        <a:pt x="52" y="163"/>
                      </a:cubicBezTo>
                      <a:cubicBezTo>
                        <a:pt x="212" y="163"/>
                        <a:pt x="212" y="163"/>
                        <a:pt x="212" y="163"/>
                      </a:cubicBez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238" y="161"/>
                        <a:pt x="256" y="143"/>
                        <a:pt x="256" y="120"/>
                      </a:cubicBezTo>
                      <a:cubicBezTo>
                        <a:pt x="256" y="99"/>
                        <a:pt x="239" y="82"/>
                        <a:pt x="216" y="7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ea"/>
                      <a:sym typeface="+mn-lt"/>
                    </a:rPr>
                    <a:t> BPMP</a:t>
                  </a:r>
                  <a:endParaRPr kumimoji="0" lang="zh-CN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文本框 329"/>
                <p:cNvSpPr txBox="1"/>
                <p:nvPr/>
              </p:nvSpPr>
              <p:spPr>
                <a:xfrm>
                  <a:off x="7089156" y="3301429"/>
                  <a:ext cx="972917" cy="27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超时提醒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pic>
              <p:nvPicPr>
                <p:cNvPr id="147" name="图片 146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rgbClr val="4472C4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4384" y="5380707"/>
                  <a:ext cx="527162" cy="487323"/>
                </a:xfrm>
                <a:prstGeom prst="rect">
                  <a:avLst/>
                </a:prstGeom>
              </p:spPr>
            </p:pic>
            <p:sp>
              <p:nvSpPr>
                <p:cNvPr id="148" name="文本框 329"/>
                <p:cNvSpPr txBox="1"/>
                <p:nvPr/>
              </p:nvSpPr>
              <p:spPr>
                <a:xfrm>
                  <a:off x="6210796" y="5778654"/>
                  <a:ext cx="1538773" cy="447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会计师事务所</a:t>
                  </a:r>
                  <a:endParaRPr kumimoji="0" lang="en-US" altLang="zh-CN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地址核实</a:t>
                  </a:r>
                </a:p>
              </p:txBody>
            </p:sp>
            <p:sp>
              <p:nvSpPr>
                <p:cNvPr id="149" name="文本框 329"/>
                <p:cNvSpPr txBox="1"/>
                <p:nvPr/>
              </p:nvSpPr>
              <p:spPr>
                <a:xfrm>
                  <a:off x="5885280" y="3299645"/>
                  <a:ext cx="1049026" cy="27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要客打标</a:t>
                  </a:r>
                  <a:endPara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cxnSp>
            <p:nvCxnSpPr>
              <p:cNvPr id="140" name="直接箭头连接符 139"/>
              <p:cNvCxnSpPr/>
              <p:nvPr/>
            </p:nvCxnSpPr>
            <p:spPr>
              <a:xfrm>
                <a:off x="10946560" y="2451848"/>
                <a:ext cx="7911" cy="3636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ysDash"/>
                <a:miter lim="800000"/>
                <a:tailEnd type="none"/>
              </a:ln>
              <a:effectLst/>
            </p:spPr>
          </p:cxnSp>
          <p:cxnSp>
            <p:nvCxnSpPr>
              <p:cNvPr id="141" name="直接箭头连接符 140"/>
              <p:cNvCxnSpPr/>
              <p:nvPr/>
            </p:nvCxnSpPr>
            <p:spPr>
              <a:xfrm>
                <a:off x="10965560" y="3625694"/>
                <a:ext cx="9595" cy="38060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ysDash"/>
                <a:miter lim="800000"/>
                <a:tailEnd type="none"/>
              </a:ln>
              <a:effectLst/>
            </p:spPr>
          </p:cxnSp>
        </p:grpSp>
        <p:sp>
          <p:nvSpPr>
            <p:cNvPr id="138" name="文本框 678"/>
            <p:cNvSpPr txBox="1"/>
            <p:nvPr/>
          </p:nvSpPr>
          <p:spPr>
            <a:xfrm>
              <a:off x="2364514" y="5534830"/>
              <a:ext cx="406576" cy="90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26B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作业中心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326B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0" y="804233"/>
            <a:ext cx="3503364" cy="5497416"/>
          </a:xfrm>
          <a:custGeom>
            <a:avLst/>
            <a:gdLst>
              <a:gd name="connsiteX0" fmla="*/ 0 w 3536415"/>
              <a:gd name="connsiteY0" fmla="*/ 0 h 5574535"/>
              <a:gd name="connsiteX1" fmla="*/ 3536415 w 3536415"/>
              <a:gd name="connsiteY1" fmla="*/ 11016 h 5574535"/>
              <a:gd name="connsiteX2" fmla="*/ 2258458 w 3536415"/>
              <a:gd name="connsiteY2" fmla="*/ 5574535 h 5574535"/>
              <a:gd name="connsiteX3" fmla="*/ 22034 w 3536415"/>
              <a:gd name="connsiteY3" fmla="*/ 5552501 h 5574535"/>
              <a:gd name="connsiteX4" fmla="*/ 0 w 3536415"/>
              <a:gd name="connsiteY4" fmla="*/ 0 h 55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415" h="5574535">
                <a:moveTo>
                  <a:pt x="0" y="0"/>
                </a:moveTo>
                <a:lnTo>
                  <a:pt x="3536415" y="11016"/>
                </a:lnTo>
                <a:lnTo>
                  <a:pt x="2258458" y="5574535"/>
                </a:lnTo>
                <a:lnTo>
                  <a:pt x="22034" y="5552501"/>
                </a:lnTo>
                <a:cubicBezTo>
                  <a:pt x="14689" y="3697995"/>
                  <a:pt x="7345" y="1843489"/>
                  <a:pt x="0" y="0"/>
                </a:cubicBez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矩形 2"/>
          <p:cNvSpPr/>
          <p:nvPr/>
        </p:nvSpPr>
        <p:spPr>
          <a:xfrm>
            <a:off x="-1410" y="-12011"/>
            <a:ext cx="3708400" cy="83112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函智能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工作站</a:t>
            </a:r>
          </a:p>
        </p:txBody>
      </p:sp>
      <p:grpSp>
        <p:nvGrpSpPr>
          <p:cNvPr id="227" name="组合 22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918553" y="1828799"/>
            <a:ext cx="585349" cy="553701"/>
            <a:chOff x="4345444" y="2542859"/>
            <a:chExt cx="1810550" cy="1811205"/>
          </a:xfrm>
          <a:effectLst>
            <a:outerShdw blurRad="228600" dist="101600" dir="8100000" algn="tr" rotWithShape="0">
              <a:prstClr val="black">
                <a:alpha val="20000"/>
              </a:prstClr>
            </a:outerShdw>
          </a:effectLst>
        </p:grpSpPr>
        <p:grpSp>
          <p:nvGrpSpPr>
            <p:cNvPr id="228" name="组合 227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9" name="椭圆 228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14BB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647724" y="3033047"/>
            <a:ext cx="585349" cy="553701"/>
            <a:chOff x="4345444" y="2542859"/>
            <a:chExt cx="1810550" cy="1811205"/>
          </a:xfrm>
          <a:effectLst>
            <a:outerShdw blurRad="228600" dist="101600" dir="8100000" algn="tr" rotWithShape="0">
              <a:prstClr val="black">
                <a:alpha val="20000"/>
              </a:prstClr>
            </a:outerShdw>
          </a:effectLst>
        </p:grpSpPr>
        <p:grpSp>
          <p:nvGrpSpPr>
            <p:cNvPr id="233" name="组合 232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35" name="同心圆 234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4" name="椭圆 233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14BB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7" name="组合 2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338133" y="4288246"/>
            <a:ext cx="585349" cy="553701"/>
            <a:chOff x="4345444" y="2542859"/>
            <a:chExt cx="1810550" cy="1811205"/>
          </a:xfrm>
          <a:effectLst>
            <a:outerShdw blurRad="228600" dist="101600" dir="8100000" algn="tr" rotWithShape="0">
              <a:prstClr val="black">
                <a:alpha val="20000"/>
              </a:prstClr>
            </a:outerShdw>
          </a:effectLst>
        </p:grpSpPr>
        <p:grpSp>
          <p:nvGrpSpPr>
            <p:cNvPr id="238" name="组合 237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40" name="同心圆 239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9" name="椭圆 238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14BB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矩形 241"/>
          <p:cNvSpPr/>
          <p:nvPr/>
        </p:nvSpPr>
        <p:spPr>
          <a:xfrm>
            <a:off x="3507009" y="1763038"/>
            <a:ext cx="2818617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自动化集群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全景函件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自动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核实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3172924" y="3048837"/>
            <a:ext cx="2818617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流水线任务分配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跨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部门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流转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提升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2841969" y="4272348"/>
            <a:ext cx="2818617" cy="646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要客打标</a:t>
            </a:r>
            <a:r>
              <a:rPr lang="zh-CN" altLang="zh-CN" b="1" dirty="0" smtClean="0">
                <a:latin typeface="微软雅黑" panose="020B0503020204020204" charset="-122"/>
                <a:ea typeface="微软雅黑" panose="020B0503020204020204" charset="-122"/>
              </a:rPr>
              <a:t>、超时提醒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提升客户服务</a:t>
            </a:r>
            <a:endParaRPr kumimoji="1"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3080574" y="1956161"/>
            <a:ext cx="261307" cy="258612"/>
            <a:chOff x="6967126" y="4092464"/>
            <a:chExt cx="453105" cy="448433"/>
          </a:xfrm>
          <a:solidFill>
            <a:schemeClr val="bg1"/>
          </a:solidFill>
        </p:grpSpPr>
        <p:sp>
          <p:nvSpPr>
            <p:cNvPr id="24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2827275" y="3159769"/>
            <a:ext cx="227926" cy="291489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49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2435163" y="4422187"/>
            <a:ext cx="402183" cy="305580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25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" y="-27659"/>
            <a:ext cx="12201525" cy="6885659"/>
          </a:xfrm>
          <a:prstGeom prst="rect">
            <a:avLst/>
          </a:prstGeom>
        </p:spPr>
      </p:pic>
      <p:sp>
        <p:nvSpPr>
          <p:cNvPr id="63" name="矩形 2"/>
          <p:cNvSpPr/>
          <p:nvPr/>
        </p:nvSpPr>
        <p:spPr>
          <a:xfrm>
            <a:off x="-28575" y="-29254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80604020202020204" pitchFamily="34" charset="0"/>
              </a:rPr>
              <a:t>询证函智能工作站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发展与演化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21049" y="1409700"/>
            <a:ext cx="4154245" cy="5215287"/>
            <a:chOff x="3738007" y="1170311"/>
            <a:chExt cx="4716705" cy="5545567"/>
          </a:xfrm>
        </p:grpSpPr>
        <p:grpSp>
          <p:nvGrpSpPr>
            <p:cNvPr id="12" name="Group 8"/>
            <p:cNvGrpSpPr/>
            <p:nvPr/>
          </p:nvGrpSpPr>
          <p:grpSpPr>
            <a:xfrm>
              <a:off x="3834511" y="1170311"/>
              <a:ext cx="4293108" cy="4539559"/>
              <a:chOff x="4163471" y="561358"/>
              <a:chExt cx="3657944" cy="4539559"/>
            </a:xfrm>
          </p:grpSpPr>
          <p:sp>
            <p:nvSpPr>
              <p:cNvPr id="35" name="PA-矩形 45"/>
              <p:cNvSpPr>
                <a:spLocks noChangeArrowheads="1"/>
              </p:cNvSpPr>
              <p:nvPr/>
            </p:nvSpPr>
            <p:spPr bwMode="auto">
              <a:xfrm rot="5400000" flipH="1">
                <a:off x="5101586" y="3839877"/>
                <a:ext cx="2401200" cy="1044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PA-矩形 48"/>
              <p:cNvSpPr>
                <a:spLocks noChangeArrowheads="1"/>
              </p:cNvSpPr>
              <p:nvPr/>
            </p:nvSpPr>
            <p:spPr bwMode="auto">
              <a:xfrm rot="5400000" flipH="1">
                <a:off x="4598739" y="3552963"/>
                <a:ext cx="3002625" cy="9328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PA-任意多边形 52"/>
              <p:cNvSpPr/>
              <p:nvPr/>
            </p:nvSpPr>
            <p:spPr bwMode="auto">
              <a:xfrm rot="5400000" flipH="1">
                <a:off x="4713412" y="3848135"/>
                <a:ext cx="2402100" cy="93600"/>
              </a:xfrm>
              <a:custGeom>
                <a:avLst/>
                <a:gdLst>
                  <a:gd name="T0" fmla="*/ 0 w 501"/>
                  <a:gd name="T1" fmla="*/ 2 h 17"/>
                  <a:gd name="T2" fmla="*/ 0 w 501"/>
                  <a:gd name="T3" fmla="*/ 17 h 17"/>
                  <a:gd name="T4" fmla="*/ 501 w 501"/>
                  <a:gd name="T5" fmla="*/ 17 h 17"/>
                  <a:gd name="T6" fmla="*/ 501 w 501"/>
                  <a:gd name="T7" fmla="*/ 1 h 17"/>
                  <a:gd name="T8" fmla="*/ 0 w 501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17">
                    <a:moveTo>
                      <a:pt x="0" y="2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47" y="15"/>
                      <a:pt x="501" y="17"/>
                    </a:cubicBezTo>
                    <a:cubicBezTo>
                      <a:pt x="501" y="1"/>
                      <a:pt x="501" y="1"/>
                      <a:pt x="501" y="1"/>
                    </a:cubicBezTo>
                    <a:cubicBezTo>
                      <a:pt x="443" y="0"/>
                      <a:pt x="18" y="2"/>
                      <a:pt x="0" y="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PA-矩形 48"/>
              <p:cNvSpPr>
                <a:spLocks noChangeArrowheads="1"/>
              </p:cNvSpPr>
              <p:nvPr/>
            </p:nvSpPr>
            <p:spPr bwMode="auto">
              <a:xfrm rot="5400000" flipH="1">
                <a:off x="5738473" y="4291451"/>
                <a:ext cx="1501312" cy="10671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PA-任意多边形 50"/>
              <p:cNvSpPr/>
              <p:nvPr/>
            </p:nvSpPr>
            <p:spPr bwMode="auto">
              <a:xfrm rot="5400000" flipH="1">
                <a:off x="6564904" y="3076860"/>
                <a:ext cx="392400" cy="648000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PA-矩形 48"/>
              <p:cNvSpPr>
                <a:spLocks noChangeArrowheads="1"/>
              </p:cNvSpPr>
              <p:nvPr/>
            </p:nvSpPr>
            <p:spPr bwMode="auto">
              <a:xfrm rot="5400000" flipH="1" flipV="1">
                <a:off x="4978499" y="4284577"/>
                <a:ext cx="1501312" cy="9328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PA-任意多边形 50"/>
              <p:cNvSpPr/>
              <p:nvPr/>
            </p:nvSpPr>
            <p:spPr bwMode="auto">
              <a:xfrm rot="5400000" flipH="1" flipV="1">
                <a:off x="5294527" y="3108817"/>
                <a:ext cx="381120" cy="562370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PA-任意多边形 50"/>
              <p:cNvSpPr/>
              <p:nvPr/>
            </p:nvSpPr>
            <p:spPr bwMode="auto">
              <a:xfrm rot="5400000" flipH="1" flipV="1">
                <a:off x="5475020" y="2228116"/>
                <a:ext cx="381120" cy="562370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PA-任意多边形 50"/>
              <p:cNvSpPr/>
              <p:nvPr/>
            </p:nvSpPr>
            <p:spPr bwMode="auto">
              <a:xfrm rot="16200000" flipV="1">
                <a:off x="6338911" y="2238372"/>
                <a:ext cx="378000" cy="558000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PA-任意多边形 33"/>
              <p:cNvSpPr/>
              <p:nvPr/>
            </p:nvSpPr>
            <p:spPr bwMode="auto">
              <a:xfrm rot="3960832" flipH="1">
                <a:off x="5971468" y="550800"/>
                <a:ext cx="758804" cy="77992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PA-任意多边形 36"/>
              <p:cNvSpPr/>
              <p:nvPr/>
            </p:nvSpPr>
            <p:spPr bwMode="auto">
              <a:xfrm rot="969142">
                <a:off x="7318542" y="1372547"/>
                <a:ext cx="451954" cy="46453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PA-任意多边形 30"/>
              <p:cNvSpPr/>
              <p:nvPr/>
            </p:nvSpPr>
            <p:spPr bwMode="auto">
              <a:xfrm rot="19798984">
                <a:off x="6019309" y="959653"/>
                <a:ext cx="1311712" cy="1348215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PA-任意多边形 36"/>
              <p:cNvSpPr/>
              <p:nvPr/>
            </p:nvSpPr>
            <p:spPr bwMode="auto">
              <a:xfrm rot="20742510">
                <a:off x="5798903" y="1295119"/>
                <a:ext cx="451954" cy="46453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PA-任意多边形 30"/>
              <p:cNvSpPr/>
              <p:nvPr/>
            </p:nvSpPr>
            <p:spPr bwMode="auto">
              <a:xfrm rot="1801016" flipH="1">
                <a:off x="5152029" y="2295497"/>
                <a:ext cx="853208" cy="876952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PA-任意多边形 28"/>
              <p:cNvSpPr/>
              <p:nvPr/>
            </p:nvSpPr>
            <p:spPr bwMode="auto">
              <a:xfrm rot="17234552">
                <a:off x="4250577" y="2549853"/>
                <a:ext cx="948433" cy="1107609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PA-任意多边形 30"/>
              <p:cNvSpPr/>
              <p:nvPr/>
            </p:nvSpPr>
            <p:spPr bwMode="auto">
              <a:xfrm>
                <a:off x="6662443" y="1903596"/>
                <a:ext cx="1158972" cy="1072239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PA-任意多边形 33"/>
              <p:cNvSpPr/>
              <p:nvPr/>
            </p:nvSpPr>
            <p:spPr bwMode="auto">
              <a:xfrm rot="17033313">
                <a:off x="5337903" y="1714266"/>
                <a:ext cx="901453" cy="926539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PA-任意多边形 34"/>
              <p:cNvSpPr/>
              <p:nvPr/>
            </p:nvSpPr>
            <p:spPr bwMode="auto">
              <a:xfrm rot="18261212">
                <a:off x="4734195" y="1093648"/>
                <a:ext cx="608255" cy="625182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PA-任意多边形 35"/>
              <p:cNvSpPr/>
              <p:nvPr/>
            </p:nvSpPr>
            <p:spPr bwMode="auto">
              <a:xfrm rot="2720716">
                <a:off x="6912755" y="2869266"/>
                <a:ext cx="554663" cy="570099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PA-任意多边形 37"/>
              <p:cNvSpPr/>
              <p:nvPr/>
            </p:nvSpPr>
            <p:spPr bwMode="auto">
              <a:xfrm rot="18476788">
                <a:off x="5172766" y="818142"/>
                <a:ext cx="847124" cy="870698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PA-任意多边形 33"/>
              <p:cNvSpPr/>
              <p:nvPr/>
            </p:nvSpPr>
            <p:spPr bwMode="auto">
              <a:xfrm rot="17332505">
                <a:off x="4172716" y="761114"/>
                <a:ext cx="664426" cy="682916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PA-任意多边形 36"/>
              <p:cNvSpPr/>
              <p:nvPr/>
            </p:nvSpPr>
            <p:spPr bwMode="auto">
              <a:xfrm rot="1695130">
                <a:off x="6448056" y="2611871"/>
                <a:ext cx="451954" cy="46453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PA-任意多边形 30"/>
              <p:cNvSpPr/>
              <p:nvPr/>
            </p:nvSpPr>
            <p:spPr bwMode="auto">
              <a:xfrm rot="797170" flipH="1">
                <a:off x="4333931" y="1515962"/>
                <a:ext cx="1153547" cy="1185648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PA-任意多边形 36"/>
              <p:cNvSpPr/>
              <p:nvPr/>
            </p:nvSpPr>
            <p:spPr bwMode="auto">
              <a:xfrm rot="1224812">
                <a:off x="6365534" y="3025843"/>
                <a:ext cx="451954" cy="46453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PA-任意多边形 36"/>
              <p:cNvSpPr/>
              <p:nvPr/>
            </p:nvSpPr>
            <p:spPr bwMode="auto">
              <a:xfrm>
                <a:off x="6066652" y="2213639"/>
                <a:ext cx="591017" cy="607464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PA-任意多边形 33"/>
              <p:cNvSpPr/>
              <p:nvPr/>
            </p:nvSpPr>
            <p:spPr bwMode="auto">
              <a:xfrm>
                <a:off x="5155851" y="2991358"/>
                <a:ext cx="664426" cy="682916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42" h="7352">
                    <a:moveTo>
                      <a:pt x="6104" y="0"/>
                    </a:moveTo>
                    <a:cubicBezTo>
                      <a:pt x="6104" y="0"/>
                      <a:pt x="5499" y="587"/>
                      <a:pt x="4845" y="823"/>
                    </a:cubicBezTo>
                    <a:cubicBezTo>
                      <a:pt x="0" y="2576"/>
                      <a:pt x="2044" y="5990"/>
                      <a:pt x="2110" y="6002"/>
                    </a:cubicBezTo>
                    <a:cubicBezTo>
                      <a:pt x="2110" y="6002"/>
                      <a:pt x="2382" y="5529"/>
                      <a:pt x="2749" y="5259"/>
                    </a:cubicBezTo>
                    <a:cubicBezTo>
                      <a:pt x="5077" y="3547"/>
                      <a:pt x="5551" y="1576"/>
                      <a:pt x="5551" y="1576"/>
                    </a:cubicBezTo>
                    <a:cubicBezTo>
                      <a:pt x="5551" y="1576"/>
                      <a:pt x="5028" y="3947"/>
                      <a:pt x="2957" y="5423"/>
                    </a:cubicBezTo>
                    <a:cubicBezTo>
                      <a:pt x="2499" y="5749"/>
                      <a:pt x="2189" y="6550"/>
                      <a:pt x="2058" y="7352"/>
                    </a:cubicBezTo>
                    <a:cubicBezTo>
                      <a:pt x="2058" y="7352"/>
                      <a:pt x="2382" y="7221"/>
                      <a:pt x="2522" y="7185"/>
                    </a:cubicBezTo>
                    <a:cubicBezTo>
                      <a:pt x="2576" y="6830"/>
                      <a:pt x="2690" y="6491"/>
                      <a:pt x="2882" y="6187"/>
                    </a:cubicBezTo>
                    <a:cubicBezTo>
                      <a:pt x="5777" y="6532"/>
                      <a:pt x="6726" y="4199"/>
                      <a:pt x="6850" y="3385"/>
                    </a:cubicBezTo>
                    <a:cubicBezTo>
                      <a:pt x="7142" y="1464"/>
                      <a:pt x="6104" y="0"/>
                      <a:pt x="6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PA-组合 2"/>
            <p:cNvGrpSpPr/>
            <p:nvPr/>
          </p:nvGrpSpPr>
          <p:grpSpPr>
            <a:xfrm>
              <a:off x="3738007" y="5692170"/>
              <a:ext cx="4716705" cy="1023708"/>
              <a:chOff x="3738008" y="5080779"/>
              <a:chExt cx="4716705" cy="1023708"/>
            </a:xfrm>
          </p:grpSpPr>
          <p:sp>
            <p:nvSpPr>
              <p:cNvPr id="16" name="PA-任意多边形 141"/>
              <p:cNvSpPr/>
              <p:nvPr/>
            </p:nvSpPr>
            <p:spPr bwMode="auto">
              <a:xfrm rot="5400000" flipH="1">
                <a:off x="7227862" y="4288228"/>
                <a:ext cx="425436" cy="2028266"/>
              </a:xfrm>
              <a:custGeom>
                <a:avLst/>
                <a:gdLst>
                  <a:gd name="T0" fmla="*/ 192 w 192"/>
                  <a:gd name="T1" fmla="*/ 724 h 761"/>
                  <a:gd name="T2" fmla="*/ 0 w 192"/>
                  <a:gd name="T3" fmla="*/ 0 h 761"/>
                  <a:gd name="T4" fmla="*/ 0 w 192"/>
                  <a:gd name="T5" fmla="*/ 223 h 761"/>
                  <a:gd name="T6" fmla="*/ 192 w 192"/>
                  <a:gd name="T7" fmla="*/ 761 h 761"/>
                  <a:gd name="T8" fmla="*/ 192 w 192"/>
                  <a:gd name="T9" fmla="*/ 724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761">
                    <a:moveTo>
                      <a:pt x="192" y="724"/>
                    </a:moveTo>
                    <a:lnTo>
                      <a:pt x="0" y="0"/>
                    </a:lnTo>
                    <a:lnTo>
                      <a:pt x="0" y="223"/>
                    </a:lnTo>
                    <a:lnTo>
                      <a:pt x="192" y="761"/>
                    </a:lnTo>
                    <a:lnTo>
                      <a:pt x="192" y="72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PA-任意多边形 142"/>
              <p:cNvSpPr/>
              <p:nvPr/>
            </p:nvSpPr>
            <p:spPr bwMode="auto">
              <a:xfrm rot="5400000" flipH="1">
                <a:off x="6619087" y="4713994"/>
                <a:ext cx="440948" cy="1183377"/>
              </a:xfrm>
              <a:custGeom>
                <a:avLst/>
                <a:gdLst>
                  <a:gd name="T0" fmla="*/ 199 w 199"/>
                  <a:gd name="T1" fmla="*/ 408 h 444"/>
                  <a:gd name="T2" fmla="*/ 0 w 199"/>
                  <a:gd name="T3" fmla="*/ 0 h 444"/>
                  <a:gd name="T4" fmla="*/ 0 w 199"/>
                  <a:gd name="T5" fmla="*/ 228 h 444"/>
                  <a:gd name="T6" fmla="*/ 199 w 199"/>
                  <a:gd name="T7" fmla="*/ 444 h 444"/>
                  <a:gd name="T8" fmla="*/ 199 w 199"/>
                  <a:gd name="T9" fmla="*/ 408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444">
                    <a:moveTo>
                      <a:pt x="199" y="408"/>
                    </a:moveTo>
                    <a:lnTo>
                      <a:pt x="0" y="0"/>
                    </a:lnTo>
                    <a:lnTo>
                      <a:pt x="0" y="228"/>
                    </a:lnTo>
                    <a:lnTo>
                      <a:pt x="199" y="444"/>
                    </a:lnTo>
                    <a:lnTo>
                      <a:pt x="199" y="40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PA-任意多边形 143"/>
              <p:cNvSpPr/>
              <p:nvPr/>
            </p:nvSpPr>
            <p:spPr bwMode="auto">
              <a:xfrm rot="5400000" flipH="1">
                <a:off x="5897012" y="5010048"/>
                <a:ext cx="429868" cy="602350"/>
              </a:xfrm>
              <a:custGeom>
                <a:avLst/>
                <a:gdLst>
                  <a:gd name="T0" fmla="*/ 194 w 194"/>
                  <a:gd name="T1" fmla="*/ 98 h 226"/>
                  <a:gd name="T2" fmla="*/ 0 w 194"/>
                  <a:gd name="T3" fmla="*/ 0 h 226"/>
                  <a:gd name="T4" fmla="*/ 0 w 194"/>
                  <a:gd name="T5" fmla="*/ 226 h 226"/>
                  <a:gd name="T6" fmla="*/ 194 w 194"/>
                  <a:gd name="T7" fmla="*/ 133 h 226"/>
                  <a:gd name="T8" fmla="*/ 194 w 194"/>
                  <a:gd name="T9" fmla="*/ 9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26">
                    <a:moveTo>
                      <a:pt x="194" y="98"/>
                    </a:moveTo>
                    <a:lnTo>
                      <a:pt x="0" y="0"/>
                    </a:lnTo>
                    <a:lnTo>
                      <a:pt x="0" y="226"/>
                    </a:lnTo>
                    <a:lnTo>
                      <a:pt x="194" y="133"/>
                    </a:lnTo>
                    <a:lnTo>
                      <a:pt x="194" y="9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PA-任意多边形 144"/>
              <p:cNvSpPr/>
              <p:nvPr/>
            </p:nvSpPr>
            <p:spPr bwMode="auto">
              <a:xfrm rot="5400000" flipH="1">
                <a:off x="5151861" y="4715327"/>
                <a:ext cx="440948" cy="1180712"/>
              </a:xfrm>
              <a:custGeom>
                <a:avLst/>
                <a:gdLst>
                  <a:gd name="T0" fmla="*/ 199 w 199"/>
                  <a:gd name="T1" fmla="*/ 0 h 443"/>
                  <a:gd name="T2" fmla="*/ 0 w 199"/>
                  <a:gd name="T3" fmla="*/ 218 h 443"/>
                  <a:gd name="T4" fmla="*/ 0 w 199"/>
                  <a:gd name="T5" fmla="*/ 443 h 443"/>
                  <a:gd name="T6" fmla="*/ 199 w 199"/>
                  <a:gd name="T7" fmla="*/ 35 h 443"/>
                  <a:gd name="T8" fmla="*/ 199 w 199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443">
                    <a:moveTo>
                      <a:pt x="199" y="0"/>
                    </a:moveTo>
                    <a:lnTo>
                      <a:pt x="0" y="218"/>
                    </a:lnTo>
                    <a:lnTo>
                      <a:pt x="0" y="443"/>
                    </a:lnTo>
                    <a:lnTo>
                      <a:pt x="199" y="35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PA-任意多边形 145"/>
              <p:cNvSpPr/>
              <p:nvPr/>
            </p:nvSpPr>
            <p:spPr bwMode="auto">
              <a:xfrm rot="5400000" flipH="1">
                <a:off x="4549076" y="4287553"/>
                <a:ext cx="449811" cy="2036263"/>
              </a:xfrm>
              <a:custGeom>
                <a:avLst/>
                <a:gdLst>
                  <a:gd name="T0" fmla="*/ 203 w 203"/>
                  <a:gd name="T1" fmla="*/ 0 h 764"/>
                  <a:gd name="T2" fmla="*/ 0 w 203"/>
                  <a:gd name="T3" fmla="*/ 536 h 764"/>
                  <a:gd name="T4" fmla="*/ 0 w 203"/>
                  <a:gd name="T5" fmla="*/ 764 h 764"/>
                  <a:gd name="T6" fmla="*/ 203 w 203"/>
                  <a:gd name="T7" fmla="*/ 35 h 764"/>
                  <a:gd name="T8" fmla="*/ 203 w 203"/>
                  <a:gd name="T9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764">
                    <a:moveTo>
                      <a:pt x="203" y="0"/>
                    </a:moveTo>
                    <a:lnTo>
                      <a:pt x="0" y="536"/>
                    </a:lnTo>
                    <a:lnTo>
                      <a:pt x="0" y="764"/>
                    </a:lnTo>
                    <a:lnTo>
                      <a:pt x="203" y="3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PA-矩形 37"/>
              <p:cNvSpPr>
                <a:spLocks noChangeArrowheads="1"/>
              </p:cNvSpPr>
              <p:nvPr/>
            </p:nvSpPr>
            <p:spPr bwMode="auto">
              <a:xfrm rot="5400000" flipH="1">
                <a:off x="7851967" y="5512606"/>
                <a:ext cx="589407" cy="5943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PA-矩形 38"/>
              <p:cNvSpPr>
                <a:spLocks noChangeArrowheads="1"/>
              </p:cNvSpPr>
              <p:nvPr/>
            </p:nvSpPr>
            <p:spPr bwMode="auto">
              <a:xfrm rot="5400000" flipH="1">
                <a:off x="6838454" y="5511482"/>
                <a:ext cx="578329" cy="6076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PA-矩形 39"/>
              <p:cNvSpPr>
                <a:spLocks noChangeArrowheads="1"/>
              </p:cNvSpPr>
              <p:nvPr/>
            </p:nvSpPr>
            <p:spPr bwMode="auto">
              <a:xfrm rot="5400000" flipH="1">
                <a:off x="5811802" y="5514147"/>
                <a:ext cx="578329" cy="6023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PA-矩形 40"/>
              <p:cNvSpPr>
                <a:spLocks noChangeArrowheads="1"/>
              </p:cNvSpPr>
              <p:nvPr/>
            </p:nvSpPr>
            <p:spPr bwMode="auto">
              <a:xfrm rot="5400000" flipH="1">
                <a:off x="4804892" y="5513265"/>
                <a:ext cx="582760" cy="5996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PA-矩形 41"/>
              <p:cNvSpPr>
                <a:spLocks noChangeArrowheads="1"/>
              </p:cNvSpPr>
              <p:nvPr/>
            </p:nvSpPr>
            <p:spPr bwMode="auto">
              <a:xfrm rot="5400000" flipH="1">
                <a:off x="3760774" y="5511032"/>
                <a:ext cx="573897" cy="6130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-文本框"/>
              <p:cNvSpPr/>
              <p:nvPr/>
            </p:nvSpPr>
            <p:spPr>
              <a:xfrm>
                <a:off x="3738008" y="5586705"/>
                <a:ext cx="6194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01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-文本框"/>
              <p:cNvSpPr/>
              <p:nvPr/>
            </p:nvSpPr>
            <p:spPr>
              <a:xfrm>
                <a:off x="4786558" y="5582274"/>
                <a:ext cx="6194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02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P文本框"/>
              <p:cNvSpPr/>
              <p:nvPr/>
            </p:nvSpPr>
            <p:spPr>
              <a:xfrm>
                <a:off x="5791252" y="5584490"/>
                <a:ext cx="6194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03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Pt-文本框"/>
              <p:cNvSpPr/>
              <p:nvPr/>
            </p:nvSpPr>
            <p:spPr>
              <a:xfrm>
                <a:off x="6817904" y="5584490"/>
                <a:ext cx="6194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04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Pt-文本框"/>
              <p:cNvSpPr/>
              <p:nvPr/>
            </p:nvSpPr>
            <p:spPr>
              <a:xfrm>
                <a:off x="7817906" y="5578950"/>
                <a:ext cx="6194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05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PA-组合 83"/>
          <p:cNvGrpSpPr/>
          <p:nvPr/>
        </p:nvGrpSpPr>
        <p:grpSpPr>
          <a:xfrm rot="16200000" flipH="1" flipV="1">
            <a:off x="3729148" y="1873912"/>
            <a:ext cx="298039" cy="1228537"/>
            <a:chOff x="7366019" y="5125944"/>
            <a:chExt cx="1719922" cy="505599"/>
          </a:xfrm>
        </p:grpSpPr>
        <p:cxnSp>
          <p:nvCxnSpPr>
            <p:cNvPr id="67" name="PA-直接连接符 84"/>
            <p:cNvCxnSpPr/>
            <p:nvPr/>
          </p:nvCxnSpPr>
          <p:spPr>
            <a:xfrm>
              <a:off x="7366019" y="5125944"/>
              <a:ext cx="16919" cy="50559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A-直接连接符 85"/>
            <p:cNvCxnSpPr/>
            <p:nvPr/>
          </p:nvCxnSpPr>
          <p:spPr>
            <a:xfrm>
              <a:off x="7382939" y="5631543"/>
              <a:ext cx="1703002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"/>
          <p:cNvSpPr/>
          <p:nvPr/>
        </p:nvSpPr>
        <p:spPr>
          <a:xfrm>
            <a:off x="264951" y="2655126"/>
            <a:ext cx="325854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枝叶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27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组件，像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枝叶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一样汲取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系统所需数据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支撑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询证函流程不断发展</a:t>
            </a:r>
          </a:p>
        </p:txBody>
      </p:sp>
      <p:sp>
        <p:nvSpPr>
          <p:cNvPr id="70" name="文本框"/>
          <p:cNvSpPr/>
          <p:nvPr/>
        </p:nvSpPr>
        <p:spPr>
          <a:xfrm>
            <a:off x="653284" y="5157162"/>
            <a:ext cx="3033242" cy="1337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根系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行内外各个系统的海量数据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1" name="PA-直接连接符 76"/>
          <p:cNvCxnSpPr/>
          <p:nvPr/>
        </p:nvCxnSpPr>
        <p:spPr>
          <a:xfrm flipH="1" flipV="1">
            <a:off x="3750001" y="5896585"/>
            <a:ext cx="968011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A-直接连接符 76"/>
          <p:cNvCxnSpPr/>
          <p:nvPr/>
        </p:nvCxnSpPr>
        <p:spPr>
          <a:xfrm flipV="1">
            <a:off x="7360408" y="2713763"/>
            <a:ext cx="1017096" cy="364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-文本框"/>
          <p:cNvSpPr/>
          <p:nvPr/>
        </p:nvSpPr>
        <p:spPr>
          <a:xfrm>
            <a:off x="8679045" y="2412914"/>
            <a:ext cx="3489877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营养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通过集成多个工具和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模块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拓展场景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中自动化和数字化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边界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4" name="PA-直接连接符 76"/>
          <p:cNvCxnSpPr/>
          <p:nvPr/>
        </p:nvCxnSpPr>
        <p:spPr>
          <a:xfrm flipV="1">
            <a:off x="6649054" y="5070218"/>
            <a:ext cx="1017096" cy="364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"/>
          <p:cNvSpPr/>
          <p:nvPr/>
        </p:nvSpPr>
        <p:spPr>
          <a:xfrm>
            <a:off x="7967691" y="4630584"/>
            <a:ext cx="3180123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树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干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AOCC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作为中枢调度整个项目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底座作为动力驱动系统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518582" y="716860"/>
            <a:ext cx="11346869" cy="72585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在不断的迭代和升级中，整个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集群快速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的从单一流程发展成一个高效，健壮，复杂的信息处理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生态</a:t>
            </a:r>
            <a:endParaRPr kumimoji="1"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8866017"/>
              </p:ext>
            </p:extLst>
          </p:nvPr>
        </p:nvGraphicFramePr>
        <p:xfrm>
          <a:off x="284888" y="907312"/>
          <a:ext cx="5693221" cy="599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图示 26"/>
          <p:cNvGraphicFramePr/>
          <p:nvPr>
            <p:extLst>
              <p:ext uri="{D42A27DB-BD31-4B8C-83A1-F6EECF244321}">
                <p14:modId xmlns:p14="http://schemas.microsoft.com/office/powerpoint/2010/main" val="1693735429"/>
              </p:ext>
            </p:extLst>
          </p:nvPr>
        </p:nvGraphicFramePr>
        <p:xfrm>
          <a:off x="4310932" y="907312"/>
          <a:ext cx="5693221" cy="599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图示 28"/>
          <p:cNvGraphicFramePr/>
          <p:nvPr>
            <p:extLst>
              <p:ext uri="{D42A27DB-BD31-4B8C-83A1-F6EECF244321}">
                <p14:modId xmlns:p14="http://schemas.microsoft.com/office/powerpoint/2010/main" val="1625105680"/>
              </p:ext>
            </p:extLst>
          </p:nvPr>
        </p:nvGraphicFramePr>
        <p:xfrm>
          <a:off x="8336976" y="907312"/>
          <a:ext cx="5693221" cy="599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6" name="矩形 2"/>
          <p:cNvSpPr/>
          <p:nvPr/>
        </p:nvSpPr>
        <p:spPr>
          <a:xfrm>
            <a:off x="-19050" y="-679"/>
            <a:ext cx="3708400" cy="784751"/>
          </a:xfrm>
          <a:custGeom>
            <a:avLst/>
            <a:gdLst>
              <a:gd name="connsiteX0" fmla="*/ 0 w 6877050"/>
              <a:gd name="connsiteY0" fmla="*/ 0 h 783320"/>
              <a:gd name="connsiteX1" fmla="*/ 6877050 w 6877050"/>
              <a:gd name="connsiteY1" fmla="*/ 0 h 783320"/>
              <a:gd name="connsiteX2" fmla="*/ 6877050 w 6877050"/>
              <a:gd name="connsiteY2" fmla="*/ 783320 h 783320"/>
              <a:gd name="connsiteX3" fmla="*/ 0 w 6877050"/>
              <a:gd name="connsiteY3" fmla="*/ 783320 h 783320"/>
              <a:gd name="connsiteX4" fmla="*/ 0 w 6877050"/>
              <a:gd name="connsiteY4" fmla="*/ 0 h 783320"/>
              <a:gd name="connsiteX0-1" fmla="*/ 0 w 6877050"/>
              <a:gd name="connsiteY0-2" fmla="*/ 0 h 784750"/>
              <a:gd name="connsiteX1-3" fmla="*/ 6877050 w 6877050"/>
              <a:gd name="connsiteY1-4" fmla="*/ 0 h 784750"/>
              <a:gd name="connsiteX2-5" fmla="*/ 6877050 w 6877050"/>
              <a:gd name="connsiteY2-6" fmla="*/ 783320 h 784750"/>
              <a:gd name="connsiteX3-7" fmla="*/ 6505575 w 6877050"/>
              <a:gd name="connsiteY3-8" fmla="*/ 784750 h 784750"/>
              <a:gd name="connsiteX4-9" fmla="*/ 0 w 6877050"/>
              <a:gd name="connsiteY4-10" fmla="*/ 783320 h 784750"/>
              <a:gd name="connsiteX5" fmla="*/ 0 w 6877050"/>
              <a:gd name="connsiteY5" fmla="*/ 0 h 784750"/>
              <a:gd name="connsiteX0-11" fmla="*/ 0 w 6877050"/>
              <a:gd name="connsiteY0-12" fmla="*/ 0 h 784750"/>
              <a:gd name="connsiteX1-13" fmla="*/ 6877050 w 6877050"/>
              <a:gd name="connsiteY1-14" fmla="*/ 0 h 784750"/>
              <a:gd name="connsiteX2-15" fmla="*/ 6505575 w 6877050"/>
              <a:gd name="connsiteY2-16" fmla="*/ 784750 h 784750"/>
              <a:gd name="connsiteX3-17" fmla="*/ 0 w 6877050"/>
              <a:gd name="connsiteY3-18" fmla="*/ 783320 h 784750"/>
              <a:gd name="connsiteX4-19" fmla="*/ 0 w 6877050"/>
              <a:gd name="connsiteY4-20" fmla="*/ 0 h 784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7050" h="784750">
                <a:moveTo>
                  <a:pt x="0" y="0"/>
                </a:moveTo>
                <a:lnTo>
                  <a:pt x="6877050" y="0"/>
                </a:lnTo>
                <a:lnTo>
                  <a:pt x="6505575" y="784750"/>
                </a:lnTo>
                <a:lnTo>
                  <a:pt x="0" y="783320"/>
                </a:lnTo>
                <a:lnTo>
                  <a:pt x="0" y="0"/>
                </a:lnTo>
                <a:close/>
              </a:path>
            </a:pathLst>
          </a:custGeom>
          <a:solidFill>
            <a:srgbClr val="003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企业级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服务平台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4891" y="849257"/>
            <a:ext cx="102422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跨网段、跨地理的一站式集中监控与调度，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构建一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站式数字化劳动力智能监控管理中枢，覆盖机会发现、模型评估和生产率度量组织级工作平台。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 rot="10800000" flipV="1">
            <a:off x="1312353" y="1816809"/>
            <a:ext cx="95672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9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功能：流程调度、机器人管理、参数配置、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950"/>
                </a:solidFill>
                <a:effectLst/>
                <a:uLnTx/>
                <a:uFillTx/>
                <a:latin typeface="微软雅黑" charset="0"/>
                <a:ea typeface="微软雅黑" charset="0"/>
                <a:cs typeface="微软雅黑" charset="0"/>
              </a:rPr>
              <a:t>数据仪表盘、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9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业务量统计、数据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A19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大屏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19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展示</a:t>
            </a:r>
            <a:r>
              <a:rPr kumimoji="1" lang="zh-CN" altLang="en-US" b="1" dirty="0" smtClean="0">
                <a:solidFill>
                  <a:srgbClr val="0A19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1" lang="en-US" altLang="zh-CN" b="1" dirty="0" smtClean="0">
                <a:solidFill>
                  <a:srgbClr val="0A19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A19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8758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D_PPT">
  <a:themeElements>
    <a:clrScheme name="MT_Colors 1">
      <a:dk1>
        <a:srgbClr val="000000"/>
      </a:dk1>
      <a:lt1>
        <a:sysClr val="window" lastClr="FFFFFF"/>
      </a:lt1>
      <a:dk2>
        <a:srgbClr val="404040"/>
      </a:dk2>
      <a:lt2>
        <a:srgbClr val="6E6464"/>
      </a:lt2>
      <a:accent1>
        <a:srgbClr val="5AAA28"/>
      </a:accent1>
      <a:accent2>
        <a:srgbClr val="328200"/>
      </a:accent2>
      <a:accent3>
        <a:srgbClr val="002D50"/>
      </a:accent3>
      <a:accent4>
        <a:srgbClr val="0064A0"/>
      </a:accent4>
      <a:accent5>
        <a:srgbClr val="FF6400"/>
      </a:accent5>
      <a:accent6>
        <a:srgbClr val="5A145A"/>
      </a:accent6>
      <a:hlink>
        <a:srgbClr val="BEB4B4"/>
      </a:hlink>
      <a:folHlink>
        <a:srgbClr val="BEB4B4"/>
      </a:folHlink>
    </a:clrScheme>
    <a:fontScheme name="爆光">
      <a:majorFont>
        <a:latin typeface="Helvetica"/>
        <a:ea typeface=""/>
        <a:cs typeface=""/>
        <a:font script="Jpan" typeface="ＭＳ ゴシック"/>
        <a:font script="Hans" typeface="宋体"/>
        <a:font script="Hant" typeface="宋体"/>
      </a:majorFont>
      <a:minorFont>
        <a:latin typeface="Helvetica"/>
        <a:ea typeface=""/>
        <a:cs typeface=""/>
        <a:font script="Jpan" typeface="ＭＳ ゴシック"/>
        <a:font script="Hans" typeface="宋体"/>
        <a:font script="Hant"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90000"/>
            <a:lumOff val="1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kumimoji="1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1600" b="1" i="0" dirty="0">
            <a:solidFill>
              <a:schemeClr val="tx1">
                <a:lumMod val="75000"/>
                <a:lumOff val="25000"/>
              </a:schemeClr>
            </a:solidFill>
            <a:ea typeface="宋体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PD_PPT">
  <a:themeElements>
    <a:clrScheme name="MT_Colors 1">
      <a:dk1>
        <a:srgbClr val="000000"/>
      </a:dk1>
      <a:lt1>
        <a:sysClr val="window" lastClr="FFFFFF"/>
      </a:lt1>
      <a:dk2>
        <a:srgbClr val="404040"/>
      </a:dk2>
      <a:lt2>
        <a:srgbClr val="6E6464"/>
      </a:lt2>
      <a:accent1>
        <a:srgbClr val="5AAA28"/>
      </a:accent1>
      <a:accent2>
        <a:srgbClr val="328200"/>
      </a:accent2>
      <a:accent3>
        <a:srgbClr val="002D50"/>
      </a:accent3>
      <a:accent4>
        <a:srgbClr val="0064A0"/>
      </a:accent4>
      <a:accent5>
        <a:srgbClr val="FF6400"/>
      </a:accent5>
      <a:accent6>
        <a:srgbClr val="5A145A"/>
      </a:accent6>
      <a:hlink>
        <a:srgbClr val="BEB4B4"/>
      </a:hlink>
      <a:folHlink>
        <a:srgbClr val="BEB4B4"/>
      </a:folHlink>
    </a:clrScheme>
    <a:fontScheme name="爆光">
      <a:majorFont>
        <a:latin typeface="Helvetica"/>
        <a:ea typeface=""/>
        <a:cs typeface=""/>
        <a:font script="Jpan" typeface="ＭＳ ゴシック"/>
        <a:font script="Hans" typeface="宋体"/>
        <a:font script="Hant" typeface="宋体"/>
      </a:majorFont>
      <a:minorFont>
        <a:latin typeface="Helvetica"/>
        <a:ea typeface=""/>
        <a:cs typeface=""/>
        <a:font script="Jpan" typeface="ＭＳ ゴシック"/>
        <a:font script="Hans" typeface="宋体"/>
        <a:font script="Hant"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90000"/>
            <a:lumOff val="1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kumimoji="1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1600" b="1" i="0" dirty="0">
            <a:solidFill>
              <a:schemeClr val="tx1">
                <a:lumMod val="75000"/>
                <a:lumOff val="25000"/>
              </a:schemeClr>
            </a:solidFill>
            <a:ea typeface="宋体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1267</Words>
  <Application>Microsoft Office PowerPoint</Application>
  <PresentationFormat>宽屏</PresentationFormat>
  <Paragraphs>279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Adobe Arabic</vt:lpstr>
      <vt:lpstr>PMingLiU</vt:lpstr>
      <vt:lpstr>STIXSizeTwoSym-Regular</vt:lpstr>
      <vt:lpstr>等线</vt:lpstr>
      <vt:lpstr>黑体</vt:lpstr>
      <vt:lpstr>思源黑体</vt:lpstr>
      <vt:lpstr>思源黑体 CN Normal</vt:lpstr>
      <vt:lpstr>宋体</vt:lpstr>
      <vt:lpstr>微软雅黑</vt:lpstr>
      <vt:lpstr>Arial</vt:lpstr>
      <vt:lpstr>Calibri</vt:lpstr>
      <vt:lpstr>Helvetica</vt:lpstr>
      <vt:lpstr>Times New Roman</vt:lpstr>
      <vt:lpstr>Wingdings</vt:lpstr>
      <vt:lpstr>SPD_PPT</vt:lpstr>
      <vt:lpstr>1_SPD_PPT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浦发银行PPT模板及使用规范</dc:title>
  <dc:creator>caijw</dc:creator>
  <cp:lastModifiedBy>孔卓</cp:lastModifiedBy>
  <cp:revision>47</cp:revision>
  <cp:lastPrinted>2024-09-14T07:55:59Z</cp:lastPrinted>
  <dcterms:created xsi:type="dcterms:W3CDTF">2024-09-14T07:55:59Z</dcterms:created>
  <dcterms:modified xsi:type="dcterms:W3CDTF">2024-09-14T10:32:48Z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2052-11.8.2.12065</vt:lpwstr>
  </property>
  <property fmtid="{D5CDD505-2E9C-101B-9397-08002B2CF9AE}" pid="3" name="ICV">
    <vt:lpwstr>BE9232C6B7CB63CC8E41E566E6C8327F</vt:lpwstr>
  </property>
</Properties>
</file>