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6.xml" ContentType="application/vnd.openxmlformats-officedocument.presentationml.tags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72" r:id="rId6"/>
    <p:sldId id="269" r:id="rId7"/>
    <p:sldId id="267" r:id="rId8"/>
    <p:sldId id="268" r:id="rId9"/>
    <p:sldId id="263" r:id="rId10"/>
    <p:sldId id="283" r:id="rId11"/>
    <p:sldId id="284" r:id="rId12"/>
    <p:sldId id="264" r:id="rId13"/>
    <p:sldId id="271" r:id="rId14"/>
    <p:sldId id="260" r:id="rId15"/>
    <p:sldId id="26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2"/>
    <p:restoredTop sz="94674"/>
  </p:normalViewPr>
  <p:slideViewPr>
    <p:cSldViewPr snapToGrid="0">
      <p:cViewPr varScale="1">
        <p:scale>
          <a:sx n="64" d="100"/>
          <a:sy n="64" d="100"/>
        </p:scale>
        <p:origin x="-848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  <a:pPr/>
              <a:t>2024/9/14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grpSp>
        <p:nvGrpSpPr>
          <p:cNvPr id="33" name="组合 32"/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/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/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06"/>
          <a:stretch>
            <a:fillRect/>
          </a:stretch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/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theme" Target="../theme/theme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pPr/>
              <a:t>2024/9/14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cxnSp>
        <p:nvCxnSpPr>
          <p:cNvPr id="16" name="直线连接符 15"/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6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5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24.xml"/><Relationship Id="rId7" Type="http://schemas.openxmlformats.org/officeDocument/2006/relationships/image" Target="../media/image20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.xml"/><Relationship Id="rId10" Type="http://schemas.microsoft.com/office/2007/relationships/hdphoto" Target="../media/image22.wdp"/><Relationship Id="rId4" Type="http://schemas.openxmlformats.org/officeDocument/2006/relationships/tags" Target="../tags/tag25.xml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/>
          <p:cNvSpPr txBox="1"/>
          <p:nvPr/>
        </p:nvSpPr>
        <p:spPr>
          <a:xfrm>
            <a:off x="4426082" y="4880903"/>
            <a:ext cx="3381856" cy="580723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/>
              <a:t>北京银行</a:t>
            </a:r>
            <a:r>
              <a:rPr kumimoji="1" lang="en-US" dirty="0"/>
              <a:t>“</a:t>
            </a:r>
            <a:r>
              <a:rPr kumimoji="1" lang="zh-CN" altLang="en-US" dirty="0"/>
              <a:t>京牛</a:t>
            </a:r>
            <a:r>
              <a:rPr kumimoji="1" lang="en-US" dirty="0"/>
              <a:t>”</a:t>
            </a:r>
            <a:r>
              <a:rPr kumimoji="1" lang="zh-CN" altLang="en-US" dirty="0"/>
              <a:t>流程机器人平台</a:t>
            </a:r>
            <a:endParaRPr kumimoji="1" lang="zh-CN" altLang="en-US" sz="7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06"/>
          <a:stretch>
            <a:fillRect/>
          </a:stretch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06"/>
          <a:stretch>
            <a:fillRect/>
          </a:stretch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1"/>
          <p:cNvSpPr txBox="1"/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82000" y="1993900"/>
            <a:ext cx="2921000" cy="3594100"/>
          </a:xfrm>
          <a:prstGeom prst="rect">
            <a:avLst/>
          </a:prstGeom>
          <a:solidFill>
            <a:srgbClr val="34334B"/>
          </a:solidFill>
          <a:ln>
            <a:solidFill>
              <a:srgbClr val="01A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参赛团队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个人照片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Photo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”京牛“流程机器人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1993900"/>
            <a:ext cx="2921000" cy="35941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42265" y="1574800"/>
            <a:ext cx="7499350" cy="4938395"/>
            <a:chOff x="1315" y="2858"/>
            <a:chExt cx="11142" cy="7777"/>
          </a:xfrm>
        </p:grpSpPr>
        <p:sp>
          <p:nvSpPr>
            <p:cNvPr id="5" name="文本占位符 8"/>
            <p:cNvSpPr txBox="1"/>
            <p:nvPr/>
          </p:nvSpPr>
          <p:spPr>
            <a:xfrm>
              <a:off x="1315" y="2858"/>
              <a:ext cx="9846" cy="7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7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zh-CN" altLang="en-US" dirty="0">
                  <a:gradFill flip="none" rotWithShape="1">
                    <a:gsLst>
                      <a:gs pos="0">
                        <a:srgbClr val="01A8FF"/>
                      </a:gs>
                      <a:gs pos="47000">
                        <a:srgbClr val="B484E2"/>
                      </a:gs>
                      <a:gs pos="100000">
                        <a:srgbClr val="1A070E"/>
                      </a:gs>
                    </a:gsLst>
                    <a:lin ang="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参赛作品 </a:t>
              </a:r>
              <a:r>
                <a:rPr kumimoji="1" lang="en-US" altLang="zh-CN" dirty="0">
                  <a:solidFill>
                    <a:schemeClr val="bg1"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entries</a:t>
              </a:r>
              <a:r>
                <a:rPr kumimoji="1" lang="zh-CN" altLang="en-US" dirty="0">
                  <a:solidFill>
                    <a:schemeClr val="bg1"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kumimoji="1" lang="en-US" altLang="zh-CN" dirty="0">
                  <a:solidFill>
                    <a:schemeClr val="bg1">
                      <a:alpha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endPara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占位符 9"/>
            <p:cNvSpPr txBox="1"/>
            <p:nvPr/>
          </p:nvSpPr>
          <p:spPr>
            <a:xfrm>
              <a:off x="1315" y="3634"/>
              <a:ext cx="11142" cy="700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218565">
                <a:lnSpc>
                  <a:spcPct val="2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队伍名称 </a:t>
              </a:r>
              <a:r>
                <a:rPr lang="en-US" altLang="zh-CN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Team Name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北京银行</a:t>
              </a:r>
              <a:r>
                <a:rPr lang="en-US" altLang="zh-CN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”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京牛</a:t>
              </a:r>
              <a:r>
                <a:rPr lang="en-US" altLang="zh-CN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“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流程机器人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endPara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0" indent="0" defTabSz="1218565">
                <a:lnSpc>
                  <a:spcPct val="2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队伍成员</a:t>
              </a:r>
              <a:r>
                <a:rPr lang="en-US" altLang="zh-CN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Team Member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代铁、曹伯翰、李娟、郑宝莹、王皓楠、焦怡洁</a:t>
              </a:r>
              <a:endPara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pPr marL="0" indent="0" defTabSz="1218565">
                <a:lnSpc>
                  <a:spcPct val="2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所在单位和部门</a:t>
              </a:r>
              <a:r>
                <a:rPr lang="en-US" altLang="zh-CN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专业 </a:t>
              </a:r>
              <a:r>
                <a:rPr lang="en-US" altLang="zh-CN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Enterprise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: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北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京银行软件开发中心数据平台研发团队</a:t>
              </a:r>
              <a:endPara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defTabSz="1218565">
                <a:lnSpc>
                  <a:spcPct val="200000"/>
                </a:lnSpc>
                <a:spcBef>
                  <a:spcPts val="0"/>
                </a:spcBef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作品应用场景 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金融科技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场景</a:t>
              </a:r>
              <a:endPara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defTabSz="1218565">
                <a:lnSpc>
                  <a:spcPct val="200000"/>
                </a:lnSpc>
                <a:spcBef>
                  <a:spcPts val="0"/>
                </a:spcBef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作品应用项目</a:t>
              </a:r>
              <a:r>
                <a:rPr lang="zh-CN" altLang="en-US" sz="16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</a:t>
              </a: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信贷机器人</a:t>
              </a:r>
              <a:endPara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l" defTabSz="1218565"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1600" b="1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其它介绍：北京银行是一家立足首都、服务首都的城市商业银行，从1996年成立以来，北京银行紧跟首都发展战略和城市建设步伐，用真诚和专注打造了首都金融业的亮丽名片。截至2020年9月末，北京银行总资产达2.87万亿元，在全国134家城市商业银行名列第一，品牌价值597亿元，全球千家大银行排名第62位，连续七年跻身全球银行业百强。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835025" y="2465705"/>
            <a:ext cx="10501630" cy="4130040"/>
            <a:chOff x="1242" y="3883"/>
            <a:chExt cx="16538" cy="6504"/>
          </a:xfrm>
        </p:grpSpPr>
        <p:grpSp>
          <p:nvGrpSpPr>
            <p:cNvPr id="11" name="组合 10"/>
            <p:cNvGrpSpPr/>
            <p:nvPr/>
          </p:nvGrpSpPr>
          <p:grpSpPr>
            <a:xfrm>
              <a:off x="12468" y="3883"/>
              <a:ext cx="5312" cy="6130"/>
              <a:chOff x="12467" y="3883"/>
              <a:chExt cx="5312" cy="6130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13185" y="3883"/>
                <a:ext cx="3878" cy="72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b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优化资源配置</a:t>
                </a:r>
              </a:p>
            </p:txBody>
          </p:sp>
          <p:pic>
            <p:nvPicPr>
              <p:cNvPr id="1027" name="Picture 3" descr="C:\Users\guohuifeng\Desktop\clipboard_163109122213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94" y="4958"/>
                <a:ext cx="4860" cy="3645"/>
              </a:xfrm>
              <a:prstGeom prst="rect">
                <a:avLst/>
              </a:prstGeom>
              <a:noFill/>
              <a:effectLst>
                <a:outerShdw blurRad="190500" dist="38100" dir="2700000" sx="102000" sy="102000" algn="tl" rotWithShape="0">
                  <a:prstClr val="black">
                    <a:alpha val="2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12467" y="8747"/>
                <a:ext cx="5313" cy="126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just">
                  <a:lnSpc>
                    <a:spcPct val="130000"/>
                  </a:lnSpc>
                  <a:buClr>
                    <a:srgbClr val="104C91"/>
                  </a:buClr>
                  <a:buFont typeface="Wingdings" panose="05000000000000000000" pitchFamily="2" charset="2"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      信贷业务整个流程,涉及10余个业务系统，需依次经过支行营业室及公司部、分行相关部室的双人审核</a:t>
                </a:r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.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961" y="3889"/>
              <a:ext cx="5200" cy="6498"/>
              <a:chOff x="6978" y="3889"/>
              <a:chExt cx="5200" cy="6498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7639" y="3889"/>
                <a:ext cx="3878" cy="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400" b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提高业务效率</a:t>
                </a:r>
              </a:p>
            </p:txBody>
          </p:sp>
          <p:pic>
            <p:nvPicPr>
              <p:cNvPr id="193" name="图片 394"/>
              <p:cNvPicPr>
                <a:picLocks noChangeAspect="1"/>
              </p:cNvPicPr>
              <p:nvPr/>
            </p:nvPicPr>
            <p:blipFill>
              <a:blip r:embed="rId3" cstate="print">
                <a:lum/>
              </a:blip>
              <a:stretch>
                <a:fillRect/>
              </a:stretch>
            </p:blipFill>
            <p:spPr>
              <a:xfrm>
                <a:off x="7148" y="4958"/>
                <a:ext cx="4860" cy="3645"/>
              </a:xfrm>
              <a:prstGeom prst="rect">
                <a:avLst/>
              </a:prstGeom>
              <a:noFill/>
              <a:ln w="9525">
                <a:noFill/>
              </a:ln>
              <a:effectLst>
                <a:outerShdw blurRad="190500" dist="38100" dir="2700000" sx="102000" sy="102000" algn="tl" rotWithShape="0">
                  <a:prstClr val="black">
                    <a:alpha val="26000"/>
                  </a:prstClr>
                </a:outerShdw>
              </a:effectLst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6978" y="8747"/>
                <a:ext cx="5200" cy="16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just">
                  <a:lnSpc>
                    <a:spcPct val="130000"/>
                  </a:lnSpc>
                  <a:buClr>
                    <a:srgbClr val="104C91"/>
                  </a:buClr>
                  <a:buFont typeface="Wingdings" panose="05000000000000000000" pitchFamily="2" charset="2"/>
                  <a:buNone/>
                </a:pPr>
                <a:r>
                  <a:rPr lang="en-US" altLang="zh-CN" sz="1000" b="1" dirty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    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在业务流程中对客户信息进行检查时，需要完成包括登录工商网站，查询工商信息、比对公司CIF信息13项信息等操作，全行查验一次需客户经理耗费近万人小时。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242" y="3891"/>
              <a:ext cx="5412" cy="6496"/>
              <a:chOff x="1242" y="3891"/>
              <a:chExt cx="5412" cy="6496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2010" y="3891"/>
                <a:ext cx="3878" cy="70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b="1" dirty="0">
                    <a:solidFill>
                      <a:schemeClr val="accent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提升服务体验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242" y="8747"/>
                <a:ext cx="5413" cy="16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just">
                  <a:lnSpc>
                    <a:spcPct val="130000"/>
                  </a:lnSpc>
                  <a:buClr>
                    <a:srgbClr val="104C91"/>
                  </a:buClr>
                  <a:buFont typeface="Wingdings" panose="05000000000000000000" pitchFamily="2" charset="2"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      信贷流程有体量大，频率高，耗时长的特点。个贷经理每日均需处理“新户维护、放款、还款、贷后管理”工作，客户信息查询录入、放款及还款名单报送、逾期业务贷后管理等都需人工处理。</a:t>
                </a:r>
              </a:p>
            </p:txBody>
          </p:sp>
          <p:pic>
            <p:nvPicPr>
              <p:cNvPr id="10" name="图片 9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6537" r="160" b="13826"/>
              <a:stretch>
                <a:fillRect/>
              </a:stretch>
            </p:blipFill>
            <p:spPr bwMode="auto">
              <a:xfrm>
                <a:off x="1568" y="4958"/>
                <a:ext cx="4761" cy="3655"/>
              </a:xfrm>
              <a:prstGeom prst="rect">
                <a:avLst/>
              </a:prstGeom>
              <a:noFill/>
              <a:effectLst>
                <a:outerShdw blurRad="190500" dist="38100" dir="2700000" sx="102000" sy="102000" algn="tl" rotWithShape="0">
                  <a:prstClr val="black">
                    <a:alpha val="26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矩形 28"/>
          <p:cNvSpPr/>
          <p:nvPr/>
        </p:nvSpPr>
        <p:spPr>
          <a:xfrm>
            <a:off x="1013460" y="1234440"/>
            <a:ext cx="10144760" cy="1042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近年来，北京银行数字化转型战略快速推进，探索通过技术创新，建立企业数字化运营（场景）能力，提升银行经营质效。以提效防错，降本增效为出发点，面向构建企业数字化生产力为目标，利用人工智能自动化工具，提升银行服务体验、业务效率、资源配置三方面效能。</a:t>
            </a:r>
            <a:endParaRPr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grpSp>
        <p:nvGrpSpPr>
          <p:cNvPr id="176" name="组合 175"/>
          <p:cNvGrpSpPr/>
          <p:nvPr/>
        </p:nvGrpSpPr>
        <p:grpSpPr>
          <a:xfrm>
            <a:off x="1015649" y="2249087"/>
            <a:ext cx="10161639" cy="4605562"/>
            <a:chOff x="960" y="1599"/>
            <a:chExt cx="12748" cy="5751"/>
          </a:xfrm>
        </p:grpSpPr>
        <p:grpSp>
          <p:nvGrpSpPr>
            <p:cNvPr id="40" name="组合 39"/>
            <p:cNvGrpSpPr/>
            <p:nvPr/>
          </p:nvGrpSpPr>
          <p:grpSpPr>
            <a:xfrm>
              <a:off x="986" y="1599"/>
              <a:ext cx="5430" cy="2525"/>
              <a:chOff x="626170" y="1015299"/>
              <a:chExt cx="3447765" cy="1603512"/>
            </a:xfrm>
          </p:grpSpPr>
          <p:pic>
            <p:nvPicPr>
              <p:cNvPr id="41" name="图片 40" descr="20201123112648727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642883" y="1216929"/>
                <a:ext cx="972108" cy="1296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矩形 41"/>
              <p:cNvSpPr>
                <a:spLocks noChangeArrowheads="1"/>
              </p:cNvSpPr>
              <p:nvPr/>
            </p:nvSpPr>
            <p:spPr bwMode="auto">
              <a:xfrm>
                <a:off x="626170" y="2378114"/>
                <a:ext cx="1018227" cy="240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前台机器人</a:t>
                </a:r>
                <a:endParaRPr lang="zh-CN" altLang="en-US" sz="13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8"/>
              <p:cNvSpPr/>
              <p:nvPr/>
            </p:nvSpPr>
            <p:spPr bwMode="gray">
              <a:xfrm rot="1363851">
                <a:off x="1829706" y="1015299"/>
                <a:ext cx="2244229" cy="1165518"/>
              </a:xfrm>
              <a:custGeom>
                <a:avLst/>
                <a:gdLst>
                  <a:gd name="T0" fmla="*/ 0 w 982"/>
                  <a:gd name="T1" fmla="*/ 2147483647 h 774"/>
                  <a:gd name="T2" fmla="*/ 2147483647 w 982"/>
                  <a:gd name="T3" fmla="*/ 2147483647 h 774"/>
                  <a:gd name="T4" fmla="*/ 2147483647 w 982"/>
                  <a:gd name="T5" fmla="*/ 2147483647 h 774"/>
                  <a:gd name="T6" fmla="*/ 2147483647 w 982"/>
                  <a:gd name="T7" fmla="*/ 2147483647 h 774"/>
                  <a:gd name="T8" fmla="*/ 2147483647 w 982"/>
                  <a:gd name="T9" fmla="*/ 2147483647 h 774"/>
                  <a:gd name="T10" fmla="*/ 2147483647 w 982"/>
                  <a:gd name="T11" fmla="*/ 2147483647 h 774"/>
                  <a:gd name="T12" fmla="*/ 2147483647 w 982"/>
                  <a:gd name="T13" fmla="*/ 2147483647 h 774"/>
                  <a:gd name="T14" fmla="*/ 2147483647 w 982"/>
                  <a:gd name="T15" fmla="*/ 2147483647 h 774"/>
                  <a:gd name="T16" fmla="*/ 2147483647 w 982"/>
                  <a:gd name="T17" fmla="*/ 2147483647 h 774"/>
                  <a:gd name="T18" fmla="*/ 2147483647 w 982"/>
                  <a:gd name="T19" fmla="*/ 2147483647 h 774"/>
                  <a:gd name="T20" fmla="*/ 2147483647 w 982"/>
                  <a:gd name="T21" fmla="*/ 2147483647 h 774"/>
                  <a:gd name="T22" fmla="*/ 2147483647 w 982"/>
                  <a:gd name="T23" fmla="*/ 2147483647 h 774"/>
                  <a:gd name="T24" fmla="*/ 2147483647 w 982"/>
                  <a:gd name="T25" fmla="*/ 2147483647 h 774"/>
                  <a:gd name="T26" fmla="*/ 2147483647 w 982"/>
                  <a:gd name="T27" fmla="*/ 2147483647 h 774"/>
                  <a:gd name="T28" fmla="*/ 2147483647 w 982"/>
                  <a:gd name="T29" fmla="*/ 2147483647 h 774"/>
                  <a:gd name="T30" fmla="*/ 2147483647 w 982"/>
                  <a:gd name="T31" fmla="*/ 2147483647 h 774"/>
                  <a:gd name="T32" fmla="*/ 2147483647 w 982"/>
                  <a:gd name="T33" fmla="*/ 2147483647 h 774"/>
                  <a:gd name="T34" fmla="*/ 2147483647 w 982"/>
                  <a:gd name="T35" fmla="*/ 2147483647 h 774"/>
                  <a:gd name="T36" fmla="*/ 2147483647 w 982"/>
                  <a:gd name="T37" fmla="*/ 2147483647 h 774"/>
                  <a:gd name="T38" fmla="*/ 2147483647 w 982"/>
                  <a:gd name="T39" fmla="*/ 2147483647 h 774"/>
                  <a:gd name="T40" fmla="*/ 2147483647 w 982"/>
                  <a:gd name="T41" fmla="*/ 2147483647 h 774"/>
                  <a:gd name="T42" fmla="*/ 2147483647 w 982"/>
                  <a:gd name="T43" fmla="*/ 2147483647 h 774"/>
                  <a:gd name="T44" fmla="*/ 2147483647 w 982"/>
                  <a:gd name="T45" fmla="*/ 2147483647 h 774"/>
                  <a:gd name="T46" fmla="*/ 2147483647 w 982"/>
                  <a:gd name="T47" fmla="*/ 2147483647 h 774"/>
                  <a:gd name="T48" fmla="*/ 2147483647 w 982"/>
                  <a:gd name="T49" fmla="*/ 2147483647 h 774"/>
                  <a:gd name="T50" fmla="*/ 2147483647 w 982"/>
                  <a:gd name="T51" fmla="*/ 2147483647 h 774"/>
                  <a:gd name="T52" fmla="*/ 2147483647 w 982"/>
                  <a:gd name="T53" fmla="*/ 0 h 774"/>
                  <a:gd name="T54" fmla="*/ 2147483647 w 982"/>
                  <a:gd name="T55" fmla="*/ 2147483647 h 774"/>
                  <a:gd name="T56" fmla="*/ 2147483647 w 982"/>
                  <a:gd name="T57" fmla="*/ 2147483647 h 774"/>
                  <a:gd name="T58" fmla="*/ 2147483647 w 982"/>
                  <a:gd name="T59" fmla="*/ 2147483647 h 774"/>
                  <a:gd name="T60" fmla="*/ 2147483647 w 982"/>
                  <a:gd name="T61" fmla="*/ 2147483647 h 774"/>
                  <a:gd name="T62" fmla="*/ 2147483647 w 982"/>
                  <a:gd name="T63" fmla="*/ 2147483647 h 774"/>
                  <a:gd name="T64" fmla="*/ 2147483647 w 982"/>
                  <a:gd name="T65" fmla="*/ 2147483647 h 774"/>
                  <a:gd name="T66" fmla="*/ 2147483647 w 982"/>
                  <a:gd name="T67" fmla="*/ 2147483647 h 774"/>
                  <a:gd name="T68" fmla="*/ 2147483647 w 982"/>
                  <a:gd name="T69" fmla="*/ 2147483647 h 774"/>
                  <a:gd name="T70" fmla="*/ 2147483647 w 982"/>
                  <a:gd name="T71" fmla="*/ 2147483647 h 774"/>
                  <a:gd name="T72" fmla="*/ 2147483647 w 982"/>
                  <a:gd name="T73" fmla="*/ 2147483647 h 774"/>
                  <a:gd name="T74" fmla="*/ 2147483647 w 982"/>
                  <a:gd name="T75" fmla="*/ 2147483647 h 774"/>
                  <a:gd name="T76" fmla="*/ 2147483647 w 982"/>
                  <a:gd name="T77" fmla="*/ 2147483647 h 774"/>
                  <a:gd name="T78" fmla="*/ 2147483647 w 982"/>
                  <a:gd name="T79" fmla="*/ 2147483647 h 774"/>
                  <a:gd name="T80" fmla="*/ 2147483647 w 982"/>
                  <a:gd name="T81" fmla="*/ 2147483647 h 774"/>
                  <a:gd name="T82" fmla="*/ 2147483647 w 982"/>
                  <a:gd name="T83" fmla="*/ 2147483647 h 774"/>
                  <a:gd name="T84" fmla="*/ 2147483647 w 982"/>
                  <a:gd name="T85" fmla="*/ 2147483647 h 774"/>
                  <a:gd name="T86" fmla="*/ 2147483647 w 982"/>
                  <a:gd name="T87" fmla="*/ 2147483647 h 774"/>
                  <a:gd name="T88" fmla="*/ 2147483647 w 982"/>
                  <a:gd name="T89" fmla="*/ 2147483647 h 774"/>
                  <a:gd name="T90" fmla="*/ 2147483647 w 982"/>
                  <a:gd name="T91" fmla="*/ 2147483647 h 774"/>
                  <a:gd name="T92" fmla="*/ 2147483647 w 982"/>
                  <a:gd name="T93" fmla="*/ 2147483647 h 774"/>
                  <a:gd name="T94" fmla="*/ 2147483647 w 982"/>
                  <a:gd name="T95" fmla="*/ 2147483647 h 774"/>
                  <a:gd name="T96" fmla="*/ 2147483647 w 982"/>
                  <a:gd name="T97" fmla="*/ 2147483647 h 774"/>
                  <a:gd name="T98" fmla="*/ 2147483647 w 982"/>
                  <a:gd name="T99" fmla="*/ 2147483647 h 774"/>
                  <a:gd name="T100" fmla="*/ 2147483647 w 982"/>
                  <a:gd name="T101" fmla="*/ 2147483647 h 774"/>
                  <a:gd name="T102" fmla="*/ 2147483647 w 982"/>
                  <a:gd name="T103" fmla="*/ 2147483647 h 774"/>
                  <a:gd name="T104" fmla="*/ 0 w 982"/>
                  <a:gd name="T105" fmla="*/ 2147483647 h 774"/>
                  <a:gd name="T106" fmla="*/ 0 w 982"/>
                  <a:gd name="T107" fmla="*/ 2147483647 h 77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82"/>
                  <a:gd name="T163" fmla="*/ 0 h 774"/>
                  <a:gd name="T164" fmla="*/ 982 w 982"/>
                  <a:gd name="T165" fmla="*/ 774 h 77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82" h="774">
                    <a:moveTo>
                      <a:pt x="0" y="774"/>
                    </a:moveTo>
                    <a:lnTo>
                      <a:pt x="2" y="770"/>
                    </a:lnTo>
                    <a:lnTo>
                      <a:pt x="8" y="754"/>
                    </a:lnTo>
                    <a:lnTo>
                      <a:pt x="16" y="730"/>
                    </a:lnTo>
                    <a:lnTo>
                      <a:pt x="32" y="698"/>
                    </a:lnTo>
                    <a:lnTo>
                      <a:pt x="50" y="660"/>
                    </a:lnTo>
                    <a:lnTo>
                      <a:pt x="76" y="618"/>
                    </a:lnTo>
                    <a:lnTo>
                      <a:pt x="106" y="574"/>
                    </a:lnTo>
                    <a:lnTo>
                      <a:pt x="142" y="528"/>
                    </a:lnTo>
                    <a:lnTo>
                      <a:pt x="186" y="482"/>
                    </a:lnTo>
                    <a:lnTo>
                      <a:pt x="236" y="438"/>
                    </a:lnTo>
                    <a:lnTo>
                      <a:pt x="294" y="398"/>
                    </a:lnTo>
                    <a:lnTo>
                      <a:pt x="360" y="360"/>
                    </a:lnTo>
                    <a:lnTo>
                      <a:pt x="426" y="332"/>
                    </a:lnTo>
                    <a:lnTo>
                      <a:pt x="488" y="314"/>
                    </a:lnTo>
                    <a:lnTo>
                      <a:pt x="544" y="304"/>
                    </a:lnTo>
                    <a:lnTo>
                      <a:pt x="594" y="300"/>
                    </a:lnTo>
                    <a:lnTo>
                      <a:pt x="638" y="300"/>
                    </a:lnTo>
                    <a:lnTo>
                      <a:pt x="678" y="304"/>
                    </a:lnTo>
                    <a:lnTo>
                      <a:pt x="710" y="312"/>
                    </a:lnTo>
                    <a:lnTo>
                      <a:pt x="736" y="320"/>
                    </a:lnTo>
                    <a:lnTo>
                      <a:pt x="754" y="326"/>
                    </a:lnTo>
                    <a:lnTo>
                      <a:pt x="766" y="332"/>
                    </a:lnTo>
                    <a:lnTo>
                      <a:pt x="770" y="334"/>
                    </a:lnTo>
                    <a:lnTo>
                      <a:pt x="680" y="476"/>
                    </a:lnTo>
                    <a:lnTo>
                      <a:pt x="982" y="370"/>
                    </a:lnTo>
                    <a:lnTo>
                      <a:pt x="912" y="0"/>
                    </a:lnTo>
                    <a:lnTo>
                      <a:pt x="854" y="150"/>
                    </a:lnTo>
                    <a:lnTo>
                      <a:pt x="850" y="148"/>
                    </a:lnTo>
                    <a:lnTo>
                      <a:pt x="838" y="142"/>
                    </a:lnTo>
                    <a:lnTo>
                      <a:pt x="822" y="134"/>
                    </a:lnTo>
                    <a:lnTo>
                      <a:pt x="798" y="126"/>
                    </a:lnTo>
                    <a:lnTo>
                      <a:pt x="768" y="120"/>
                    </a:lnTo>
                    <a:lnTo>
                      <a:pt x="732" y="114"/>
                    </a:lnTo>
                    <a:lnTo>
                      <a:pt x="692" y="110"/>
                    </a:lnTo>
                    <a:lnTo>
                      <a:pt x="646" y="110"/>
                    </a:lnTo>
                    <a:lnTo>
                      <a:pt x="596" y="116"/>
                    </a:lnTo>
                    <a:lnTo>
                      <a:pt x="540" y="126"/>
                    </a:lnTo>
                    <a:lnTo>
                      <a:pt x="482" y="146"/>
                    </a:lnTo>
                    <a:lnTo>
                      <a:pt x="422" y="172"/>
                    </a:lnTo>
                    <a:lnTo>
                      <a:pt x="356" y="210"/>
                    </a:lnTo>
                    <a:lnTo>
                      <a:pt x="290" y="258"/>
                    </a:lnTo>
                    <a:lnTo>
                      <a:pt x="230" y="310"/>
                    </a:lnTo>
                    <a:lnTo>
                      <a:pt x="178" y="364"/>
                    </a:lnTo>
                    <a:lnTo>
                      <a:pt x="136" y="422"/>
                    </a:lnTo>
                    <a:lnTo>
                      <a:pt x="100" y="480"/>
                    </a:lnTo>
                    <a:lnTo>
                      <a:pt x="72" y="536"/>
                    </a:lnTo>
                    <a:lnTo>
                      <a:pt x="48" y="590"/>
                    </a:lnTo>
                    <a:lnTo>
                      <a:pt x="30" y="640"/>
                    </a:lnTo>
                    <a:lnTo>
                      <a:pt x="18" y="684"/>
                    </a:lnTo>
                    <a:lnTo>
                      <a:pt x="8" y="722"/>
                    </a:lnTo>
                    <a:lnTo>
                      <a:pt x="4" y="750"/>
                    </a:lnTo>
                    <a:lnTo>
                      <a:pt x="0" y="768"/>
                    </a:lnTo>
                    <a:lnTo>
                      <a:pt x="0" y="774"/>
                    </a:lnTo>
                  </a:path>
                </a:pathLst>
              </a:custGeom>
              <a:gradFill rotWithShape="1">
                <a:gsLst>
                  <a:gs pos="0">
                    <a:srgbClr val="343A71">
                      <a:alpha val="31765"/>
                    </a:srgbClr>
                  </a:gs>
                  <a:gs pos="100000">
                    <a:srgbClr val="AD83EB"/>
                  </a:gs>
                </a:gsLst>
                <a:lin ang="0" scaled="1"/>
              </a:gradFill>
              <a:ln w="12700">
                <a:noFill/>
                <a:round/>
              </a:ln>
            </p:spPr>
            <p:txBody>
              <a:bodyPr/>
              <a:lstStyle/>
              <a:p>
                <a:pPr defTabSz="685165">
                  <a:defRPr/>
                </a:pPr>
                <a:endParaRPr lang="zh-CN" altLang="en-US" sz="135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4" name="TextBox 271"/>
              <p:cNvSpPr txBox="1"/>
              <p:nvPr/>
            </p:nvSpPr>
            <p:spPr>
              <a:xfrm>
                <a:off x="1686993" y="1944351"/>
                <a:ext cx="2197794" cy="548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客户信息</a:t>
                </a:r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影像分类、上传</a:t>
                </a:r>
                <a:endPara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数据核对</a:t>
                </a:r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自动比对、校验</a:t>
                </a: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5994" y="2194"/>
              <a:ext cx="3761" cy="3500"/>
              <a:chOff x="2954318" y="1785924"/>
              <a:chExt cx="4440801" cy="4251327"/>
            </a:xfrm>
          </p:grpSpPr>
          <p:sp>
            <p:nvSpPr>
              <p:cNvPr id="73" name="Oval 4"/>
              <p:cNvSpPr>
                <a:spLocks noChangeArrowheads="1"/>
              </p:cNvSpPr>
              <p:nvPr/>
            </p:nvSpPr>
            <p:spPr bwMode="gray">
              <a:xfrm>
                <a:off x="3311459" y="2155814"/>
                <a:ext cx="3956050" cy="3881437"/>
              </a:xfrm>
              <a:prstGeom prst="ellipse">
                <a:avLst/>
              </a:prstGeom>
              <a:noFill/>
              <a:ln w="12700">
                <a:solidFill>
                  <a:srgbClr val="C0C0C0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Oval 5"/>
              <p:cNvSpPr>
                <a:spLocks noChangeArrowheads="1"/>
              </p:cNvSpPr>
              <p:nvPr/>
            </p:nvSpPr>
            <p:spPr bwMode="gray">
              <a:xfrm>
                <a:off x="3528946" y="2362189"/>
                <a:ext cx="3490913" cy="3490912"/>
              </a:xfrm>
              <a:prstGeom prst="ellipse">
                <a:avLst/>
              </a:prstGeom>
              <a:noFill/>
              <a:ln w="12700">
                <a:solidFill>
                  <a:srgbClr val="C0C0C0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Oval 6"/>
              <p:cNvSpPr>
                <a:spLocks noChangeArrowheads="1"/>
              </p:cNvSpPr>
              <p:nvPr/>
            </p:nvSpPr>
            <p:spPr bwMode="gray">
              <a:xfrm>
                <a:off x="3744846" y="2689214"/>
                <a:ext cx="2973388" cy="2973387"/>
              </a:xfrm>
              <a:prstGeom prst="ellipse">
                <a:avLst/>
              </a:prstGeom>
              <a:noFill/>
              <a:ln w="12700">
                <a:solidFill>
                  <a:srgbClr val="C0C0C0"/>
                </a:solidFill>
                <a:prstDash val="sysDot"/>
                <a:rou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AutoShape 7"/>
              <p:cNvSpPr>
                <a:spLocks noChangeArrowheads="1"/>
              </p:cNvSpPr>
              <p:nvPr/>
            </p:nvSpPr>
            <p:spPr bwMode="gray">
              <a:xfrm rot="9044363">
                <a:off x="2954318" y="3987789"/>
                <a:ext cx="1871663" cy="1855787"/>
              </a:xfrm>
              <a:prstGeom prst="chevron">
                <a:avLst>
                  <a:gd name="adj" fmla="val 28655"/>
                </a:avLst>
              </a:prstGeom>
              <a:solidFill>
                <a:srgbClr val="99CC00"/>
              </a:solidFill>
              <a:ln w="9525">
                <a:miter lim="800000"/>
              </a:ln>
              <a:scene3d>
                <a:camera prst="legacyObliqueTopRight"/>
                <a:lightRig rig="legacyFlat3" dir="b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99CC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AutoShape 8"/>
              <p:cNvSpPr>
                <a:spLocks noChangeArrowheads="1"/>
              </p:cNvSpPr>
              <p:nvPr/>
            </p:nvSpPr>
            <p:spPr bwMode="gray">
              <a:xfrm rot="16200000">
                <a:off x="4265546" y="1793862"/>
                <a:ext cx="1871664" cy="1855787"/>
              </a:xfrm>
              <a:prstGeom prst="chevron">
                <a:avLst>
                  <a:gd name="adj" fmla="val 28655"/>
                </a:avLst>
              </a:prstGeom>
              <a:solidFill>
                <a:srgbClr val="4EA7EA"/>
              </a:solidFill>
              <a:ln w="9525">
                <a:miter lim="800000"/>
              </a:ln>
              <a:scene3d>
                <a:camera prst="legacyObliqueTopRight"/>
                <a:lightRig rig="legacyFlat3" dir="b"/>
              </a:scene3d>
              <a:sp3d extrusionH="163500" prstMaterial="legacyPlastic">
                <a:bevelT w="13500" h="13500" prst="angle"/>
                <a:bevelB w="13500" h="13500" prst="angle"/>
                <a:extrusionClr>
                  <a:srgbClr val="4EA7EA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AutoShape 9"/>
              <p:cNvSpPr>
                <a:spLocks noChangeArrowheads="1"/>
              </p:cNvSpPr>
              <p:nvPr/>
            </p:nvSpPr>
            <p:spPr bwMode="gray">
              <a:xfrm rot="1788254">
                <a:off x="5500665" y="4000489"/>
                <a:ext cx="1871662" cy="1855787"/>
              </a:xfrm>
              <a:prstGeom prst="chevron">
                <a:avLst>
                  <a:gd name="adj" fmla="val 28655"/>
                </a:avLst>
              </a:prstGeom>
              <a:solidFill>
                <a:srgbClr val="9999FF"/>
              </a:solidFill>
              <a:ln w="9525">
                <a:miter lim="800000"/>
              </a:ln>
              <a:scene3d>
                <a:camera prst="legacyObliqueTopRight"/>
                <a:lightRig rig="legacyFlat3" dir="b"/>
              </a:scene3d>
              <a:sp3d extrusionH="163500" prstMaterial="legacyMatte">
                <a:bevelT w="13500" h="13500" prst="angle"/>
                <a:bevelB w="13500" h="13500" prst="angle"/>
                <a:extrusionClr>
                  <a:srgbClr val="9999FF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Text Box 10"/>
              <p:cNvSpPr txBox="1">
                <a:spLocks noChangeArrowheads="1"/>
              </p:cNvSpPr>
              <p:nvPr/>
            </p:nvSpPr>
            <p:spPr bwMode="gray">
              <a:xfrm>
                <a:off x="4339334" y="3517944"/>
                <a:ext cx="1816035" cy="1053638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b="1" kern="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</a:t>
                </a:r>
                <a:endParaRPr lang="en-US" altLang="zh-CN" b="1" kern="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algn="ctr" defTabSz="914400" eaLnBrk="0" fontAlgn="auto" latinLnBrk="0" hangingPunct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b="1" kern="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准确</a:t>
                </a:r>
                <a:endPara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Rectangle 11"/>
              <p:cNvSpPr>
                <a:spLocks noChangeArrowheads="1"/>
              </p:cNvSpPr>
              <p:nvPr/>
            </p:nvSpPr>
            <p:spPr bwMode="gray">
              <a:xfrm>
                <a:off x="4451298" y="2127382"/>
                <a:ext cx="1500158" cy="484442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BF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手工量大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BF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Rectangle 12"/>
              <p:cNvSpPr>
                <a:spLocks noChangeArrowheads="1"/>
              </p:cNvSpPr>
              <p:nvPr/>
            </p:nvSpPr>
            <p:spPr bwMode="gray">
              <a:xfrm>
                <a:off x="3000985" y="4309456"/>
                <a:ext cx="1422803" cy="484442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BF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重复性高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BF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13"/>
              <p:cNvSpPr>
                <a:spLocks noChangeArrowheads="1"/>
              </p:cNvSpPr>
              <p:nvPr/>
            </p:nvSpPr>
            <p:spPr bwMode="gray">
              <a:xfrm>
                <a:off x="5958564" y="4298360"/>
                <a:ext cx="1436555" cy="484442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BFC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规则性强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BF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9739" y="2793"/>
              <a:ext cx="3969" cy="2899"/>
              <a:chOff x="6183948" y="1773301"/>
              <a:chExt cx="2520517" cy="1841163"/>
            </a:xfrm>
          </p:grpSpPr>
          <p:sp>
            <p:nvSpPr>
              <p:cNvPr id="58" name="AutoShape 11"/>
              <p:cNvSpPr>
                <a:spLocks noChangeArrowheads="1"/>
              </p:cNvSpPr>
              <p:nvPr/>
            </p:nvSpPr>
            <p:spPr bwMode="invGray">
              <a:xfrm rot="5400000">
                <a:off x="6178961" y="2155496"/>
                <a:ext cx="1410786" cy="1182150"/>
              </a:xfrm>
              <a:prstGeom prst="upArrow">
                <a:avLst>
                  <a:gd name="adj1" fmla="val 65157"/>
                  <a:gd name="adj2" fmla="val 48347"/>
                </a:avLst>
              </a:prstGeom>
              <a:gradFill rotWithShape="1">
                <a:gsLst>
                  <a:gs pos="0">
                    <a:srgbClr val="66CCFF"/>
                  </a:gs>
                  <a:gs pos="100000">
                    <a:schemeClr val="bg1"/>
                  </a:gs>
                </a:gsLst>
                <a:lin ang="5400000" scaled="1"/>
              </a:gradFill>
              <a:ln w="9525" algn="ctr">
                <a:noFill/>
                <a:miter lim="800000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47" name="TextBox 271"/>
              <p:cNvSpPr txBox="1"/>
              <p:nvPr/>
            </p:nvSpPr>
            <p:spPr>
              <a:xfrm>
                <a:off x="6183948" y="2612351"/>
                <a:ext cx="1334077" cy="240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00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释放人力</a:t>
                </a:r>
              </a:p>
            </p:txBody>
          </p:sp>
          <p:grpSp>
            <p:nvGrpSpPr>
              <p:cNvPr id="2" name="Group 17"/>
              <p:cNvGrpSpPr/>
              <p:nvPr/>
            </p:nvGrpSpPr>
            <p:grpSpPr bwMode="auto">
              <a:xfrm>
                <a:off x="8442312" y="2804852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5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9" name="Group 17"/>
              <p:cNvGrpSpPr/>
              <p:nvPr/>
            </p:nvGrpSpPr>
            <p:grpSpPr bwMode="auto">
              <a:xfrm>
                <a:off x="7755919" y="2135300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50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2" name="Group 17"/>
              <p:cNvGrpSpPr/>
              <p:nvPr/>
            </p:nvGrpSpPr>
            <p:grpSpPr bwMode="auto">
              <a:xfrm>
                <a:off x="7986333" y="2137179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53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5" name="Group 17"/>
              <p:cNvGrpSpPr/>
              <p:nvPr/>
            </p:nvGrpSpPr>
            <p:grpSpPr bwMode="auto">
              <a:xfrm>
                <a:off x="8209098" y="2128316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56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" name="Group 17"/>
              <p:cNvGrpSpPr/>
              <p:nvPr/>
            </p:nvGrpSpPr>
            <p:grpSpPr bwMode="auto">
              <a:xfrm>
                <a:off x="8439512" y="2124580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59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1" name="Group 17"/>
              <p:cNvGrpSpPr/>
              <p:nvPr/>
            </p:nvGrpSpPr>
            <p:grpSpPr bwMode="auto">
              <a:xfrm>
                <a:off x="7517903" y="2797675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62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4" name="Group 17"/>
              <p:cNvGrpSpPr/>
              <p:nvPr/>
            </p:nvGrpSpPr>
            <p:grpSpPr bwMode="auto">
              <a:xfrm>
                <a:off x="7755919" y="2796757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65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17"/>
              <p:cNvGrpSpPr/>
              <p:nvPr/>
            </p:nvGrpSpPr>
            <p:grpSpPr bwMode="auto">
              <a:xfrm>
                <a:off x="7982646" y="2796757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68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0" name="Group 17"/>
              <p:cNvGrpSpPr/>
              <p:nvPr/>
            </p:nvGrpSpPr>
            <p:grpSpPr bwMode="auto">
              <a:xfrm>
                <a:off x="8209098" y="2801013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71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84" name="Group 17"/>
              <p:cNvGrpSpPr/>
              <p:nvPr/>
            </p:nvGrpSpPr>
            <p:grpSpPr bwMode="auto">
              <a:xfrm>
                <a:off x="7491878" y="2139416"/>
                <a:ext cx="210487" cy="541985"/>
                <a:chOff x="2880" y="1344"/>
                <a:chExt cx="498" cy="1245"/>
              </a:xfrm>
              <a:solidFill>
                <a:srgbClr val="4EA7EA"/>
              </a:solidFill>
            </p:grpSpPr>
            <p:sp>
              <p:nvSpPr>
                <p:cNvPr id="85" name="Freeform 18"/>
                <p:cNvSpPr/>
                <p:nvPr/>
              </p:nvSpPr>
              <p:spPr bwMode="gray">
                <a:xfrm>
                  <a:off x="3001" y="1344"/>
                  <a:ext cx="233" cy="254"/>
                </a:xfrm>
                <a:custGeom>
                  <a:avLst/>
                  <a:gdLst>
                    <a:gd name="T0" fmla="*/ 26 w 267"/>
                    <a:gd name="T1" fmla="*/ 0 h 292"/>
                    <a:gd name="T2" fmla="*/ 31 w 267"/>
                    <a:gd name="T3" fmla="*/ 3 h 292"/>
                    <a:gd name="T4" fmla="*/ 36 w 267"/>
                    <a:gd name="T5" fmla="*/ 3 h 292"/>
                    <a:gd name="T6" fmla="*/ 41 w 267"/>
                    <a:gd name="T7" fmla="*/ 5 h 292"/>
                    <a:gd name="T8" fmla="*/ 45 w 267"/>
                    <a:gd name="T9" fmla="*/ 8 h 292"/>
                    <a:gd name="T10" fmla="*/ 48 w 267"/>
                    <a:gd name="T11" fmla="*/ 12 h 292"/>
                    <a:gd name="T12" fmla="*/ 50 w 267"/>
                    <a:gd name="T13" fmla="*/ 16 h 292"/>
                    <a:gd name="T14" fmla="*/ 51 w 267"/>
                    <a:gd name="T15" fmla="*/ 21 h 292"/>
                    <a:gd name="T16" fmla="*/ 51 w 267"/>
                    <a:gd name="T17" fmla="*/ 28 h 292"/>
                    <a:gd name="T18" fmla="*/ 51 w 267"/>
                    <a:gd name="T19" fmla="*/ 32 h 292"/>
                    <a:gd name="T20" fmla="*/ 50 w 267"/>
                    <a:gd name="T21" fmla="*/ 37 h 292"/>
                    <a:gd name="T22" fmla="*/ 48 w 267"/>
                    <a:gd name="T23" fmla="*/ 43 h 292"/>
                    <a:gd name="T24" fmla="*/ 45 w 267"/>
                    <a:gd name="T25" fmla="*/ 47 h 292"/>
                    <a:gd name="T26" fmla="*/ 41 w 267"/>
                    <a:gd name="T27" fmla="*/ 50 h 292"/>
                    <a:gd name="T28" fmla="*/ 36 w 267"/>
                    <a:gd name="T29" fmla="*/ 52 h 292"/>
                    <a:gd name="T30" fmla="*/ 31 w 267"/>
                    <a:gd name="T31" fmla="*/ 55 h 292"/>
                    <a:gd name="T32" fmla="*/ 26 w 267"/>
                    <a:gd name="T33" fmla="*/ 56 h 292"/>
                    <a:gd name="T34" fmla="*/ 20 w 267"/>
                    <a:gd name="T35" fmla="*/ 55 h 292"/>
                    <a:gd name="T36" fmla="*/ 15 w 267"/>
                    <a:gd name="T37" fmla="*/ 51 h 292"/>
                    <a:gd name="T38" fmla="*/ 10 w 267"/>
                    <a:gd name="T39" fmla="*/ 49 h 292"/>
                    <a:gd name="T40" fmla="*/ 6 w 267"/>
                    <a:gd name="T41" fmla="*/ 44 h 292"/>
                    <a:gd name="T42" fmla="*/ 3 w 267"/>
                    <a:gd name="T43" fmla="*/ 38 h 292"/>
                    <a:gd name="T44" fmla="*/ 3 w 267"/>
                    <a:gd name="T45" fmla="*/ 32 h 292"/>
                    <a:gd name="T46" fmla="*/ 0 w 267"/>
                    <a:gd name="T47" fmla="*/ 28 h 292"/>
                    <a:gd name="T48" fmla="*/ 3 w 267"/>
                    <a:gd name="T49" fmla="*/ 21 h 292"/>
                    <a:gd name="T50" fmla="*/ 3 w 267"/>
                    <a:gd name="T51" fmla="*/ 15 h 292"/>
                    <a:gd name="T52" fmla="*/ 6 w 267"/>
                    <a:gd name="T53" fmla="*/ 10 h 292"/>
                    <a:gd name="T54" fmla="*/ 10 w 267"/>
                    <a:gd name="T55" fmla="*/ 6 h 292"/>
                    <a:gd name="T56" fmla="*/ 15 w 267"/>
                    <a:gd name="T57" fmla="*/ 3 h 292"/>
                    <a:gd name="T58" fmla="*/ 20 w 267"/>
                    <a:gd name="T59" fmla="*/ 3 h 292"/>
                    <a:gd name="T60" fmla="*/ 26 w 267"/>
                    <a:gd name="T61" fmla="*/ 0 h 2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67"/>
                    <a:gd name="T94" fmla="*/ 0 h 292"/>
                    <a:gd name="T95" fmla="*/ 267 w 267"/>
                    <a:gd name="T96" fmla="*/ 292 h 29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67" h="292">
                      <a:moveTo>
                        <a:pt x="133" y="0"/>
                      </a:moveTo>
                      <a:lnTo>
                        <a:pt x="161" y="3"/>
                      </a:lnTo>
                      <a:lnTo>
                        <a:pt x="186" y="12"/>
                      </a:lnTo>
                      <a:lnTo>
                        <a:pt x="209" y="25"/>
                      </a:lnTo>
                      <a:lnTo>
                        <a:pt x="228" y="42"/>
                      </a:lnTo>
                      <a:lnTo>
                        <a:pt x="245" y="64"/>
                      </a:lnTo>
                      <a:lnTo>
                        <a:pt x="257" y="88"/>
                      </a:lnTo>
                      <a:lnTo>
                        <a:pt x="265" y="116"/>
                      </a:lnTo>
                      <a:lnTo>
                        <a:pt x="267" y="146"/>
                      </a:lnTo>
                      <a:lnTo>
                        <a:pt x="265" y="175"/>
                      </a:lnTo>
                      <a:lnTo>
                        <a:pt x="257" y="203"/>
                      </a:lnTo>
                      <a:lnTo>
                        <a:pt x="245" y="227"/>
                      </a:lnTo>
                      <a:lnTo>
                        <a:pt x="228" y="249"/>
                      </a:lnTo>
                      <a:lnTo>
                        <a:pt x="209" y="267"/>
                      </a:lnTo>
                      <a:lnTo>
                        <a:pt x="186" y="281"/>
                      </a:lnTo>
                      <a:lnTo>
                        <a:pt x="161" y="289"/>
                      </a:lnTo>
                      <a:lnTo>
                        <a:pt x="133" y="292"/>
                      </a:lnTo>
                      <a:lnTo>
                        <a:pt x="103" y="288"/>
                      </a:lnTo>
                      <a:lnTo>
                        <a:pt x="75" y="277"/>
                      </a:lnTo>
                      <a:lnTo>
                        <a:pt x="51" y="260"/>
                      </a:lnTo>
                      <a:lnTo>
                        <a:pt x="29" y="237"/>
                      </a:lnTo>
                      <a:lnTo>
                        <a:pt x="13" y="210"/>
                      </a:lnTo>
                      <a:lnTo>
                        <a:pt x="4" y="178"/>
                      </a:lnTo>
                      <a:lnTo>
                        <a:pt x="0" y="146"/>
                      </a:lnTo>
                      <a:lnTo>
                        <a:pt x="4" y="113"/>
                      </a:lnTo>
                      <a:lnTo>
                        <a:pt x="13" y="81"/>
                      </a:lnTo>
                      <a:lnTo>
                        <a:pt x="29" y="54"/>
                      </a:lnTo>
                      <a:lnTo>
                        <a:pt x="51" y="32"/>
                      </a:lnTo>
                      <a:lnTo>
                        <a:pt x="75" y="14"/>
                      </a:lnTo>
                      <a:lnTo>
                        <a:pt x="103" y="3"/>
                      </a:lnTo>
                      <a:lnTo>
                        <a:pt x="133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Freeform 19"/>
                <p:cNvSpPr/>
                <p:nvPr/>
              </p:nvSpPr>
              <p:spPr bwMode="gray">
                <a:xfrm>
                  <a:off x="2880" y="1625"/>
                  <a:ext cx="498" cy="964"/>
                </a:xfrm>
                <a:custGeom>
                  <a:avLst/>
                  <a:gdLst>
                    <a:gd name="T0" fmla="*/ 14 w 573"/>
                    <a:gd name="T1" fmla="*/ 3 h 1111"/>
                    <a:gd name="T2" fmla="*/ 6 w 573"/>
                    <a:gd name="T3" fmla="*/ 6 h 1111"/>
                    <a:gd name="T4" fmla="*/ 3 w 573"/>
                    <a:gd name="T5" fmla="*/ 14 h 1111"/>
                    <a:gd name="T6" fmla="*/ 0 w 573"/>
                    <a:gd name="T7" fmla="*/ 93 h 1111"/>
                    <a:gd name="T8" fmla="*/ 1 w 573"/>
                    <a:gd name="T9" fmla="*/ 94 h 1111"/>
                    <a:gd name="T10" fmla="*/ 3 w 573"/>
                    <a:gd name="T11" fmla="*/ 96 h 1111"/>
                    <a:gd name="T12" fmla="*/ 5 w 573"/>
                    <a:gd name="T13" fmla="*/ 100 h 1111"/>
                    <a:gd name="T14" fmla="*/ 10 w 573"/>
                    <a:gd name="T15" fmla="*/ 102 h 1111"/>
                    <a:gd name="T16" fmla="*/ 16 w 573"/>
                    <a:gd name="T17" fmla="*/ 101 h 1111"/>
                    <a:gd name="T18" fmla="*/ 18 w 573"/>
                    <a:gd name="T19" fmla="*/ 97 h 1111"/>
                    <a:gd name="T20" fmla="*/ 20 w 573"/>
                    <a:gd name="T21" fmla="*/ 94 h 1111"/>
                    <a:gd name="T22" fmla="*/ 20 w 573"/>
                    <a:gd name="T23" fmla="*/ 91 h 1111"/>
                    <a:gd name="T24" fmla="*/ 20 w 573"/>
                    <a:gd name="T25" fmla="*/ 31 h 1111"/>
                    <a:gd name="T26" fmla="*/ 24 w 573"/>
                    <a:gd name="T27" fmla="*/ 195 h 1111"/>
                    <a:gd name="T28" fmla="*/ 25 w 573"/>
                    <a:gd name="T29" fmla="*/ 195 h 1111"/>
                    <a:gd name="T30" fmla="*/ 28 w 573"/>
                    <a:gd name="T31" fmla="*/ 199 h 1111"/>
                    <a:gd name="T32" fmla="*/ 32 w 573"/>
                    <a:gd name="T33" fmla="*/ 201 h 1111"/>
                    <a:gd name="T34" fmla="*/ 37 w 573"/>
                    <a:gd name="T35" fmla="*/ 202 h 1111"/>
                    <a:gd name="T36" fmla="*/ 42 w 573"/>
                    <a:gd name="T37" fmla="*/ 202 h 1111"/>
                    <a:gd name="T38" fmla="*/ 48 w 573"/>
                    <a:gd name="T39" fmla="*/ 200 h 1111"/>
                    <a:gd name="T40" fmla="*/ 50 w 573"/>
                    <a:gd name="T41" fmla="*/ 196 h 1111"/>
                    <a:gd name="T42" fmla="*/ 51 w 573"/>
                    <a:gd name="T43" fmla="*/ 195 h 1111"/>
                    <a:gd name="T44" fmla="*/ 51 w 573"/>
                    <a:gd name="T45" fmla="*/ 91 h 1111"/>
                    <a:gd name="T46" fmla="*/ 55 w 573"/>
                    <a:gd name="T47" fmla="*/ 91 h 1111"/>
                    <a:gd name="T48" fmla="*/ 55 w 573"/>
                    <a:gd name="T49" fmla="*/ 97 h 1111"/>
                    <a:gd name="T50" fmla="*/ 56 w 573"/>
                    <a:gd name="T51" fmla="*/ 108 h 1111"/>
                    <a:gd name="T52" fmla="*/ 56 w 573"/>
                    <a:gd name="T53" fmla="*/ 121 h 1111"/>
                    <a:gd name="T54" fmla="*/ 56 w 573"/>
                    <a:gd name="T55" fmla="*/ 136 h 1111"/>
                    <a:gd name="T56" fmla="*/ 56 w 573"/>
                    <a:gd name="T57" fmla="*/ 152 h 1111"/>
                    <a:gd name="T58" fmla="*/ 56 w 573"/>
                    <a:gd name="T59" fmla="*/ 169 h 1111"/>
                    <a:gd name="T60" fmla="*/ 56 w 573"/>
                    <a:gd name="T61" fmla="*/ 183 h 1111"/>
                    <a:gd name="T62" fmla="*/ 56 w 573"/>
                    <a:gd name="T63" fmla="*/ 195 h 1111"/>
                    <a:gd name="T64" fmla="*/ 57 w 573"/>
                    <a:gd name="T65" fmla="*/ 195 h 1111"/>
                    <a:gd name="T66" fmla="*/ 59 w 573"/>
                    <a:gd name="T67" fmla="*/ 199 h 1111"/>
                    <a:gd name="T68" fmla="*/ 63 w 573"/>
                    <a:gd name="T69" fmla="*/ 200 h 1111"/>
                    <a:gd name="T70" fmla="*/ 69 w 573"/>
                    <a:gd name="T71" fmla="*/ 202 h 1111"/>
                    <a:gd name="T72" fmla="*/ 76 w 573"/>
                    <a:gd name="T73" fmla="*/ 200 h 1111"/>
                    <a:gd name="T74" fmla="*/ 80 w 573"/>
                    <a:gd name="T75" fmla="*/ 199 h 1111"/>
                    <a:gd name="T76" fmla="*/ 81 w 573"/>
                    <a:gd name="T77" fmla="*/ 195 h 1111"/>
                    <a:gd name="T78" fmla="*/ 82 w 573"/>
                    <a:gd name="T79" fmla="*/ 195 h 1111"/>
                    <a:gd name="T80" fmla="*/ 87 w 573"/>
                    <a:gd name="T81" fmla="*/ 31 h 1111"/>
                    <a:gd name="T82" fmla="*/ 88 w 573"/>
                    <a:gd name="T83" fmla="*/ 91 h 1111"/>
                    <a:gd name="T84" fmla="*/ 88 w 573"/>
                    <a:gd name="T85" fmla="*/ 94 h 1111"/>
                    <a:gd name="T86" fmla="*/ 90 w 573"/>
                    <a:gd name="T87" fmla="*/ 99 h 1111"/>
                    <a:gd name="T88" fmla="*/ 94 w 573"/>
                    <a:gd name="T89" fmla="*/ 101 h 1111"/>
                    <a:gd name="T90" fmla="*/ 100 w 573"/>
                    <a:gd name="T91" fmla="*/ 101 h 1111"/>
                    <a:gd name="T92" fmla="*/ 103 w 573"/>
                    <a:gd name="T93" fmla="*/ 99 h 1111"/>
                    <a:gd name="T94" fmla="*/ 106 w 573"/>
                    <a:gd name="T95" fmla="*/ 94 h 1111"/>
                    <a:gd name="T96" fmla="*/ 107 w 573"/>
                    <a:gd name="T97" fmla="*/ 92 h 1111"/>
                    <a:gd name="T98" fmla="*/ 107 w 573"/>
                    <a:gd name="T99" fmla="*/ 12 h 1111"/>
                    <a:gd name="T100" fmla="*/ 102 w 573"/>
                    <a:gd name="T101" fmla="*/ 5 h 1111"/>
                    <a:gd name="T102" fmla="*/ 94 w 573"/>
                    <a:gd name="T103" fmla="*/ 3 h 1111"/>
                    <a:gd name="T104" fmla="*/ 17 w 573"/>
                    <a:gd name="T105" fmla="*/ 0 h 1111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573"/>
                    <a:gd name="T160" fmla="*/ 0 h 1111"/>
                    <a:gd name="T161" fmla="*/ 573 w 573"/>
                    <a:gd name="T162" fmla="*/ 1111 h 1111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573" h="1111">
                      <a:moveTo>
                        <a:pt x="94" y="0"/>
                      </a:moveTo>
                      <a:lnTo>
                        <a:pt x="72" y="5"/>
                      </a:lnTo>
                      <a:lnTo>
                        <a:pt x="50" y="16"/>
                      </a:lnTo>
                      <a:lnTo>
                        <a:pt x="30" y="32"/>
                      </a:lnTo>
                      <a:lnTo>
                        <a:pt x="15" y="53"/>
                      </a:lnTo>
                      <a:lnTo>
                        <a:pt x="4" y="75"/>
                      </a:lnTo>
                      <a:lnTo>
                        <a:pt x="0" y="99"/>
                      </a:lnTo>
                      <a:lnTo>
                        <a:pt x="0" y="509"/>
                      </a:lnTo>
                      <a:lnTo>
                        <a:pt x="0" y="511"/>
                      </a:lnTo>
                      <a:lnTo>
                        <a:pt x="1" y="516"/>
                      </a:lnTo>
                      <a:lnTo>
                        <a:pt x="4" y="525"/>
                      </a:lnTo>
                      <a:lnTo>
                        <a:pt x="9" y="533"/>
                      </a:lnTo>
                      <a:lnTo>
                        <a:pt x="16" y="543"/>
                      </a:lnTo>
                      <a:lnTo>
                        <a:pt x="26" y="550"/>
                      </a:lnTo>
                      <a:lnTo>
                        <a:pt x="39" y="556"/>
                      </a:lnTo>
                      <a:lnTo>
                        <a:pt x="56" y="557"/>
                      </a:lnTo>
                      <a:lnTo>
                        <a:pt x="72" y="556"/>
                      </a:lnTo>
                      <a:lnTo>
                        <a:pt x="84" y="551"/>
                      </a:lnTo>
                      <a:lnTo>
                        <a:pt x="92" y="543"/>
                      </a:lnTo>
                      <a:lnTo>
                        <a:pt x="100" y="534"/>
                      </a:lnTo>
                      <a:lnTo>
                        <a:pt x="103" y="525"/>
                      </a:lnTo>
                      <a:lnTo>
                        <a:pt x="106" y="516"/>
                      </a:lnTo>
                      <a:lnTo>
                        <a:pt x="107" y="508"/>
                      </a:lnTo>
                      <a:lnTo>
                        <a:pt x="108" y="503"/>
                      </a:lnTo>
                      <a:lnTo>
                        <a:pt x="108" y="500"/>
                      </a:lnTo>
                      <a:lnTo>
                        <a:pt x="108" y="166"/>
                      </a:lnTo>
                      <a:lnTo>
                        <a:pt x="134" y="167"/>
                      </a:lnTo>
                      <a:lnTo>
                        <a:pt x="135" y="1066"/>
                      </a:lnTo>
                      <a:lnTo>
                        <a:pt x="136" y="1068"/>
                      </a:lnTo>
                      <a:lnTo>
                        <a:pt x="138" y="1073"/>
                      </a:lnTo>
                      <a:lnTo>
                        <a:pt x="143" y="1080"/>
                      </a:lnTo>
                      <a:lnTo>
                        <a:pt x="151" y="1089"/>
                      </a:lnTo>
                      <a:lnTo>
                        <a:pt x="162" y="1097"/>
                      </a:lnTo>
                      <a:lnTo>
                        <a:pt x="174" y="1105"/>
                      </a:lnTo>
                      <a:lnTo>
                        <a:pt x="189" y="1110"/>
                      </a:lnTo>
                      <a:lnTo>
                        <a:pt x="199" y="1111"/>
                      </a:lnTo>
                      <a:lnTo>
                        <a:pt x="217" y="1111"/>
                      </a:lnTo>
                      <a:lnTo>
                        <a:pt x="227" y="1110"/>
                      </a:lnTo>
                      <a:lnTo>
                        <a:pt x="243" y="1105"/>
                      </a:lnTo>
                      <a:lnTo>
                        <a:pt x="255" y="1097"/>
                      </a:lnTo>
                      <a:lnTo>
                        <a:pt x="265" y="1089"/>
                      </a:lnTo>
                      <a:lnTo>
                        <a:pt x="272" y="1080"/>
                      </a:lnTo>
                      <a:lnTo>
                        <a:pt x="276" y="1073"/>
                      </a:lnTo>
                      <a:lnTo>
                        <a:pt x="278" y="1068"/>
                      </a:lnTo>
                      <a:lnTo>
                        <a:pt x="279" y="1066"/>
                      </a:lnTo>
                      <a:lnTo>
                        <a:pt x="279" y="499"/>
                      </a:lnTo>
                      <a:lnTo>
                        <a:pt x="302" y="499"/>
                      </a:lnTo>
                      <a:lnTo>
                        <a:pt x="302" y="503"/>
                      </a:lnTo>
                      <a:lnTo>
                        <a:pt x="302" y="515"/>
                      </a:lnTo>
                      <a:lnTo>
                        <a:pt x="302" y="534"/>
                      </a:lnTo>
                      <a:lnTo>
                        <a:pt x="302" y="560"/>
                      </a:lnTo>
                      <a:lnTo>
                        <a:pt x="304" y="590"/>
                      </a:lnTo>
                      <a:lnTo>
                        <a:pt x="304" y="626"/>
                      </a:lnTo>
                      <a:lnTo>
                        <a:pt x="304" y="664"/>
                      </a:lnTo>
                      <a:lnTo>
                        <a:pt x="304" y="706"/>
                      </a:lnTo>
                      <a:lnTo>
                        <a:pt x="304" y="750"/>
                      </a:lnTo>
                      <a:lnTo>
                        <a:pt x="304" y="793"/>
                      </a:lnTo>
                      <a:lnTo>
                        <a:pt x="304" y="838"/>
                      </a:lnTo>
                      <a:lnTo>
                        <a:pt x="305" y="882"/>
                      </a:lnTo>
                      <a:lnTo>
                        <a:pt x="305" y="926"/>
                      </a:lnTo>
                      <a:lnTo>
                        <a:pt x="305" y="966"/>
                      </a:lnTo>
                      <a:lnTo>
                        <a:pt x="305" y="1004"/>
                      </a:lnTo>
                      <a:lnTo>
                        <a:pt x="305" y="1037"/>
                      </a:lnTo>
                      <a:lnTo>
                        <a:pt x="305" y="1066"/>
                      </a:lnTo>
                      <a:lnTo>
                        <a:pt x="305" y="1067"/>
                      </a:lnTo>
                      <a:lnTo>
                        <a:pt x="306" y="1073"/>
                      </a:lnTo>
                      <a:lnTo>
                        <a:pt x="310" y="1079"/>
                      </a:lnTo>
                      <a:lnTo>
                        <a:pt x="315" y="1088"/>
                      </a:lnTo>
                      <a:lnTo>
                        <a:pt x="323" y="1096"/>
                      </a:lnTo>
                      <a:lnTo>
                        <a:pt x="335" y="1103"/>
                      </a:lnTo>
                      <a:lnTo>
                        <a:pt x="351" y="1108"/>
                      </a:lnTo>
                      <a:lnTo>
                        <a:pt x="372" y="1111"/>
                      </a:lnTo>
                      <a:lnTo>
                        <a:pt x="392" y="1108"/>
                      </a:lnTo>
                      <a:lnTo>
                        <a:pt x="408" y="1103"/>
                      </a:lnTo>
                      <a:lnTo>
                        <a:pt x="420" y="1096"/>
                      </a:lnTo>
                      <a:lnTo>
                        <a:pt x="429" y="1089"/>
                      </a:lnTo>
                      <a:lnTo>
                        <a:pt x="434" y="1080"/>
                      </a:lnTo>
                      <a:lnTo>
                        <a:pt x="437" y="1073"/>
                      </a:lnTo>
                      <a:lnTo>
                        <a:pt x="438" y="1068"/>
                      </a:lnTo>
                      <a:lnTo>
                        <a:pt x="438" y="1067"/>
                      </a:lnTo>
                      <a:lnTo>
                        <a:pt x="440" y="166"/>
                      </a:lnTo>
                      <a:lnTo>
                        <a:pt x="466" y="166"/>
                      </a:lnTo>
                      <a:lnTo>
                        <a:pt x="466" y="500"/>
                      </a:lnTo>
                      <a:lnTo>
                        <a:pt x="468" y="503"/>
                      </a:lnTo>
                      <a:lnTo>
                        <a:pt x="469" y="509"/>
                      </a:lnTo>
                      <a:lnTo>
                        <a:pt x="472" y="517"/>
                      </a:lnTo>
                      <a:lnTo>
                        <a:pt x="477" y="527"/>
                      </a:lnTo>
                      <a:lnTo>
                        <a:pt x="483" y="537"/>
                      </a:lnTo>
                      <a:lnTo>
                        <a:pt x="493" y="545"/>
                      </a:lnTo>
                      <a:lnTo>
                        <a:pt x="505" y="551"/>
                      </a:lnTo>
                      <a:lnTo>
                        <a:pt x="520" y="554"/>
                      </a:lnTo>
                      <a:lnTo>
                        <a:pt x="536" y="551"/>
                      </a:lnTo>
                      <a:lnTo>
                        <a:pt x="548" y="545"/>
                      </a:lnTo>
                      <a:lnTo>
                        <a:pt x="557" y="537"/>
                      </a:lnTo>
                      <a:lnTo>
                        <a:pt x="563" y="527"/>
                      </a:lnTo>
                      <a:lnTo>
                        <a:pt x="570" y="517"/>
                      </a:lnTo>
                      <a:lnTo>
                        <a:pt x="573" y="510"/>
                      </a:lnTo>
                      <a:lnTo>
                        <a:pt x="573" y="508"/>
                      </a:lnTo>
                      <a:lnTo>
                        <a:pt x="573" y="79"/>
                      </a:lnTo>
                      <a:lnTo>
                        <a:pt x="572" y="68"/>
                      </a:lnTo>
                      <a:lnTo>
                        <a:pt x="561" y="47"/>
                      </a:lnTo>
                      <a:lnTo>
                        <a:pt x="546" y="28"/>
                      </a:lnTo>
                      <a:lnTo>
                        <a:pt x="528" y="14"/>
                      </a:lnTo>
                      <a:lnTo>
                        <a:pt x="506" y="4"/>
                      </a:lnTo>
                      <a:lnTo>
                        <a:pt x="485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0">
                  <a:noFill/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" name="矩形 6"/>
              <p:cNvSpPr>
                <a:spLocks noChangeArrowheads="1"/>
              </p:cNvSpPr>
              <p:nvPr/>
            </p:nvSpPr>
            <p:spPr bwMode="auto">
              <a:xfrm>
                <a:off x="7499106" y="1773301"/>
                <a:ext cx="1184940" cy="240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支行客户经理</a:t>
                </a:r>
                <a:endParaRPr lang="zh-CN" altLang="en-US" sz="1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矩形 169"/>
              <p:cNvSpPr>
                <a:spLocks noChangeArrowheads="1"/>
              </p:cNvSpPr>
              <p:nvPr/>
            </p:nvSpPr>
            <p:spPr bwMode="auto">
              <a:xfrm>
                <a:off x="7519525" y="3373767"/>
                <a:ext cx="1184940" cy="240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分行信贷员工</a:t>
                </a:r>
                <a:endParaRPr lang="zh-CN" altLang="en-US" sz="1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1" name="组合 170"/>
            <p:cNvGrpSpPr/>
            <p:nvPr/>
          </p:nvGrpSpPr>
          <p:grpSpPr>
            <a:xfrm>
              <a:off x="960" y="4417"/>
              <a:ext cx="5568" cy="2933"/>
              <a:chOff x="609320" y="2804852"/>
              <a:chExt cx="3535633" cy="1862630"/>
            </a:xfrm>
          </p:grpSpPr>
          <p:sp>
            <p:nvSpPr>
              <p:cNvPr id="172" name="矩形 171"/>
              <p:cNvSpPr>
                <a:spLocks noChangeArrowheads="1"/>
              </p:cNvSpPr>
              <p:nvPr/>
            </p:nvSpPr>
            <p:spPr bwMode="auto">
              <a:xfrm>
                <a:off x="609320" y="3991476"/>
                <a:ext cx="1018227" cy="240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rgbClr val="000000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 eaLnBrk="1" hangingPunct="1"/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后台机器人</a:t>
                </a:r>
              </a:p>
            </p:txBody>
          </p:sp>
          <p:sp>
            <p:nvSpPr>
              <p:cNvPr id="173" name="Freeform 7"/>
              <p:cNvSpPr/>
              <p:nvPr/>
            </p:nvSpPr>
            <p:spPr bwMode="gray">
              <a:xfrm rot="20069124" flipV="1">
                <a:off x="1880431" y="3449591"/>
                <a:ext cx="2264522" cy="1217891"/>
              </a:xfrm>
              <a:custGeom>
                <a:avLst/>
                <a:gdLst>
                  <a:gd name="T0" fmla="*/ 0 w 982"/>
                  <a:gd name="T1" fmla="*/ 2147483647 h 774"/>
                  <a:gd name="T2" fmla="*/ 2147483647 w 982"/>
                  <a:gd name="T3" fmla="*/ 2147483647 h 774"/>
                  <a:gd name="T4" fmla="*/ 2147483647 w 982"/>
                  <a:gd name="T5" fmla="*/ 2147483647 h 774"/>
                  <a:gd name="T6" fmla="*/ 2147483647 w 982"/>
                  <a:gd name="T7" fmla="*/ 2147483647 h 774"/>
                  <a:gd name="T8" fmla="*/ 2147483647 w 982"/>
                  <a:gd name="T9" fmla="*/ 2147483647 h 774"/>
                  <a:gd name="T10" fmla="*/ 2147483647 w 982"/>
                  <a:gd name="T11" fmla="*/ 2147483647 h 774"/>
                  <a:gd name="T12" fmla="*/ 2147483647 w 982"/>
                  <a:gd name="T13" fmla="*/ 2147483647 h 774"/>
                  <a:gd name="T14" fmla="*/ 2147483647 w 982"/>
                  <a:gd name="T15" fmla="*/ 2147483647 h 774"/>
                  <a:gd name="T16" fmla="*/ 2147483647 w 982"/>
                  <a:gd name="T17" fmla="*/ 2147483647 h 774"/>
                  <a:gd name="T18" fmla="*/ 2147483647 w 982"/>
                  <a:gd name="T19" fmla="*/ 2147483647 h 774"/>
                  <a:gd name="T20" fmla="*/ 2147483647 w 982"/>
                  <a:gd name="T21" fmla="*/ 2147483647 h 774"/>
                  <a:gd name="T22" fmla="*/ 2147483647 w 982"/>
                  <a:gd name="T23" fmla="*/ 2147483647 h 774"/>
                  <a:gd name="T24" fmla="*/ 2147483647 w 982"/>
                  <a:gd name="T25" fmla="*/ 2147483647 h 774"/>
                  <a:gd name="T26" fmla="*/ 2147483647 w 982"/>
                  <a:gd name="T27" fmla="*/ 2147483647 h 774"/>
                  <a:gd name="T28" fmla="*/ 2147483647 w 982"/>
                  <a:gd name="T29" fmla="*/ 2147483647 h 774"/>
                  <a:gd name="T30" fmla="*/ 2147483647 w 982"/>
                  <a:gd name="T31" fmla="*/ 2147483647 h 774"/>
                  <a:gd name="T32" fmla="*/ 2147483647 w 982"/>
                  <a:gd name="T33" fmla="*/ 2147483647 h 774"/>
                  <a:gd name="T34" fmla="*/ 2147483647 w 982"/>
                  <a:gd name="T35" fmla="*/ 2147483647 h 774"/>
                  <a:gd name="T36" fmla="*/ 2147483647 w 982"/>
                  <a:gd name="T37" fmla="*/ 2147483647 h 774"/>
                  <a:gd name="T38" fmla="*/ 2147483647 w 982"/>
                  <a:gd name="T39" fmla="*/ 2147483647 h 774"/>
                  <a:gd name="T40" fmla="*/ 2147483647 w 982"/>
                  <a:gd name="T41" fmla="*/ 2147483647 h 774"/>
                  <a:gd name="T42" fmla="*/ 2147483647 w 982"/>
                  <a:gd name="T43" fmla="*/ 2147483647 h 774"/>
                  <a:gd name="T44" fmla="*/ 2147483647 w 982"/>
                  <a:gd name="T45" fmla="*/ 2147483647 h 774"/>
                  <a:gd name="T46" fmla="*/ 2147483647 w 982"/>
                  <a:gd name="T47" fmla="*/ 2147483647 h 774"/>
                  <a:gd name="T48" fmla="*/ 2147483647 w 982"/>
                  <a:gd name="T49" fmla="*/ 2147483647 h 774"/>
                  <a:gd name="T50" fmla="*/ 2147483647 w 982"/>
                  <a:gd name="T51" fmla="*/ 2147483647 h 774"/>
                  <a:gd name="T52" fmla="*/ 2147483647 w 982"/>
                  <a:gd name="T53" fmla="*/ 0 h 774"/>
                  <a:gd name="T54" fmla="*/ 2147483647 w 982"/>
                  <a:gd name="T55" fmla="*/ 2147483647 h 774"/>
                  <a:gd name="T56" fmla="*/ 2147483647 w 982"/>
                  <a:gd name="T57" fmla="*/ 2147483647 h 774"/>
                  <a:gd name="T58" fmla="*/ 2147483647 w 982"/>
                  <a:gd name="T59" fmla="*/ 2147483647 h 774"/>
                  <a:gd name="T60" fmla="*/ 2147483647 w 982"/>
                  <a:gd name="T61" fmla="*/ 2147483647 h 774"/>
                  <a:gd name="T62" fmla="*/ 2147483647 w 982"/>
                  <a:gd name="T63" fmla="*/ 2147483647 h 774"/>
                  <a:gd name="T64" fmla="*/ 2147483647 w 982"/>
                  <a:gd name="T65" fmla="*/ 2147483647 h 774"/>
                  <a:gd name="T66" fmla="*/ 2147483647 w 982"/>
                  <a:gd name="T67" fmla="*/ 2147483647 h 774"/>
                  <a:gd name="T68" fmla="*/ 2147483647 w 982"/>
                  <a:gd name="T69" fmla="*/ 2147483647 h 774"/>
                  <a:gd name="T70" fmla="*/ 2147483647 w 982"/>
                  <a:gd name="T71" fmla="*/ 2147483647 h 774"/>
                  <a:gd name="T72" fmla="*/ 2147483647 w 982"/>
                  <a:gd name="T73" fmla="*/ 2147483647 h 774"/>
                  <a:gd name="T74" fmla="*/ 2147483647 w 982"/>
                  <a:gd name="T75" fmla="*/ 2147483647 h 774"/>
                  <a:gd name="T76" fmla="*/ 2147483647 w 982"/>
                  <a:gd name="T77" fmla="*/ 2147483647 h 774"/>
                  <a:gd name="T78" fmla="*/ 2147483647 w 982"/>
                  <a:gd name="T79" fmla="*/ 2147483647 h 774"/>
                  <a:gd name="T80" fmla="*/ 2147483647 w 982"/>
                  <a:gd name="T81" fmla="*/ 2147483647 h 774"/>
                  <a:gd name="T82" fmla="*/ 2147483647 w 982"/>
                  <a:gd name="T83" fmla="*/ 2147483647 h 774"/>
                  <a:gd name="T84" fmla="*/ 2147483647 w 982"/>
                  <a:gd name="T85" fmla="*/ 2147483647 h 774"/>
                  <a:gd name="T86" fmla="*/ 2147483647 w 982"/>
                  <a:gd name="T87" fmla="*/ 2147483647 h 774"/>
                  <a:gd name="T88" fmla="*/ 2147483647 w 982"/>
                  <a:gd name="T89" fmla="*/ 2147483647 h 774"/>
                  <a:gd name="T90" fmla="*/ 2147483647 w 982"/>
                  <a:gd name="T91" fmla="*/ 2147483647 h 774"/>
                  <a:gd name="T92" fmla="*/ 2147483647 w 982"/>
                  <a:gd name="T93" fmla="*/ 2147483647 h 774"/>
                  <a:gd name="T94" fmla="*/ 2147483647 w 982"/>
                  <a:gd name="T95" fmla="*/ 2147483647 h 774"/>
                  <a:gd name="T96" fmla="*/ 2147483647 w 982"/>
                  <a:gd name="T97" fmla="*/ 2147483647 h 774"/>
                  <a:gd name="T98" fmla="*/ 2147483647 w 982"/>
                  <a:gd name="T99" fmla="*/ 2147483647 h 774"/>
                  <a:gd name="T100" fmla="*/ 2147483647 w 982"/>
                  <a:gd name="T101" fmla="*/ 2147483647 h 774"/>
                  <a:gd name="T102" fmla="*/ 2147483647 w 982"/>
                  <a:gd name="T103" fmla="*/ 2147483647 h 774"/>
                  <a:gd name="T104" fmla="*/ 0 w 982"/>
                  <a:gd name="T105" fmla="*/ 2147483647 h 774"/>
                  <a:gd name="T106" fmla="*/ 0 w 982"/>
                  <a:gd name="T107" fmla="*/ 2147483647 h 77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82"/>
                  <a:gd name="T163" fmla="*/ 0 h 774"/>
                  <a:gd name="T164" fmla="*/ 982 w 982"/>
                  <a:gd name="T165" fmla="*/ 774 h 77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82" h="774">
                    <a:moveTo>
                      <a:pt x="0" y="774"/>
                    </a:moveTo>
                    <a:lnTo>
                      <a:pt x="2" y="770"/>
                    </a:lnTo>
                    <a:lnTo>
                      <a:pt x="8" y="754"/>
                    </a:lnTo>
                    <a:lnTo>
                      <a:pt x="16" y="730"/>
                    </a:lnTo>
                    <a:lnTo>
                      <a:pt x="32" y="698"/>
                    </a:lnTo>
                    <a:lnTo>
                      <a:pt x="50" y="660"/>
                    </a:lnTo>
                    <a:lnTo>
                      <a:pt x="76" y="618"/>
                    </a:lnTo>
                    <a:lnTo>
                      <a:pt x="106" y="574"/>
                    </a:lnTo>
                    <a:lnTo>
                      <a:pt x="142" y="528"/>
                    </a:lnTo>
                    <a:lnTo>
                      <a:pt x="186" y="482"/>
                    </a:lnTo>
                    <a:lnTo>
                      <a:pt x="236" y="438"/>
                    </a:lnTo>
                    <a:lnTo>
                      <a:pt x="294" y="398"/>
                    </a:lnTo>
                    <a:lnTo>
                      <a:pt x="360" y="360"/>
                    </a:lnTo>
                    <a:lnTo>
                      <a:pt x="426" y="332"/>
                    </a:lnTo>
                    <a:lnTo>
                      <a:pt x="488" y="314"/>
                    </a:lnTo>
                    <a:lnTo>
                      <a:pt x="544" y="304"/>
                    </a:lnTo>
                    <a:lnTo>
                      <a:pt x="594" y="300"/>
                    </a:lnTo>
                    <a:lnTo>
                      <a:pt x="638" y="300"/>
                    </a:lnTo>
                    <a:lnTo>
                      <a:pt x="678" y="304"/>
                    </a:lnTo>
                    <a:lnTo>
                      <a:pt x="710" y="312"/>
                    </a:lnTo>
                    <a:lnTo>
                      <a:pt x="736" y="320"/>
                    </a:lnTo>
                    <a:lnTo>
                      <a:pt x="754" y="326"/>
                    </a:lnTo>
                    <a:lnTo>
                      <a:pt x="766" y="332"/>
                    </a:lnTo>
                    <a:lnTo>
                      <a:pt x="770" y="334"/>
                    </a:lnTo>
                    <a:lnTo>
                      <a:pt x="680" y="476"/>
                    </a:lnTo>
                    <a:lnTo>
                      <a:pt x="982" y="370"/>
                    </a:lnTo>
                    <a:lnTo>
                      <a:pt x="912" y="0"/>
                    </a:lnTo>
                    <a:lnTo>
                      <a:pt x="854" y="150"/>
                    </a:lnTo>
                    <a:lnTo>
                      <a:pt x="850" y="148"/>
                    </a:lnTo>
                    <a:lnTo>
                      <a:pt x="838" y="142"/>
                    </a:lnTo>
                    <a:lnTo>
                      <a:pt x="822" y="134"/>
                    </a:lnTo>
                    <a:lnTo>
                      <a:pt x="798" y="126"/>
                    </a:lnTo>
                    <a:lnTo>
                      <a:pt x="768" y="120"/>
                    </a:lnTo>
                    <a:lnTo>
                      <a:pt x="732" y="114"/>
                    </a:lnTo>
                    <a:lnTo>
                      <a:pt x="692" y="110"/>
                    </a:lnTo>
                    <a:lnTo>
                      <a:pt x="646" y="110"/>
                    </a:lnTo>
                    <a:lnTo>
                      <a:pt x="596" y="116"/>
                    </a:lnTo>
                    <a:lnTo>
                      <a:pt x="540" y="126"/>
                    </a:lnTo>
                    <a:lnTo>
                      <a:pt x="482" y="146"/>
                    </a:lnTo>
                    <a:lnTo>
                      <a:pt x="422" y="172"/>
                    </a:lnTo>
                    <a:lnTo>
                      <a:pt x="356" y="210"/>
                    </a:lnTo>
                    <a:lnTo>
                      <a:pt x="290" y="258"/>
                    </a:lnTo>
                    <a:lnTo>
                      <a:pt x="230" y="310"/>
                    </a:lnTo>
                    <a:lnTo>
                      <a:pt x="178" y="364"/>
                    </a:lnTo>
                    <a:lnTo>
                      <a:pt x="136" y="422"/>
                    </a:lnTo>
                    <a:lnTo>
                      <a:pt x="100" y="480"/>
                    </a:lnTo>
                    <a:lnTo>
                      <a:pt x="72" y="536"/>
                    </a:lnTo>
                    <a:lnTo>
                      <a:pt x="48" y="590"/>
                    </a:lnTo>
                    <a:lnTo>
                      <a:pt x="30" y="640"/>
                    </a:lnTo>
                    <a:lnTo>
                      <a:pt x="18" y="684"/>
                    </a:lnTo>
                    <a:lnTo>
                      <a:pt x="8" y="722"/>
                    </a:lnTo>
                    <a:lnTo>
                      <a:pt x="4" y="750"/>
                    </a:lnTo>
                    <a:lnTo>
                      <a:pt x="0" y="768"/>
                    </a:lnTo>
                    <a:lnTo>
                      <a:pt x="0" y="774"/>
                    </a:lnTo>
                  </a:path>
                </a:pathLst>
              </a:custGeom>
              <a:gradFill rotWithShape="1">
                <a:gsLst>
                  <a:gs pos="0">
                    <a:srgbClr val="93D267">
                      <a:alpha val="32001"/>
                    </a:srgbClr>
                  </a:gs>
                  <a:gs pos="100000">
                    <a:srgbClr val="88CE58"/>
                  </a:gs>
                </a:gsLst>
                <a:lin ang="0" scaled="1"/>
              </a:gradFill>
              <a:ln w="12700">
                <a:noFill/>
                <a:round/>
              </a:ln>
            </p:spPr>
            <p:txBody>
              <a:bodyPr/>
              <a:lstStyle/>
              <a:p>
                <a:pPr defTabSz="685165">
                  <a:defRPr/>
                </a:pPr>
                <a:endParaRPr lang="zh-CN" altLang="en-US" sz="135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4" name="TextBox 271"/>
              <p:cNvSpPr txBox="1"/>
              <p:nvPr/>
            </p:nvSpPr>
            <p:spPr>
              <a:xfrm>
                <a:off x="1697018" y="3061000"/>
                <a:ext cx="2197794" cy="543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外部数据</a:t>
                </a:r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自动查询、汇总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系统数据</a:t>
                </a:r>
                <a:r>
                  <a:rPr lang="zh-CN" altLang="en-US" sz="13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自动下载、反馈</a:t>
                </a:r>
              </a:p>
            </p:txBody>
          </p:sp>
          <p:pic>
            <p:nvPicPr>
              <p:cNvPr id="175" name="图片 174" descr="20201123112648727"/>
              <p:cNvPicPr>
                <a:picLocks noChangeAspect="1" noChangeArrowheads="1"/>
              </p:cNvPicPr>
              <p:nvPr/>
            </p:nvPicPr>
            <p:blipFill>
              <a:blip r:embed="rId2" cstate="email"/>
              <a:srcRect/>
              <a:stretch>
                <a:fillRect/>
              </a:stretch>
            </p:blipFill>
            <p:spPr bwMode="auto">
              <a:xfrm>
                <a:off x="609320" y="2804852"/>
                <a:ext cx="972108" cy="1296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7" name="文本框 176"/>
          <p:cNvSpPr txBox="1"/>
          <p:nvPr/>
        </p:nvSpPr>
        <p:spPr>
          <a:xfrm>
            <a:off x="1014730" y="1224280"/>
            <a:ext cx="10162540" cy="10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buNone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贷业务办理中在申请、审批、放款、贷后、还款等环节中存在务量大、跨系统、跨部门、跨平台的操作（日报、周报、数据处理）的等痛点。影响一线业务人员办公效率。为此利用RPA流程自动化与AI技术，将业务人员从大量手工操作中解放出来，为客户提供高质量服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40"/>
          <p:cNvCxnSpPr/>
          <p:nvPr/>
        </p:nvCxnSpPr>
        <p:spPr>
          <a:xfrm flipV="1">
            <a:off x="872490" y="2631440"/>
            <a:ext cx="0" cy="3850005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92499" y="285760"/>
            <a:ext cx="49349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3660" y="1482725"/>
            <a:ext cx="11727180" cy="4315460"/>
            <a:chOff x="2" y="2355"/>
            <a:chExt cx="18468" cy="6796"/>
          </a:xfrm>
        </p:grpSpPr>
        <p:grpSp>
          <p:nvGrpSpPr>
            <p:cNvPr id="30" name="组合 29"/>
            <p:cNvGrpSpPr/>
            <p:nvPr/>
          </p:nvGrpSpPr>
          <p:grpSpPr>
            <a:xfrm>
              <a:off x="7239" y="3009"/>
              <a:ext cx="5619" cy="3527"/>
              <a:chOff x="7225" y="3009"/>
              <a:chExt cx="5619" cy="3527"/>
            </a:xfrm>
          </p:grpSpPr>
          <p:sp>
            <p:nvSpPr>
              <p:cNvPr id="31" name="燕尾形 30"/>
              <p:cNvSpPr/>
              <p:nvPr/>
            </p:nvSpPr>
            <p:spPr>
              <a:xfrm>
                <a:off x="7225" y="3009"/>
                <a:ext cx="5619" cy="654"/>
              </a:xfrm>
              <a:prstGeom prst="chevron">
                <a:avLst/>
              </a:prstGeom>
              <a:solidFill>
                <a:srgbClr val="055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-2023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年底    第二阶段：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RPA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自动化应用体系建设阶段</a:t>
                </a: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225" y="3749"/>
                <a:ext cx="5619" cy="2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2022年6月，启动“RPA流程机器人工厂”项目建设，力争用6个月时间，打造北京银行的“黑灯工厂”，实现机器人规模化应用。</a:t>
                </a:r>
                <a:endParaRPr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通过“一个中心、两个支点、三大工具、100个标杆产品”建设，全面推广RPA机器人流程自动化技术在我行的应用。</a:t>
                </a:r>
              </a:p>
              <a:p>
                <a:pPr lvl="0" indent="0" algn="just">
                  <a:lnSpc>
                    <a:spcPct val="130000"/>
                  </a:lnSpc>
                  <a:buFont typeface="Arial" panose="020B0604020202020204" pitchFamily="34" charset="0"/>
                  <a:buNone/>
                </a:pPr>
                <a:endPara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  <p:sp>
          <p:nvSpPr>
            <p:cNvPr id="32" name="五边形 31"/>
            <p:cNvSpPr/>
            <p:nvPr/>
          </p:nvSpPr>
          <p:spPr>
            <a:xfrm>
              <a:off x="5" y="3674"/>
              <a:ext cx="1645" cy="654"/>
            </a:xfrm>
            <a:prstGeom prst="homePlat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阶段</a:t>
              </a:r>
            </a:p>
          </p:txBody>
        </p:sp>
        <p:sp>
          <p:nvSpPr>
            <p:cNvPr id="100" name="燕尾形 99"/>
            <p:cNvSpPr/>
            <p:nvPr/>
          </p:nvSpPr>
          <p:spPr>
            <a:xfrm>
              <a:off x="1405" y="8294"/>
              <a:ext cx="2486" cy="857"/>
            </a:xfrm>
            <a:prstGeom prst="chevron">
              <a:avLst/>
            </a:prstGeom>
            <a:solidFill>
              <a:srgbClr val="002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2021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完成平台搭建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五边形 102"/>
            <p:cNvSpPr/>
            <p:nvPr/>
          </p:nvSpPr>
          <p:spPr>
            <a:xfrm>
              <a:off x="2" y="8294"/>
              <a:ext cx="1648" cy="857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里程碑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628" y="3674"/>
              <a:ext cx="5618" cy="3824"/>
              <a:chOff x="1628" y="3674"/>
              <a:chExt cx="5618" cy="3824"/>
            </a:xfrm>
          </p:grpSpPr>
          <p:sp>
            <p:nvSpPr>
              <p:cNvPr id="68" name="燕尾形 67"/>
              <p:cNvSpPr/>
              <p:nvPr/>
            </p:nvSpPr>
            <p:spPr>
              <a:xfrm>
                <a:off x="1628" y="3674"/>
                <a:ext cx="5619" cy="654"/>
              </a:xfrm>
              <a:prstGeom prst="chevron">
                <a:avLst/>
              </a:prstGeom>
              <a:solidFill>
                <a:srgbClr val="003E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2021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年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-2022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年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   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第一阶段：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平台探索阶段</a:t>
                </a:r>
                <a:endPara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1628" y="4362"/>
                <a:ext cx="5619" cy="31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发布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“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京牛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”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流程机器人平台，深入分行一线实际开展调研，将业务人员实际经验与RPA技术相结合，完成有人值守型机器人试点部署。</a:t>
                </a:r>
              </a:p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探索RPA技术无人值守、大规模、批处理应用场景，实时联动行内、外多个系统，自动操作整个业务流程。</a:t>
                </a:r>
              </a:p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2021年3月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-9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月，举办了首届“京智杯”数字化大赛—“京牛”RPA业务流程数字化竞赛。</a:t>
                </a:r>
              </a:p>
            </p:txBody>
          </p:sp>
        </p:grpSp>
        <p:sp>
          <p:nvSpPr>
            <p:cNvPr id="101" name="燕尾形 100"/>
            <p:cNvSpPr/>
            <p:nvPr/>
          </p:nvSpPr>
          <p:spPr>
            <a:xfrm>
              <a:off x="3646" y="8294"/>
              <a:ext cx="2486" cy="857"/>
            </a:xfrm>
            <a:prstGeom prst="chevron">
              <a:avLst/>
            </a:prstGeom>
            <a:solidFill>
              <a:srgbClr val="003E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2021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月举办首届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京智杯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  <p:sp>
          <p:nvSpPr>
            <p:cNvPr id="102" name="燕尾形 101"/>
            <p:cNvSpPr/>
            <p:nvPr/>
          </p:nvSpPr>
          <p:spPr>
            <a:xfrm>
              <a:off x="8128" y="8294"/>
              <a:ext cx="2486" cy="857"/>
            </a:xfrm>
            <a:prstGeom prst="chevron">
              <a:avLst/>
            </a:prstGeom>
            <a:solidFill>
              <a:srgbClr val="055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2022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月建立北京银行“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RPA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工厂”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燕尾形 33"/>
            <p:cNvSpPr/>
            <p:nvPr/>
          </p:nvSpPr>
          <p:spPr>
            <a:xfrm>
              <a:off x="5887" y="8294"/>
              <a:ext cx="2486" cy="857"/>
            </a:xfrm>
            <a:prstGeom prst="chevron">
              <a:avLst/>
            </a:prstGeom>
            <a:solidFill>
              <a:srgbClr val="003E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2022年2月，部署自动化流程277个</a:t>
              </a:r>
            </a:p>
          </p:txBody>
        </p:sp>
        <p:sp>
          <p:nvSpPr>
            <p:cNvPr id="35" name="燕尾形 34"/>
            <p:cNvSpPr/>
            <p:nvPr/>
          </p:nvSpPr>
          <p:spPr>
            <a:xfrm>
              <a:off x="10369" y="8294"/>
              <a:ext cx="3983" cy="857"/>
            </a:xfrm>
            <a:prstGeom prst="chevron">
              <a:avLst/>
            </a:prstGeom>
            <a:solidFill>
              <a:srgbClr val="055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推广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RPA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工厂运行模式</a:t>
              </a:r>
            </a:p>
          </p:txBody>
        </p:sp>
        <p:sp>
          <p:nvSpPr>
            <p:cNvPr id="66" name="燕尾形 65"/>
            <p:cNvSpPr/>
            <p:nvPr/>
          </p:nvSpPr>
          <p:spPr>
            <a:xfrm>
              <a:off x="14193" y="8294"/>
              <a:ext cx="4240" cy="857"/>
            </a:xfrm>
            <a:prstGeom prst="chevron">
              <a:avLst/>
            </a:prstGeom>
            <a:solidFill>
              <a:srgbClr val="055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形成规模化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RPA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运行，打造人人应用的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RPA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助手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851" y="2355"/>
              <a:ext cx="5619" cy="3621"/>
              <a:chOff x="12845" y="2355"/>
              <a:chExt cx="5619" cy="3621"/>
            </a:xfrm>
          </p:grpSpPr>
          <p:sp>
            <p:nvSpPr>
              <p:cNvPr id="37" name="燕尾形 36"/>
              <p:cNvSpPr/>
              <p:nvPr/>
            </p:nvSpPr>
            <p:spPr>
              <a:xfrm>
                <a:off x="12845" y="2355"/>
                <a:ext cx="5619" cy="654"/>
              </a:xfrm>
              <a:prstGeom prst="chevron">
                <a:avLst/>
              </a:prstGeom>
              <a:solidFill>
                <a:srgbClr val="055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2024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-2025</a:t>
                </a:r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  第三阶段：形成集中作业和规模效应</a:t>
                </a: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2845" y="3214"/>
                <a:ext cx="5619" cy="27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面向全行进行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RPA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应用推广，依托萤火社区、京智办公，上线开发者社区，建设案例分享、公开课、交流论坛，形成用数字化技术做好数字化转型的学习氛围和文化，营造RPA流程自动化全行推广的应用氛围。</a:t>
                </a:r>
              </a:p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  <a:p>
                <a:pPr marL="171450" lvl="0" indent="-171450" algn="just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endPara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58420" y="1753870"/>
            <a:ext cx="9296400" cy="4449445"/>
            <a:chOff x="-103" y="2114"/>
            <a:chExt cx="14640" cy="7007"/>
          </a:xfrm>
        </p:grpSpPr>
        <p:grpSp>
          <p:nvGrpSpPr>
            <p:cNvPr id="79" name="组合 78"/>
            <p:cNvGrpSpPr/>
            <p:nvPr/>
          </p:nvGrpSpPr>
          <p:grpSpPr>
            <a:xfrm>
              <a:off x="-103" y="2894"/>
              <a:ext cx="1857" cy="3215"/>
              <a:chOff x="611" y="1110"/>
              <a:chExt cx="1664" cy="2809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612" y="1110"/>
                <a:ext cx="1663" cy="1354"/>
                <a:chOff x="612" y="1110"/>
                <a:chExt cx="1663" cy="1354"/>
              </a:xfrm>
            </p:grpSpPr>
            <p:grpSp>
              <p:nvGrpSpPr>
                <p:cNvPr id="81" name="组合 80"/>
                <p:cNvGrpSpPr/>
                <p:nvPr/>
              </p:nvGrpSpPr>
              <p:grpSpPr>
                <a:xfrm>
                  <a:off x="963" y="1110"/>
                  <a:ext cx="960" cy="960"/>
                  <a:chOff x="3912" y="2017"/>
                  <a:chExt cx="960" cy="960"/>
                </a:xfrm>
              </p:grpSpPr>
              <p:sp>
                <p:nvSpPr>
                  <p:cNvPr id="82" name="圆角矩形 81"/>
                  <p:cNvSpPr/>
                  <p:nvPr/>
                </p:nvSpPr>
                <p:spPr>
                  <a:xfrm>
                    <a:off x="3947" y="2044"/>
                    <a:ext cx="890" cy="907"/>
                  </a:xfrm>
                  <a:prstGeom prst="round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83" name="图片 82" descr="流程设计"/>
                  <p:cNvPicPr>
                    <a:picLocks noChangeAspect="1"/>
                  </p:cNvPicPr>
                  <p:nvPr/>
                </p:nvPicPr>
                <p:blipFill>
                  <a:blip r:embed="rId23" cstate="print"/>
                  <a:stretch>
                    <a:fillRect/>
                  </a:stretch>
                </p:blipFill>
                <p:spPr>
                  <a:xfrm>
                    <a:off x="3912" y="2017"/>
                    <a:ext cx="960" cy="96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4" name="文本框 83"/>
                <p:cNvSpPr txBox="1"/>
                <p:nvPr/>
              </p:nvSpPr>
              <p:spPr>
                <a:xfrm>
                  <a:off x="612" y="2048"/>
                  <a:ext cx="1663" cy="4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zh-CN" altLang="en-US" sz="1000"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艺赛旗机器人</a:t>
                  </a:r>
                </a:p>
              </p:txBody>
            </p:sp>
          </p:grpSp>
          <p:grpSp>
            <p:nvGrpSpPr>
              <p:cNvPr id="85" name="组合 84"/>
              <p:cNvGrpSpPr/>
              <p:nvPr/>
            </p:nvGrpSpPr>
            <p:grpSpPr>
              <a:xfrm>
                <a:off x="611" y="2576"/>
                <a:ext cx="1663" cy="1343"/>
                <a:chOff x="611" y="2576"/>
                <a:chExt cx="1663" cy="1343"/>
              </a:xfrm>
            </p:grpSpPr>
            <p:grpSp>
              <p:nvGrpSpPr>
                <p:cNvPr id="86" name="组合 85"/>
                <p:cNvGrpSpPr/>
                <p:nvPr/>
              </p:nvGrpSpPr>
              <p:grpSpPr>
                <a:xfrm>
                  <a:off x="963" y="2576"/>
                  <a:ext cx="960" cy="960"/>
                  <a:chOff x="4357" y="3161"/>
                  <a:chExt cx="960" cy="960"/>
                </a:xfrm>
              </p:grpSpPr>
              <p:sp>
                <p:nvSpPr>
                  <p:cNvPr id="87" name="圆角矩形 86"/>
                  <p:cNvSpPr/>
                  <p:nvPr/>
                </p:nvSpPr>
                <p:spPr>
                  <a:xfrm>
                    <a:off x="4365" y="3174"/>
                    <a:ext cx="944" cy="933"/>
                  </a:xfrm>
                  <a:prstGeom prst="roundRect">
                    <a:avLst/>
                  </a:prstGeom>
                  <a:gradFill>
                    <a:gsLst>
                      <a:gs pos="50000">
                        <a:srgbClr val="EBA874"/>
                      </a:gs>
                      <a:gs pos="0">
                        <a:srgbClr val="F2C5A2"/>
                      </a:gs>
                      <a:gs pos="100000">
                        <a:srgbClr val="E48B45"/>
                      </a:gs>
                    </a:gsLst>
                    <a:lin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88" name="图片 87" descr="C:\Users\Administrator\Downloads\合_82流程设计.png合_82流程设计"/>
                  <p:cNvPicPr>
                    <a:picLocks noChangeAspect="1"/>
                  </p:cNvPicPr>
                  <p:nvPr>
                    <p:custDataLst>
                      <p:tags r:id="rId21"/>
                    </p:custDataLst>
                  </p:nvPr>
                </p:nvPicPr>
                <p:blipFill>
                  <a:blip r:embed="rId24" cstate="print"/>
                  <a:srcRect/>
                  <a:stretch>
                    <a:fillRect/>
                  </a:stretch>
                </p:blipFill>
                <p:spPr>
                  <a:xfrm>
                    <a:off x="4357" y="3161"/>
                    <a:ext cx="960" cy="96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9" name="文本框 88"/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611" y="3503"/>
                  <a:ext cx="1663" cy="4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zh-CN" sz="1000"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</a:rPr>
                    <a:t>其他厂商机器人产品</a:t>
                  </a:r>
                </a:p>
              </p:txBody>
            </p:sp>
          </p:grpSp>
        </p:grpSp>
        <p:sp>
          <p:nvSpPr>
            <p:cNvPr id="90" name="矩形 89"/>
            <p:cNvSpPr/>
            <p:nvPr/>
          </p:nvSpPr>
          <p:spPr>
            <a:xfrm>
              <a:off x="2218" y="2114"/>
              <a:ext cx="12107" cy="362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>
              <p:custDataLst>
                <p:tags r:id="rId1"/>
              </p:custDataLst>
            </p:nvPr>
          </p:nvSpPr>
          <p:spPr>
            <a:xfrm>
              <a:off x="2218" y="6137"/>
              <a:ext cx="12107" cy="2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2499" y="3153"/>
              <a:ext cx="1621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开发</a:t>
              </a:r>
            </a:p>
          </p:txBody>
        </p:sp>
        <p:sp>
          <p:nvSpPr>
            <p:cNvPr id="93" name="圆角矩形 92"/>
            <p:cNvSpPr/>
            <p:nvPr>
              <p:custDataLst>
                <p:tags r:id="rId2"/>
              </p:custDataLst>
            </p:nvPr>
          </p:nvSpPr>
          <p:spPr>
            <a:xfrm>
              <a:off x="4935" y="3153"/>
              <a:ext cx="1621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上线</a:t>
              </a:r>
            </a:p>
          </p:txBody>
        </p:sp>
        <p:sp>
          <p:nvSpPr>
            <p:cNvPr id="94" name="圆角矩形 93"/>
            <p:cNvSpPr/>
            <p:nvPr>
              <p:custDataLst>
                <p:tags r:id="rId3"/>
              </p:custDataLst>
            </p:nvPr>
          </p:nvSpPr>
          <p:spPr>
            <a:xfrm>
              <a:off x="2741" y="6824"/>
              <a:ext cx="1621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下载</a:t>
              </a:r>
            </a:p>
          </p:txBody>
        </p:sp>
        <p:sp>
          <p:nvSpPr>
            <p:cNvPr id="95" name="圆角矩形 94"/>
            <p:cNvSpPr/>
            <p:nvPr>
              <p:custDataLst>
                <p:tags r:id="rId4"/>
              </p:custDataLst>
            </p:nvPr>
          </p:nvSpPr>
          <p:spPr>
            <a:xfrm>
              <a:off x="7371" y="3153"/>
              <a:ext cx="1621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管理</a:t>
              </a:r>
            </a:p>
          </p:txBody>
        </p:sp>
        <p:sp>
          <p:nvSpPr>
            <p:cNvPr id="96" name="圆角矩形 95"/>
            <p:cNvSpPr/>
            <p:nvPr>
              <p:custDataLst>
                <p:tags r:id="rId5"/>
              </p:custDataLst>
            </p:nvPr>
          </p:nvSpPr>
          <p:spPr>
            <a:xfrm>
              <a:off x="12242" y="3158"/>
              <a:ext cx="1621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下线</a:t>
              </a:r>
            </a:p>
          </p:txBody>
        </p:sp>
        <p:cxnSp>
          <p:nvCxnSpPr>
            <p:cNvPr id="106" name="肘形连接符 105"/>
            <p:cNvCxnSpPr>
              <a:stCxn id="83" idx="3"/>
              <a:endCxn id="92" idx="1"/>
            </p:cNvCxnSpPr>
            <p:nvPr/>
          </p:nvCxnSpPr>
          <p:spPr>
            <a:xfrm flipV="1">
              <a:off x="1361" y="3439"/>
              <a:ext cx="1138" cy="5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肘形连接符 106"/>
            <p:cNvCxnSpPr>
              <a:stCxn id="88" idx="3"/>
              <a:endCxn id="92" idx="1"/>
            </p:cNvCxnSpPr>
            <p:nvPr/>
          </p:nvCxnSpPr>
          <p:spPr>
            <a:xfrm flipV="1">
              <a:off x="1361" y="3439"/>
              <a:ext cx="1138" cy="1683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文本框 110"/>
            <p:cNvSpPr txBox="1"/>
            <p:nvPr/>
          </p:nvSpPr>
          <p:spPr>
            <a:xfrm>
              <a:off x="2373" y="3873"/>
              <a:ext cx="198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流程开发</a:t>
              </a:r>
            </a:p>
          </p:txBody>
        </p:sp>
        <p:sp>
          <p:nvSpPr>
            <p:cNvPr id="114" name="文本框 113"/>
            <p:cNvSpPr txBox="1"/>
            <p:nvPr>
              <p:custDataLst>
                <p:tags r:id="rId6"/>
              </p:custDataLst>
            </p:nvPr>
          </p:nvSpPr>
          <p:spPr>
            <a:xfrm>
              <a:off x="4719" y="3873"/>
              <a:ext cx="1989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流程上线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机器人上线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zh-CN" altLang="en-US" sz="1200"/>
            </a:p>
          </p:txBody>
        </p:sp>
        <p:sp>
          <p:nvSpPr>
            <p:cNvPr id="116" name="文本框 115"/>
            <p:cNvSpPr txBox="1"/>
            <p:nvPr>
              <p:custDataLst>
                <p:tags r:id="rId7"/>
              </p:custDataLst>
            </p:nvPr>
          </p:nvSpPr>
          <p:spPr>
            <a:xfrm>
              <a:off x="7282" y="3873"/>
              <a:ext cx="198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分行管理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机器人授权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zh-CN" sz="1200"/>
                <a:t>RPA</a:t>
              </a:r>
              <a:r>
                <a:rPr lang="zh-CN" altLang="en-US" sz="1200"/>
                <a:t>工厂资源池</a:t>
              </a:r>
            </a:p>
          </p:txBody>
        </p:sp>
        <p:sp>
          <p:nvSpPr>
            <p:cNvPr id="118" name="文本框 117"/>
            <p:cNvSpPr txBox="1"/>
            <p:nvPr>
              <p:custDataLst>
                <p:tags r:id="rId8"/>
              </p:custDataLst>
            </p:nvPr>
          </p:nvSpPr>
          <p:spPr>
            <a:xfrm>
              <a:off x="12058" y="3917"/>
              <a:ext cx="198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流程下线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机器人下线</a:t>
              </a:r>
            </a:p>
          </p:txBody>
        </p:sp>
        <p:cxnSp>
          <p:nvCxnSpPr>
            <p:cNvPr id="120" name="直接箭头连接符 119"/>
            <p:cNvCxnSpPr>
              <a:stCxn id="92" idx="3"/>
            </p:cNvCxnSpPr>
            <p:nvPr/>
          </p:nvCxnSpPr>
          <p:spPr>
            <a:xfrm>
              <a:off x="4120" y="3439"/>
              <a:ext cx="78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箭头连接符 121"/>
            <p:cNvCxnSpPr>
              <a:stCxn id="93" idx="3"/>
              <a:endCxn id="95" idx="1"/>
            </p:cNvCxnSpPr>
            <p:nvPr/>
          </p:nvCxnSpPr>
          <p:spPr>
            <a:xfrm>
              <a:off x="6556" y="3439"/>
              <a:ext cx="81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箭头连接符 122"/>
            <p:cNvCxnSpPr>
              <a:stCxn id="95" idx="3"/>
              <a:endCxn id="135" idx="1"/>
            </p:cNvCxnSpPr>
            <p:nvPr/>
          </p:nvCxnSpPr>
          <p:spPr>
            <a:xfrm>
              <a:off x="8992" y="3439"/>
              <a:ext cx="81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肘形连接符 130"/>
            <p:cNvCxnSpPr>
              <a:stCxn id="93" idx="3"/>
              <a:endCxn id="94" idx="0"/>
            </p:cNvCxnSpPr>
            <p:nvPr/>
          </p:nvCxnSpPr>
          <p:spPr>
            <a:xfrm flipH="1">
              <a:off x="3552" y="3439"/>
              <a:ext cx="3004" cy="3385"/>
            </a:xfrm>
            <a:prstGeom prst="bentConnector4">
              <a:avLst>
                <a:gd name="adj1" fmla="val -12483"/>
                <a:gd name="adj2" fmla="val 5421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圆角矩形 131"/>
            <p:cNvSpPr/>
            <p:nvPr>
              <p:custDataLst>
                <p:tags r:id="rId9"/>
              </p:custDataLst>
            </p:nvPr>
          </p:nvSpPr>
          <p:spPr>
            <a:xfrm>
              <a:off x="5205" y="6824"/>
              <a:ext cx="1620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申请</a:t>
              </a:r>
            </a:p>
          </p:txBody>
        </p:sp>
        <p:sp>
          <p:nvSpPr>
            <p:cNvPr id="133" name="文本框 132"/>
            <p:cNvSpPr txBox="1"/>
            <p:nvPr>
              <p:custDataLst>
                <p:tags r:id="rId10"/>
              </p:custDataLst>
            </p:nvPr>
          </p:nvSpPr>
          <p:spPr>
            <a:xfrm>
              <a:off x="2419" y="7559"/>
              <a:ext cx="226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机器人下载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zh-CN" altLang="en-US" sz="1200"/>
            </a:p>
          </p:txBody>
        </p:sp>
        <p:sp>
          <p:nvSpPr>
            <p:cNvPr id="135" name="圆角矩形 134"/>
            <p:cNvSpPr/>
            <p:nvPr>
              <p:custDataLst>
                <p:tags r:id="rId11"/>
              </p:custDataLst>
            </p:nvPr>
          </p:nvSpPr>
          <p:spPr>
            <a:xfrm>
              <a:off x="9807" y="3153"/>
              <a:ext cx="1620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维护</a:t>
              </a:r>
            </a:p>
          </p:txBody>
        </p:sp>
        <p:cxnSp>
          <p:nvCxnSpPr>
            <p:cNvPr id="136" name="直接箭头连接符 135"/>
            <p:cNvCxnSpPr>
              <a:stCxn id="135" idx="3"/>
              <a:endCxn id="96" idx="1"/>
            </p:cNvCxnSpPr>
            <p:nvPr/>
          </p:nvCxnSpPr>
          <p:spPr>
            <a:xfrm>
              <a:off x="11427" y="3438"/>
              <a:ext cx="815" cy="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136"/>
            <p:cNvSpPr txBox="1"/>
            <p:nvPr>
              <p:custDataLst>
                <p:tags r:id="rId12"/>
              </p:custDataLst>
            </p:nvPr>
          </p:nvSpPr>
          <p:spPr>
            <a:xfrm>
              <a:off x="9598" y="3873"/>
              <a:ext cx="198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流程维护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调度维护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租户维护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机器人维护</a:t>
              </a:r>
            </a:p>
          </p:txBody>
        </p:sp>
        <p:sp>
          <p:nvSpPr>
            <p:cNvPr id="138" name="圆角矩形 137"/>
            <p:cNvSpPr/>
            <p:nvPr>
              <p:custDataLst>
                <p:tags r:id="rId13"/>
              </p:custDataLst>
            </p:nvPr>
          </p:nvSpPr>
          <p:spPr>
            <a:xfrm>
              <a:off x="7668" y="6824"/>
              <a:ext cx="1620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同步</a:t>
              </a:r>
            </a:p>
          </p:txBody>
        </p:sp>
        <p:sp>
          <p:nvSpPr>
            <p:cNvPr id="139" name="圆角矩形 138"/>
            <p:cNvSpPr/>
            <p:nvPr>
              <p:custDataLst>
                <p:tags r:id="rId14"/>
              </p:custDataLst>
            </p:nvPr>
          </p:nvSpPr>
          <p:spPr>
            <a:xfrm>
              <a:off x="10131" y="6824"/>
              <a:ext cx="1620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调度</a:t>
              </a:r>
            </a:p>
          </p:txBody>
        </p:sp>
        <p:cxnSp>
          <p:nvCxnSpPr>
            <p:cNvPr id="140" name="直接箭头连接符 139"/>
            <p:cNvCxnSpPr>
              <a:stCxn id="94" idx="3"/>
              <a:endCxn id="132" idx="1"/>
            </p:cNvCxnSpPr>
            <p:nvPr/>
          </p:nvCxnSpPr>
          <p:spPr>
            <a:xfrm>
              <a:off x="4362" y="7110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箭头连接符 140"/>
            <p:cNvCxnSpPr>
              <a:stCxn id="132" idx="3"/>
              <a:endCxn id="138" idx="1"/>
            </p:cNvCxnSpPr>
            <p:nvPr/>
          </p:nvCxnSpPr>
          <p:spPr>
            <a:xfrm>
              <a:off x="6825" y="7110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箭头连接符 141"/>
            <p:cNvCxnSpPr>
              <a:stCxn id="138" idx="3"/>
              <a:endCxn id="139" idx="1"/>
            </p:cNvCxnSpPr>
            <p:nvPr/>
          </p:nvCxnSpPr>
          <p:spPr>
            <a:xfrm>
              <a:off x="9288" y="7110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圆角矩形 143"/>
            <p:cNvSpPr/>
            <p:nvPr>
              <p:custDataLst>
                <p:tags r:id="rId15"/>
              </p:custDataLst>
            </p:nvPr>
          </p:nvSpPr>
          <p:spPr>
            <a:xfrm>
              <a:off x="12594" y="6824"/>
              <a:ext cx="1620" cy="5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文件</a:t>
              </a:r>
            </a:p>
          </p:txBody>
        </p:sp>
        <p:cxnSp>
          <p:nvCxnSpPr>
            <p:cNvPr id="145" name="直接箭头连接符 144"/>
            <p:cNvCxnSpPr>
              <a:stCxn id="139" idx="3"/>
              <a:endCxn id="144" idx="1"/>
            </p:cNvCxnSpPr>
            <p:nvPr/>
          </p:nvCxnSpPr>
          <p:spPr>
            <a:xfrm>
              <a:off x="11751" y="7110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肘形连接符 145"/>
            <p:cNvCxnSpPr>
              <a:stCxn id="144" idx="0"/>
              <a:endCxn id="135" idx="1"/>
            </p:cNvCxnSpPr>
            <p:nvPr/>
          </p:nvCxnSpPr>
          <p:spPr>
            <a:xfrm rot="16200000" flipV="1">
              <a:off x="9913" y="3333"/>
              <a:ext cx="3385" cy="3597"/>
            </a:xfrm>
            <a:prstGeom prst="bentConnector4">
              <a:avLst>
                <a:gd name="adj1" fmla="val 45790"/>
                <a:gd name="adj2" fmla="val 110425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文本框 146"/>
            <p:cNvSpPr txBox="1"/>
            <p:nvPr>
              <p:custDataLst>
                <p:tags r:id="rId16"/>
              </p:custDataLst>
            </p:nvPr>
          </p:nvSpPr>
          <p:spPr>
            <a:xfrm>
              <a:off x="4882" y="7559"/>
              <a:ext cx="226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流程商店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流程申请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操作手册</a:t>
              </a:r>
              <a:endParaRPr lang="zh-CN" altLang="en-US" sz="1200"/>
            </a:p>
          </p:txBody>
        </p:sp>
        <p:sp>
          <p:nvSpPr>
            <p:cNvPr id="148" name="文本框 147"/>
            <p:cNvSpPr txBox="1"/>
            <p:nvPr>
              <p:custDataLst>
                <p:tags r:id="rId17"/>
              </p:custDataLst>
            </p:nvPr>
          </p:nvSpPr>
          <p:spPr>
            <a:xfrm>
              <a:off x="7346" y="7559"/>
              <a:ext cx="226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流程执行记录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执行录屏回放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/>
                <a:t>流程日志记录</a:t>
              </a:r>
            </a:p>
            <a:p>
              <a:pPr indent="0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49" name="文本框 148"/>
            <p:cNvSpPr txBox="1"/>
            <p:nvPr>
              <p:custDataLst>
                <p:tags r:id="rId18"/>
              </p:custDataLst>
            </p:nvPr>
          </p:nvSpPr>
          <p:spPr>
            <a:xfrm>
              <a:off x="9809" y="7559"/>
              <a:ext cx="2265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流程执行记录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执行录屏回放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流程日志记录</a:t>
              </a:r>
              <a:endParaRPr lang="zh-CN" altLang="en-US" sz="1200"/>
            </a:p>
          </p:txBody>
        </p:sp>
        <p:sp>
          <p:nvSpPr>
            <p:cNvPr id="150" name="文本框 149"/>
            <p:cNvSpPr txBox="1"/>
            <p:nvPr>
              <p:custDataLst>
                <p:tags r:id="rId19"/>
              </p:custDataLst>
            </p:nvPr>
          </p:nvSpPr>
          <p:spPr>
            <a:xfrm>
              <a:off x="12272" y="7559"/>
              <a:ext cx="2265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执行结果文件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流程初始文件</a:t>
              </a:r>
              <a:endParaRPr lang="zh-CN" altLang="en-US" sz="120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200">
                  <a:sym typeface="+mn-ea"/>
                </a:rPr>
                <a:t>流程配置文件</a:t>
              </a:r>
              <a:endParaRPr lang="zh-CN" altLang="en-US" sz="1200"/>
            </a:p>
            <a:p>
              <a:pPr indent="0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2209" y="2114"/>
              <a:ext cx="640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>
                  <a:solidFill>
                    <a:schemeClr val="tx1"/>
                  </a:solidFill>
                </a:rPr>
                <a:t>RPA</a:t>
              </a:r>
              <a:r>
                <a:rPr lang="zh-CN" altLang="en-US" sz="1600" b="1">
                  <a:solidFill>
                    <a:schemeClr val="tx1"/>
                  </a:solidFill>
                </a:rPr>
                <a:t>产品控制台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2209" y="6139"/>
              <a:ext cx="640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solidFill>
                    <a:schemeClr val="tx1"/>
                  </a:solidFill>
                </a:rPr>
                <a:t>“</a:t>
              </a:r>
              <a:r>
                <a:rPr lang="zh-CN" altLang="en-US" sz="1600" b="1">
                  <a:solidFill>
                    <a:schemeClr val="tx1"/>
                  </a:solidFill>
                </a:rPr>
                <a:t>京牛</a:t>
              </a:r>
              <a:r>
                <a:rPr lang="en-US" sz="1600" b="1">
                  <a:solidFill>
                    <a:schemeClr val="tx1"/>
                  </a:solidFill>
                </a:rPr>
                <a:t>”</a:t>
              </a:r>
              <a:r>
                <a:rPr lang="en-US" altLang="zh-CN" sz="1600" b="1">
                  <a:solidFill>
                    <a:schemeClr val="tx1"/>
                  </a:solidFill>
                </a:rPr>
                <a:t>流程机器人</a:t>
              </a:r>
              <a:r>
                <a:rPr lang="zh-CN" altLang="en-US" sz="1600" b="1">
                  <a:solidFill>
                    <a:schemeClr val="tx1"/>
                  </a:solidFill>
                </a:rPr>
                <a:t>中台</a:t>
              </a:r>
            </a:p>
          </p:txBody>
        </p:sp>
        <p:sp>
          <p:nvSpPr>
            <p:cNvPr id="154" name="流程图: 联系 153"/>
            <p:cNvSpPr/>
            <p:nvPr/>
          </p:nvSpPr>
          <p:spPr>
            <a:xfrm>
              <a:off x="2499" y="6564"/>
              <a:ext cx="448" cy="448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55" name="流程图: 联系 154"/>
            <p:cNvSpPr/>
            <p:nvPr/>
          </p:nvSpPr>
          <p:spPr>
            <a:xfrm>
              <a:off x="7454" y="6564"/>
              <a:ext cx="448" cy="448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156" name="流程图: 联系 155"/>
            <p:cNvSpPr/>
            <p:nvPr/>
          </p:nvSpPr>
          <p:spPr>
            <a:xfrm>
              <a:off x="12330" y="6534"/>
              <a:ext cx="448" cy="448"/>
            </a:xfrm>
            <a:prstGeom prst="flowChartConnector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1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9489440" y="1793875"/>
            <a:ext cx="2443480" cy="4369435"/>
            <a:chOff x="15080" y="2178"/>
            <a:chExt cx="3848" cy="6881"/>
          </a:xfrm>
        </p:grpSpPr>
        <p:grpSp>
          <p:nvGrpSpPr>
            <p:cNvPr id="164" name="组合 163"/>
            <p:cNvGrpSpPr/>
            <p:nvPr/>
          </p:nvGrpSpPr>
          <p:grpSpPr>
            <a:xfrm>
              <a:off x="15080" y="2178"/>
              <a:ext cx="3848" cy="1266"/>
              <a:chOff x="15134" y="1838"/>
              <a:chExt cx="3848" cy="1266"/>
            </a:xfrm>
          </p:grpSpPr>
          <p:sp>
            <p:nvSpPr>
              <p:cNvPr id="157" name="文本框 156"/>
              <p:cNvSpPr txBox="1"/>
              <p:nvPr/>
            </p:nvSpPr>
            <p:spPr>
              <a:xfrm>
                <a:off x="15477" y="1838"/>
                <a:ext cx="3505" cy="126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安装包下载</a:t>
                </a:r>
              </a:p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提供机器人、设计器安装包，安装后可自动获得</a:t>
                </a: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天临时机器人授权。</a:t>
                </a:r>
              </a:p>
            </p:txBody>
          </p:sp>
          <p:sp>
            <p:nvSpPr>
              <p:cNvPr id="158" name="流程图: 联系 157"/>
              <p:cNvSpPr/>
              <p:nvPr/>
            </p:nvSpPr>
            <p:spPr>
              <a:xfrm>
                <a:off x="15134" y="1838"/>
                <a:ext cx="448" cy="448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11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</a:p>
            </p:txBody>
          </p:sp>
        </p:grpSp>
        <p:grpSp>
          <p:nvGrpSpPr>
            <p:cNvPr id="165" name="组合 164"/>
            <p:cNvGrpSpPr/>
            <p:nvPr/>
          </p:nvGrpSpPr>
          <p:grpSpPr>
            <a:xfrm>
              <a:off x="15080" y="4509"/>
              <a:ext cx="3848" cy="1307"/>
              <a:chOff x="15134" y="4433"/>
              <a:chExt cx="3848" cy="1307"/>
            </a:xfrm>
          </p:grpSpPr>
          <p:sp>
            <p:nvSpPr>
              <p:cNvPr id="159" name="文本框 158"/>
              <p:cNvSpPr txBox="1"/>
              <p:nvPr/>
            </p:nvSpPr>
            <p:spPr>
              <a:xfrm>
                <a:off x="15477" y="4433"/>
                <a:ext cx="3505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流程同步推送</a:t>
                </a:r>
              </a:p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在申请流程商店中申请流程后可实时同步至用户前台机器人中。</a:t>
                </a:r>
              </a:p>
            </p:txBody>
          </p:sp>
          <p:sp>
            <p:nvSpPr>
              <p:cNvPr id="161" name="流程图: 联系 160"/>
              <p:cNvSpPr/>
              <p:nvPr/>
            </p:nvSpPr>
            <p:spPr>
              <a:xfrm>
                <a:off x="15134" y="4433"/>
                <a:ext cx="448" cy="448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11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>
              <a:off x="15080" y="6881"/>
              <a:ext cx="3848" cy="2179"/>
              <a:chOff x="15134" y="7609"/>
              <a:chExt cx="3848" cy="2179"/>
            </a:xfrm>
          </p:grpSpPr>
          <p:sp>
            <p:nvSpPr>
              <p:cNvPr id="160" name="文本框 159"/>
              <p:cNvSpPr txBox="1"/>
              <p:nvPr/>
            </p:nvSpPr>
            <p:spPr>
              <a:xfrm>
                <a:off x="15477" y="7609"/>
                <a:ext cx="3505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文件中心</a:t>
                </a:r>
              </a:p>
              <a:p>
                <a:pPr indent="0" algn="just">
                  <a:buFont typeface="Arial" panose="020B0604020202020204" pitchFamily="34" charset="0"/>
                  <a:buNone/>
                </a:pP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实现所有RPA流程执行过程中（执行前、执行中、执行后）的各类数据的统一管理，将原来分散在各个RPA机器人本地电脑上的各类数据进行统一集中处理。</a:t>
                </a:r>
              </a:p>
            </p:txBody>
          </p:sp>
          <p:sp>
            <p:nvSpPr>
              <p:cNvPr id="162" name="流程图: 联系 161"/>
              <p:cNvSpPr/>
              <p:nvPr/>
            </p:nvSpPr>
            <p:spPr>
              <a:xfrm>
                <a:off x="15134" y="7609"/>
                <a:ext cx="448" cy="448"/>
              </a:xfrm>
              <a:prstGeom prst="flowChartConnector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zh-CN" sz="11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</a:p>
            </p:txBody>
          </p:sp>
        </p:grpSp>
      </p:grpSp>
      <p:sp>
        <p:nvSpPr>
          <p:cNvPr id="98" name="文本框 97"/>
          <p:cNvSpPr txBox="1"/>
          <p:nvPr/>
        </p:nvSpPr>
        <p:spPr>
          <a:xfrm>
            <a:off x="59055" y="1169035"/>
            <a:ext cx="4689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京牛</a:t>
            </a:r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流程机器人平台</a:t>
            </a:r>
            <a:r>
              <a:rPr kumimoji="1"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业务流程生命周期</a:t>
            </a:r>
            <a:endParaRPr kumimoji="1"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383540" y="1566545"/>
            <a:ext cx="11424920" cy="5104130"/>
            <a:chOff x="597" y="2186"/>
            <a:chExt cx="17992" cy="8038"/>
          </a:xfrm>
        </p:grpSpPr>
        <p:sp>
          <p:nvSpPr>
            <p:cNvPr id="91" name="矩形 90"/>
            <p:cNvSpPr/>
            <p:nvPr/>
          </p:nvSpPr>
          <p:spPr>
            <a:xfrm>
              <a:off x="1610" y="3346"/>
              <a:ext cx="16979" cy="676"/>
            </a:xfrm>
            <a:prstGeom prst="rect">
              <a:avLst/>
            </a:prstGeom>
            <a:solidFill>
              <a:srgbClr val="91B6D9"/>
            </a:solidFill>
            <a:ln w="19050">
              <a:solidFill>
                <a:srgbClr val="91B6D9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1609" y="4317"/>
              <a:ext cx="14541" cy="45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A8A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1605" y="9114"/>
              <a:ext cx="16984" cy="1110"/>
            </a:xfrm>
            <a:prstGeom prst="rect">
              <a:avLst/>
            </a:prstGeom>
            <a:noFill/>
            <a:ln w="28575">
              <a:solidFill>
                <a:srgbClr val="91B6D9"/>
              </a:solidFill>
              <a:prstDash val="sysDash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8435" y="3420"/>
              <a:ext cx="1728" cy="60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服务网关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1610" y="4303"/>
              <a:ext cx="1239" cy="4515"/>
            </a:xfrm>
            <a:prstGeom prst="rect">
              <a:avLst/>
            </a:prstGeom>
            <a:solidFill>
              <a:srgbClr val="91B6D9"/>
            </a:solidFill>
            <a:ln w="12700">
              <a:solidFill>
                <a:srgbClr val="68C3E4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1605" y="9117"/>
              <a:ext cx="1239" cy="1101"/>
            </a:xfrm>
            <a:prstGeom prst="rect">
              <a:avLst/>
            </a:prstGeom>
            <a:solidFill>
              <a:srgbClr val="91B6D9"/>
            </a:solidFill>
            <a:ln w="12700">
              <a:solidFill>
                <a:srgbClr val="68C3E4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1730" y="9207"/>
              <a:ext cx="1008" cy="101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数据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存储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16541" y="4310"/>
              <a:ext cx="2048" cy="4478"/>
            </a:xfrm>
            <a:prstGeom prst="rect">
              <a:avLst/>
            </a:prstGeom>
            <a:solidFill>
              <a:srgbClr val="DEEBF7"/>
            </a:solidFill>
            <a:ln w="19050">
              <a:solidFill>
                <a:srgbClr val="4993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圆柱形 99"/>
            <p:cNvSpPr/>
            <p:nvPr/>
          </p:nvSpPr>
          <p:spPr>
            <a:xfrm>
              <a:off x="8601" y="9389"/>
              <a:ext cx="1382" cy="670"/>
            </a:xfrm>
            <a:prstGeom prst="can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8700" y="9501"/>
              <a:ext cx="1195" cy="55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mysql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3039" y="4488"/>
              <a:ext cx="1802" cy="4217"/>
            </a:xfrm>
            <a:prstGeom prst="rect">
              <a:avLst/>
            </a:prstGeom>
            <a:solidFill>
              <a:srgbClr val="DEEBF7"/>
            </a:solidFill>
            <a:ln w="19050">
              <a:solidFill>
                <a:srgbClr val="DEEB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2956" y="4603"/>
              <a:ext cx="1968" cy="46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机器人控制台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1697" y="5993"/>
              <a:ext cx="1008" cy="101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基础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服务</a:t>
              </a:r>
            </a:p>
          </p:txBody>
        </p:sp>
        <p:sp>
          <p:nvSpPr>
            <p:cNvPr id="105" name="圆角矩形 104"/>
            <p:cNvSpPr/>
            <p:nvPr/>
          </p:nvSpPr>
          <p:spPr>
            <a:xfrm>
              <a:off x="3323" y="5759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3329" y="6324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7" name="圆角矩形 106"/>
            <p:cNvSpPr/>
            <p:nvPr/>
          </p:nvSpPr>
          <p:spPr>
            <a:xfrm>
              <a:off x="3329" y="6890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3324" y="7447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3330" y="7988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6835" y="5296"/>
              <a:ext cx="1399" cy="50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RPA</a:t>
              </a:r>
              <a:r>
                <a:rPr lang="zh-CN" altLang="en-US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厂商</a:t>
              </a:r>
            </a:p>
          </p:txBody>
        </p:sp>
        <p:sp>
          <p:nvSpPr>
            <p:cNvPr id="140" name="圆角矩形 139"/>
            <p:cNvSpPr/>
            <p:nvPr/>
          </p:nvSpPr>
          <p:spPr>
            <a:xfrm>
              <a:off x="16654" y="5963"/>
              <a:ext cx="1759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ym typeface="+mn-ea"/>
              </a:endParaRPr>
            </a:p>
          </p:txBody>
        </p:sp>
        <p:sp>
          <p:nvSpPr>
            <p:cNvPr id="138" name="圆角矩形 137"/>
            <p:cNvSpPr/>
            <p:nvPr/>
          </p:nvSpPr>
          <p:spPr>
            <a:xfrm>
              <a:off x="16658" y="6537"/>
              <a:ext cx="1752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ym typeface="+mn-ea"/>
              </a:endParaRPr>
            </a:p>
          </p:txBody>
        </p:sp>
        <p:sp>
          <p:nvSpPr>
            <p:cNvPr id="142" name="圆角矩形 141"/>
            <p:cNvSpPr/>
            <p:nvPr/>
          </p:nvSpPr>
          <p:spPr>
            <a:xfrm>
              <a:off x="16659" y="7085"/>
              <a:ext cx="1750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ym typeface="+mn-ea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5021" y="4572"/>
              <a:ext cx="10957" cy="4217"/>
            </a:xfrm>
            <a:prstGeom prst="rect">
              <a:avLst/>
            </a:prstGeom>
            <a:solidFill>
              <a:srgbClr val="DEEBF7"/>
            </a:solidFill>
            <a:ln w="19050" cmpd="sng">
              <a:solidFill>
                <a:srgbClr val="DEEBF7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DEEBF7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8113" y="4488"/>
              <a:ext cx="3380" cy="500"/>
            </a:xfrm>
            <a:prstGeom prst="rect">
              <a:avLst/>
            </a:prstGeom>
            <a:noFill/>
            <a:ln>
              <a:solidFill>
                <a:srgbClr val="DEEBF7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DEEBF7"/>
                  </a:solidFill>
                </a14:hiddenFill>
              </a:ext>
            </a:extLst>
          </p:spPr>
          <p:txBody>
            <a:bodyPr wrap="squar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京牛</a:t>
              </a:r>
              <a:r>
                <a:rPr lang="en-US" altLang="zh-CN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流程机器人中台</a:t>
              </a:r>
            </a:p>
          </p:txBody>
        </p:sp>
        <p:sp>
          <p:nvSpPr>
            <p:cNvPr id="111" name="圆柱形 110"/>
            <p:cNvSpPr/>
            <p:nvPr/>
          </p:nvSpPr>
          <p:spPr>
            <a:xfrm>
              <a:off x="6723" y="9389"/>
              <a:ext cx="1511" cy="670"/>
            </a:xfrm>
            <a:prstGeom prst="can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6602" y="9501"/>
              <a:ext cx="1745" cy="55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sql server</a:t>
              </a:r>
            </a:p>
          </p:txBody>
        </p:sp>
        <p:sp>
          <p:nvSpPr>
            <p:cNvPr id="113" name="圆柱形 112"/>
            <p:cNvSpPr/>
            <p:nvPr/>
          </p:nvSpPr>
          <p:spPr>
            <a:xfrm>
              <a:off x="10341" y="9396"/>
              <a:ext cx="1657" cy="670"/>
            </a:xfrm>
            <a:prstGeom prst="can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0209" y="9508"/>
              <a:ext cx="1918" cy="55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oceanbase</a:t>
              </a:r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1880" y="2186"/>
              <a:ext cx="16440" cy="1192"/>
              <a:chOff x="1549" y="2186"/>
              <a:chExt cx="16440" cy="1192"/>
            </a:xfrm>
          </p:grpSpPr>
          <p:grpSp>
            <p:nvGrpSpPr>
              <p:cNvPr id="116" name="组合 115"/>
              <p:cNvGrpSpPr/>
              <p:nvPr/>
            </p:nvGrpSpPr>
            <p:grpSpPr>
              <a:xfrm>
                <a:off x="5007" y="2219"/>
                <a:ext cx="1422" cy="1127"/>
                <a:chOff x="1601" y="2209"/>
                <a:chExt cx="1422" cy="1127"/>
              </a:xfrm>
            </p:grpSpPr>
            <p:sp>
              <p:nvSpPr>
                <p:cNvPr id="117" name="下箭头标注 116"/>
                <p:cNvSpPr/>
                <p:nvPr/>
              </p:nvSpPr>
              <p:spPr>
                <a:xfrm>
                  <a:off x="1601" y="2209"/>
                  <a:ext cx="1422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文本框 190"/>
                <p:cNvSpPr txBox="1"/>
                <p:nvPr/>
              </p:nvSpPr>
              <p:spPr>
                <a:xfrm>
                  <a:off x="1752" y="2325"/>
                  <a:ext cx="1128" cy="466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京准查</a:t>
                  </a:r>
                </a:p>
              </p:txBody>
            </p:sp>
          </p:grpSp>
          <p:grpSp>
            <p:nvGrpSpPr>
              <p:cNvPr id="118" name="组合 117"/>
              <p:cNvGrpSpPr/>
              <p:nvPr/>
            </p:nvGrpSpPr>
            <p:grpSpPr>
              <a:xfrm>
                <a:off x="1549" y="2186"/>
                <a:ext cx="2808" cy="1193"/>
                <a:chOff x="3392" y="2143"/>
                <a:chExt cx="2808" cy="1193"/>
              </a:xfrm>
            </p:grpSpPr>
            <p:sp>
              <p:nvSpPr>
                <p:cNvPr id="192" name="下箭头标注 191"/>
                <p:cNvSpPr/>
                <p:nvPr/>
              </p:nvSpPr>
              <p:spPr>
                <a:xfrm>
                  <a:off x="3686" y="2209"/>
                  <a:ext cx="2219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3" name="文本框 192"/>
                <p:cNvSpPr txBox="1"/>
                <p:nvPr/>
              </p:nvSpPr>
              <p:spPr>
                <a:xfrm>
                  <a:off x="3392" y="2143"/>
                  <a:ext cx="2808" cy="819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en-US" altLang="zh-CN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RPA</a:t>
                  </a: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助手</a:t>
                  </a:r>
                </a:p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（桌面版，移动端）</a:t>
                  </a:r>
                </a:p>
              </p:txBody>
            </p:sp>
          </p:grpSp>
          <p:grpSp>
            <p:nvGrpSpPr>
              <p:cNvPr id="119" name="组合 118"/>
              <p:cNvGrpSpPr/>
              <p:nvPr/>
            </p:nvGrpSpPr>
            <p:grpSpPr>
              <a:xfrm>
                <a:off x="7079" y="2219"/>
                <a:ext cx="1422" cy="1127"/>
                <a:chOff x="6643" y="2209"/>
                <a:chExt cx="1422" cy="1127"/>
              </a:xfrm>
            </p:grpSpPr>
            <p:sp>
              <p:nvSpPr>
                <p:cNvPr id="120" name="下箭头标注 119"/>
                <p:cNvSpPr/>
                <p:nvPr/>
              </p:nvSpPr>
              <p:spPr>
                <a:xfrm>
                  <a:off x="6643" y="2209"/>
                  <a:ext cx="1422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文本框 120"/>
                <p:cNvSpPr txBox="1"/>
                <p:nvPr/>
              </p:nvSpPr>
              <p:spPr>
                <a:xfrm>
                  <a:off x="6650" y="2325"/>
                  <a:ext cx="1408" cy="500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信贷系统</a:t>
                  </a:r>
                </a:p>
              </p:txBody>
            </p:sp>
          </p:grpSp>
          <p:grpSp>
            <p:nvGrpSpPr>
              <p:cNvPr id="122" name="组合 121"/>
              <p:cNvGrpSpPr/>
              <p:nvPr/>
            </p:nvGrpSpPr>
            <p:grpSpPr>
              <a:xfrm>
                <a:off x="9151" y="2219"/>
                <a:ext cx="1422" cy="1127"/>
                <a:chOff x="8967" y="2209"/>
                <a:chExt cx="1422" cy="1127"/>
              </a:xfrm>
            </p:grpSpPr>
            <p:sp>
              <p:nvSpPr>
                <p:cNvPr id="123" name="下箭头标注 122"/>
                <p:cNvSpPr/>
                <p:nvPr/>
              </p:nvSpPr>
              <p:spPr>
                <a:xfrm>
                  <a:off x="8967" y="2209"/>
                  <a:ext cx="1422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文本框 123"/>
                <p:cNvSpPr txBox="1"/>
                <p:nvPr/>
              </p:nvSpPr>
              <p:spPr>
                <a:xfrm>
                  <a:off x="8974" y="2325"/>
                  <a:ext cx="1408" cy="500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个贷系统</a:t>
                  </a:r>
                </a:p>
              </p:txBody>
            </p:sp>
          </p:grpSp>
          <p:grpSp>
            <p:nvGrpSpPr>
              <p:cNvPr id="125" name="组合 124"/>
              <p:cNvGrpSpPr/>
              <p:nvPr/>
            </p:nvGrpSpPr>
            <p:grpSpPr>
              <a:xfrm>
                <a:off x="11223" y="2219"/>
                <a:ext cx="2892" cy="1127"/>
                <a:chOff x="11193" y="2219"/>
                <a:chExt cx="2892" cy="1127"/>
              </a:xfrm>
            </p:grpSpPr>
            <p:sp>
              <p:nvSpPr>
                <p:cNvPr id="126" name="下箭头标注 125"/>
                <p:cNvSpPr/>
                <p:nvPr/>
              </p:nvSpPr>
              <p:spPr>
                <a:xfrm>
                  <a:off x="11304" y="2219"/>
                  <a:ext cx="2669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文本框 126"/>
                <p:cNvSpPr txBox="1"/>
                <p:nvPr/>
              </p:nvSpPr>
              <p:spPr>
                <a:xfrm>
                  <a:off x="11193" y="2335"/>
                  <a:ext cx="2892" cy="50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天眼可视化智能门户</a:t>
                  </a:r>
                </a:p>
              </p:txBody>
            </p:sp>
          </p:grpSp>
          <p:grpSp>
            <p:nvGrpSpPr>
              <p:cNvPr id="128" name="组合 127"/>
              <p:cNvGrpSpPr/>
              <p:nvPr/>
            </p:nvGrpSpPr>
            <p:grpSpPr>
              <a:xfrm>
                <a:off x="16837" y="2219"/>
                <a:ext cx="1152" cy="1126"/>
                <a:chOff x="16836" y="2219"/>
                <a:chExt cx="1152" cy="1126"/>
              </a:xfrm>
            </p:grpSpPr>
            <p:sp>
              <p:nvSpPr>
                <p:cNvPr id="129" name="下箭头标注 128"/>
                <p:cNvSpPr/>
                <p:nvPr/>
              </p:nvSpPr>
              <p:spPr>
                <a:xfrm>
                  <a:off x="16836" y="2219"/>
                  <a:ext cx="1152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文本框 129"/>
                <p:cNvSpPr txBox="1"/>
                <p:nvPr/>
              </p:nvSpPr>
              <p:spPr>
                <a:xfrm>
                  <a:off x="17028" y="2335"/>
                  <a:ext cx="768" cy="500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en-US" altLang="zh-CN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......</a:t>
                  </a: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14765" y="2219"/>
                <a:ext cx="1422" cy="1127"/>
                <a:chOff x="14760" y="2219"/>
                <a:chExt cx="1422" cy="1127"/>
              </a:xfrm>
            </p:grpSpPr>
            <p:sp>
              <p:nvSpPr>
                <p:cNvPr id="132" name="下箭头标注 131"/>
                <p:cNvSpPr/>
                <p:nvPr/>
              </p:nvSpPr>
              <p:spPr>
                <a:xfrm>
                  <a:off x="14760" y="2219"/>
                  <a:ext cx="1422" cy="1127"/>
                </a:xfrm>
                <a:prstGeom prst="downArrowCallout">
                  <a:avLst>
                    <a:gd name="adj1" fmla="val 10292"/>
                    <a:gd name="adj2" fmla="val 12866"/>
                    <a:gd name="adj3" fmla="val 25000"/>
                    <a:gd name="adj4" fmla="val 60070"/>
                  </a:avLst>
                </a:prstGeom>
                <a:solidFill>
                  <a:srgbClr val="9DC3E6"/>
                </a:solidFill>
                <a:ln>
                  <a:solidFill>
                    <a:srgbClr val="91B6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文本框 132"/>
                <p:cNvSpPr txBox="1"/>
                <p:nvPr/>
              </p:nvSpPr>
              <p:spPr>
                <a:xfrm>
                  <a:off x="14767" y="2335"/>
                  <a:ext cx="1408" cy="500"/>
                </a:xfrm>
                <a:prstGeom prst="rect">
                  <a:avLst/>
                </a:prstGeom>
                <a:noFill/>
              </p:spPr>
              <p:txBody>
                <a:bodyPr wrap="none" rtlCol="0" anchor="t">
                  <a:spAutoFit/>
                </a:bodyPr>
                <a:lstStyle/>
                <a:p>
                  <a:pPr marL="0" marR="0" lvl="0" indent="0" algn="ctr" defTabSz="647065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r>
                    <a:rPr lang="zh-CN" altLang="en-US" sz="1400" b="1" kern="0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三方网站</a:t>
                  </a:r>
                </a:p>
              </p:txBody>
            </p:sp>
          </p:grpSp>
        </p:grpSp>
        <p:sp>
          <p:nvSpPr>
            <p:cNvPr id="134" name="圆角矩形 133"/>
            <p:cNvSpPr/>
            <p:nvPr/>
          </p:nvSpPr>
          <p:spPr>
            <a:xfrm>
              <a:off x="5181" y="7536"/>
              <a:ext cx="1745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5" name="圆角矩形 134"/>
            <p:cNvSpPr/>
            <p:nvPr/>
          </p:nvSpPr>
          <p:spPr>
            <a:xfrm>
              <a:off x="5134" y="8111"/>
              <a:ext cx="1966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436" y="5193"/>
              <a:ext cx="100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机器人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3436" y="5762"/>
              <a:ext cx="100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设计器</a:t>
              </a: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3316" y="6318"/>
              <a:ext cx="124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授权管理</a:t>
              </a: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3316" y="6874"/>
              <a:ext cx="124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分行租户</a:t>
              </a: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3316" y="7430"/>
              <a:ext cx="124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流程上线</a:t>
              </a: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3316" y="7986"/>
              <a:ext cx="124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流程下线</a:t>
              </a: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17030" y="5937"/>
              <a:ext cx="100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艺赛旗</a:t>
              </a: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16910" y="6526"/>
              <a:ext cx="1248" cy="41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其他厂商</a:t>
              </a: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17216" y="7085"/>
              <a:ext cx="636" cy="397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2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......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597" y="2209"/>
              <a:ext cx="765" cy="8009"/>
            </a:xfrm>
            <a:prstGeom prst="rect">
              <a:avLst/>
            </a:prstGeom>
            <a:solidFill>
              <a:srgbClr val="A1C1DF"/>
            </a:solidFill>
            <a:ln>
              <a:solidFill>
                <a:srgbClr val="8EB5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文本框 266"/>
            <p:cNvSpPr txBox="1"/>
            <p:nvPr/>
          </p:nvSpPr>
          <p:spPr>
            <a:xfrm>
              <a:off x="627" y="4828"/>
              <a:ext cx="648" cy="26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统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认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证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对</a:t>
              </a:r>
            </a:p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接</a:t>
              </a:r>
            </a:p>
          </p:txBody>
        </p:sp>
        <p:sp>
          <p:nvSpPr>
            <p:cNvPr id="268" name="下箭头 267"/>
            <p:cNvSpPr/>
            <p:nvPr/>
          </p:nvSpPr>
          <p:spPr>
            <a:xfrm>
              <a:off x="9489" y="8818"/>
              <a:ext cx="305" cy="284"/>
            </a:xfrm>
            <a:prstGeom prst="downArrow">
              <a:avLst/>
            </a:prstGeom>
            <a:solidFill>
              <a:srgbClr val="6096C8"/>
            </a:solidFill>
            <a:ln w="3175">
              <a:solidFill>
                <a:srgbClr val="6096C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下箭头 268"/>
            <p:cNvSpPr/>
            <p:nvPr/>
          </p:nvSpPr>
          <p:spPr>
            <a:xfrm>
              <a:off x="9139" y="4043"/>
              <a:ext cx="305" cy="284"/>
            </a:xfrm>
            <a:prstGeom prst="downArrow">
              <a:avLst/>
            </a:prstGeom>
            <a:solidFill>
              <a:srgbClr val="6096C8"/>
            </a:solidFill>
            <a:ln w="3175">
              <a:solidFill>
                <a:srgbClr val="6096C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右箭头 269"/>
            <p:cNvSpPr/>
            <p:nvPr/>
          </p:nvSpPr>
          <p:spPr>
            <a:xfrm>
              <a:off x="16168" y="5937"/>
              <a:ext cx="373" cy="285"/>
            </a:xfrm>
            <a:prstGeom prst="rightArrow">
              <a:avLst/>
            </a:prstGeom>
            <a:solidFill>
              <a:srgbClr val="6096C8"/>
            </a:solidFill>
            <a:ln w="3175">
              <a:solidFill>
                <a:srgbClr val="6096C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71" name="右箭头 270"/>
            <p:cNvSpPr/>
            <p:nvPr/>
          </p:nvSpPr>
          <p:spPr>
            <a:xfrm>
              <a:off x="16182" y="7140"/>
              <a:ext cx="373" cy="285"/>
            </a:xfrm>
            <a:prstGeom prst="rightArrow">
              <a:avLst/>
            </a:prstGeom>
            <a:solidFill>
              <a:srgbClr val="6096C8"/>
            </a:solidFill>
            <a:ln w="3175">
              <a:solidFill>
                <a:srgbClr val="6096C8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5021" y="4795"/>
              <a:ext cx="2228" cy="3817"/>
              <a:chOff x="5021" y="4795"/>
              <a:chExt cx="2228" cy="3817"/>
            </a:xfrm>
          </p:grpSpPr>
          <p:sp>
            <p:nvSpPr>
              <p:cNvPr id="150" name="圆角矩形 149"/>
              <p:cNvSpPr/>
              <p:nvPr/>
            </p:nvSpPr>
            <p:spPr>
              <a:xfrm>
                <a:off x="5395" y="5347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51" name="文本框 150"/>
              <p:cNvSpPr txBox="1"/>
              <p:nvPr/>
            </p:nvSpPr>
            <p:spPr>
              <a:xfrm>
                <a:off x="5391" y="5342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流程列表展示</a:t>
                </a:r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5395" y="5894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5391" y="5892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流程明细展示</a:t>
                </a:r>
              </a:p>
            </p:txBody>
          </p:sp>
          <p:sp>
            <p:nvSpPr>
              <p:cNvPr id="154" name="圆角矩形 153"/>
              <p:cNvSpPr/>
              <p:nvPr/>
            </p:nvSpPr>
            <p:spPr>
              <a:xfrm>
                <a:off x="5263" y="6441"/>
                <a:ext cx="1744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55" name="文本框 154"/>
              <p:cNvSpPr txBox="1"/>
              <p:nvPr/>
            </p:nvSpPr>
            <p:spPr>
              <a:xfrm>
                <a:off x="5291" y="6456"/>
                <a:ext cx="1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流程创建与修改</a:t>
                </a: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5512" y="6988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57" name="文本框 156"/>
              <p:cNvSpPr txBox="1"/>
              <p:nvPr/>
            </p:nvSpPr>
            <p:spPr>
              <a:xfrm>
                <a:off x="5591" y="7015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流程删除</a:t>
                </a: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>
                <a:off x="5291" y="7544"/>
                <a:ext cx="1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临时机器人授权</a:t>
                </a: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>
                <a:off x="5021" y="8112"/>
                <a:ext cx="2229" cy="37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流程执行历史记录</a:t>
                </a:r>
              </a:p>
            </p:txBody>
          </p:sp>
          <p:sp>
            <p:nvSpPr>
              <p:cNvPr id="160" name="文本框 159"/>
              <p:cNvSpPr txBox="1"/>
              <p:nvPr/>
            </p:nvSpPr>
            <p:spPr>
              <a:xfrm>
                <a:off x="5431" y="4795"/>
                <a:ext cx="1408" cy="5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流程商店</a:t>
                </a:r>
              </a:p>
            </p:txBody>
          </p:sp>
          <p:sp>
            <p:nvSpPr>
              <p:cNvPr id="273" name="圆角矩形 272"/>
              <p:cNvSpPr/>
              <p:nvPr/>
            </p:nvSpPr>
            <p:spPr>
              <a:xfrm>
                <a:off x="5089" y="5254"/>
                <a:ext cx="2093" cy="3358"/>
              </a:xfrm>
              <a:prstGeom prst="roundRect">
                <a:avLst>
                  <a:gd name="adj" fmla="val 9698"/>
                </a:avLst>
              </a:prstGeom>
              <a:noFill/>
              <a:ln w="19050">
                <a:solidFill>
                  <a:srgbClr val="B8D7E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7312" y="5006"/>
              <a:ext cx="3758" cy="2083"/>
              <a:chOff x="7312" y="5006"/>
              <a:chExt cx="3758" cy="2083"/>
            </a:xfrm>
          </p:grpSpPr>
          <p:sp>
            <p:nvSpPr>
              <p:cNvPr id="282" name="圆角矩形 281"/>
              <p:cNvSpPr/>
              <p:nvPr/>
            </p:nvSpPr>
            <p:spPr>
              <a:xfrm>
                <a:off x="7491" y="5513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3" name="文本框 282"/>
              <p:cNvSpPr txBox="1"/>
              <p:nvPr/>
            </p:nvSpPr>
            <p:spPr>
              <a:xfrm>
                <a:off x="7484" y="5508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任务列表展示</a:t>
                </a:r>
              </a:p>
            </p:txBody>
          </p:sp>
          <p:sp>
            <p:nvSpPr>
              <p:cNvPr id="284" name="圆角矩形 283"/>
              <p:cNvSpPr/>
              <p:nvPr/>
            </p:nvSpPr>
            <p:spPr>
              <a:xfrm>
                <a:off x="7491" y="6060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5" name="文本框 284"/>
              <p:cNvSpPr txBox="1"/>
              <p:nvPr/>
            </p:nvSpPr>
            <p:spPr>
              <a:xfrm>
                <a:off x="7484" y="6058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任务列表筛选</a:t>
                </a:r>
              </a:p>
            </p:txBody>
          </p:sp>
          <p:sp>
            <p:nvSpPr>
              <p:cNvPr id="286" name="圆角矩形 285"/>
              <p:cNvSpPr/>
              <p:nvPr/>
            </p:nvSpPr>
            <p:spPr>
              <a:xfrm>
                <a:off x="7383" y="6607"/>
                <a:ext cx="1744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7" name="文本框 286"/>
              <p:cNvSpPr txBox="1"/>
              <p:nvPr/>
            </p:nvSpPr>
            <p:spPr>
              <a:xfrm>
                <a:off x="7401" y="6622"/>
                <a:ext cx="1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任务修改与取消</a:t>
                </a:r>
              </a:p>
            </p:txBody>
          </p:sp>
          <p:sp>
            <p:nvSpPr>
              <p:cNvPr id="288" name="圆角矩形 287"/>
              <p:cNvSpPr/>
              <p:nvPr/>
            </p:nvSpPr>
            <p:spPr>
              <a:xfrm>
                <a:off x="9169" y="6601"/>
                <a:ext cx="1748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9" name="文本框 288"/>
              <p:cNvSpPr txBox="1"/>
              <p:nvPr/>
            </p:nvSpPr>
            <p:spPr>
              <a:xfrm>
                <a:off x="9312" y="6602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任务记录删除</a:t>
                </a:r>
              </a:p>
            </p:txBody>
          </p:sp>
          <p:sp>
            <p:nvSpPr>
              <p:cNvPr id="290" name="圆角矩形 289"/>
              <p:cNvSpPr/>
              <p:nvPr/>
            </p:nvSpPr>
            <p:spPr>
              <a:xfrm>
                <a:off x="9159" y="5513"/>
                <a:ext cx="1745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91" name="文本框 290"/>
              <p:cNvSpPr txBox="1"/>
              <p:nvPr/>
            </p:nvSpPr>
            <p:spPr>
              <a:xfrm>
                <a:off x="9289" y="5521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任务明细展示</a:t>
                </a:r>
              </a:p>
            </p:txBody>
          </p:sp>
          <p:sp>
            <p:nvSpPr>
              <p:cNvPr id="292" name="圆角矩形 291"/>
              <p:cNvSpPr/>
              <p:nvPr/>
            </p:nvSpPr>
            <p:spPr>
              <a:xfrm>
                <a:off x="9165" y="6084"/>
                <a:ext cx="175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93" name="文本框 292"/>
              <p:cNvSpPr txBox="1"/>
              <p:nvPr/>
            </p:nvSpPr>
            <p:spPr>
              <a:xfrm>
                <a:off x="9020" y="6084"/>
                <a:ext cx="2051" cy="37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周期任务调度</a:t>
                </a:r>
              </a:p>
            </p:txBody>
          </p:sp>
          <p:sp>
            <p:nvSpPr>
              <p:cNvPr id="294" name="文本框 293"/>
              <p:cNvSpPr txBox="1"/>
              <p:nvPr/>
            </p:nvSpPr>
            <p:spPr>
              <a:xfrm>
                <a:off x="8488" y="5006"/>
                <a:ext cx="1408" cy="5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任务中心</a:t>
                </a:r>
              </a:p>
            </p:txBody>
          </p:sp>
          <p:sp>
            <p:nvSpPr>
              <p:cNvPr id="295" name="圆角矩形 294"/>
              <p:cNvSpPr/>
              <p:nvPr/>
            </p:nvSpPr>
            <p:spPr>
              <a:xfrm>
                <a:off x="7312" y="5393"/>
                <a:ext cx="3759" cy="1697"/>
              </a:xfrm>
              <a:prstGeom prst="roundRect">
                <a:avLst>
                  <a:gd name="adj" fmla="val 9698"/>
                </a:avLst>
              </a:prstGeom>
              <a:noFill/>
              <a:ln w="19050">
                <a:solidFill>
                  <a:srgbClr val="B8D7E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6" name="文本框 295"/>
            <p:cNvSpPr txBox="1"/>
            <p:nvPr/>
          </p:nvSpPr>
          <p:spPr>
            <a:xfrm>
              <a:off x="8675" y="7108"/>
              <a:ext cx="1408" cy="46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运营中心</a:t>
              </a:r>
            </a:p>
          </p:txBody>
        </p:sp>
        <p:sp>
          <p:nvSpPr>
            <p:cNvPr id="297" name="圆角矩形 296"/>
            <p:cNvSpPr/>
            <p:nvPr/>
          </p:nvSpPr>
          <p:spPr>
            <a:xfrm>
              <a:off x="7356" y="7648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7436" y="7622"/>
              <a:ext cx="10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需求管理</a:t>
              </a:r>
            </a:p>
          </p:txBody>
        </p:sp>
        <p:sp>
          <p:nvSpPr>
            <p:cNvPr id="299" name="圆角矩形 298"/>
            <p:cNvSpPr/>
            <p:nvPr/>
          </p:nvSpPr>
          <p:spPr>
            <a:xfrm>
              <a:off x="8717" y="7649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0" name="文本框 299"/>
            <p:cNvSpPr txBox="1"/>
            <p:nvPr/>
          </p:nvSpPr>
          <p:spPr>
            <a:xfrm>
              <a:off x="8797" y="7623"/>
              <a:ext cx="10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培训管理</a:t>
              </a:r>
            </a:p>
          </p:txBody>
        </p:sp>
        <p:sp>
          <p:nvSpPr>
            <p:cNvPr id="301" name="圆角矩形 300"/>
            <p:cNvSpPr/>
            <p:nvPr/>
          </p:nvSpPr>
          <p:spPr>
            <a:xfrm>
              <a:off x="7357" y="8207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2" name="文本框 301"/>
            <p:cNvSpPr txBox="1"/>
            <p:nvPr/>
          </p:nvSpPr>
          <p:spPr>
            <a:xfrm>
              <a:off x="7337" y="8181"/>
              <a:ext cx="12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知识库管理</a:t>
              </a:r>
            </a:p>
          </p:txBody>
        </p:sp>
        <p:sp>
          <p:nvSpPr>
            <p:cNvPr id="303" name="圆角矩形 302"/>
            <p:cNvSpPr/>
            <p:nvPr/>
          </p:nvSpPr>
          <p:spPr>
            <a:xfrm>
              <a:off x="8718" y="8207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4" name="文本框 303"/>
            <p:cNvSpPr txBox="1"/>
            <p:nvPr/>
          </p:nvSpPr>
          <p:spPr>
            <a:xfrm>
              <a:off x="8798" y="8181"/>
              <a:ext cx="10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萤火社区</a:t>
              </a:r>
            </a:p>
          </p:txBody>
        </p:sp>
        <p:sp>
          <p:nvSpPr>
            <p:cNvPr id="305" name="圆角矩形 304"/>
            <p:cNvSpPr/>
            <p:nvPr/>
          </p:nvSpPr>
          <p:spPr>
            <a:xfrm>
              <a:off x="10160" y="7650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6" name="文本框 305"/>
            <p:cNvSpPr txBox="1"/>
            <p:nvPr/>
          </p:nvSpPr>
          <p:spPr>
            <a:xfrm>
              <a:off x="10240" y="7624"/>
              <a:ext cx="10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优秀案例</a:t>
              </a:r>
            </a:p>
          </p:txBody>
        </p:sp>
        <p:sp>
          <p:nvSpPr>
            <p:cNvPr id="307" name="圆角矩形 306"/>
            <p:cNvSpPr/>
            <p:nvPr/>
          </p:nvSpPr>
          <p:spPr>
            <a:xfrm>
              <a:off x="10160" y="8181"/>
              <a:ext cx="1247" cy="39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08" name="文本框 307"/>
            <p:cNvSpPr txBox="1"/>
            <p:nvPr/>
          </p:nvSpPr>
          <p:spPr>
            <a:xfrm>
              <a:off x="10240" y="8155"/>
              <a:ext cx="1088" cy="37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marL="0" marR="0" lvl="0" indent="0" algn="ctr" defTabSz="647065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kern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开发规范</a:t>
              </a:r>
            </a:p>
          </p:txBody>
        </p:sp>
        <p:sp>
          <p:nvSpPr>
            <p:cNvPr id="309" name="圆角矩形 308"/>
            <p:cNvSpPr/>
            <p:nvPr/>
          </p:nvSpPr>
          <p:spPr>
            <a:xfrm>
              <a:off x="7261" y="7517"/>
              <a:ext cx="4236" cy="1184"/>
            </a:xfrm>
            <a:prstGeom prst="roundRect">
              <a:avLst>
                <a:gd name="adj" fmla="val 9698"/>
              </a:avLst>
            </a:prstGeom>
            <a:noFill/>
            <a:ln w="19050">
              <a:solidFill>
                <a:srgbClr val="B8D7E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2" name="组合 161"/>
            <p:cNvGrpSpPr/>
            <p:nvPr/>
          </p:nvGrpSpPr>
          <p:grpSpPr>
            <a:xfrm>
              <a:off x="11124" y="4963"/>
              <a:ext cx="2976" cy="2133"/>
              <a:chOff x="11124" y="4963"/>
              <a:chExt cx="2976" cy="2133"/>
            </a:xfrm>
          </p:grpSpPr>
          <p:sp>
            <p:nvSpPr>
              <p:cNvPr id="329" name="文本框 328"/>
              <p:cNvSpPr txBox="1"/>
              <p:nvPr/>
            </p:nvSpPr>
            <p:spPr>
              <a:xfrm>
                <a:off x="11908" y="4963"/>
                <a:ext cx="1408" cy="46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平台管理</a:t>
                </a:r>
              </a:p>
            </p:txBody>
          </p:sp>
          <p:sp>
            <p:nvSpPr>
              <p:cNvPr id="330" name="圆角矩形 329"/>
              <p:cNvSpPr/>
              <p:nvPr/>
            </p:nvSpPr>
            <p:spPr>
              <a:xfrm>
                <a:off x="11256" y="5507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1" name="圆角矩形 330"/>
              <p:cNvSpPr/>
              <p:nvPr/>
            </p:nvSpPr>
            <p:spPr>
              <a:xfrm>
                <a:off x="11257" y="6025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2" name="圆角矩形 331"/>
              <p:cNvSpPr/>
              <p:nvPr/>
            </p:nvSpPr>
            <p:spPr>
              <a:xfrm>
                <a:off x="11257" y="6580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3" name="圆角矩形 332"/>
              <p:cNvSpPr/>
              <p:nvPr/>
            </p:nvSpPr>
            <p:spPr>
              <a:xfrm>
                <a:off x="12713" y="6025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4" name="圆角矩形 333"/>
              <p:cNvSpPr/>
              <p:nvPr/>
            </p:nvSpPr>
            <p:spPr>
              <a:xfrm>
                <a:off x="12713" y="5507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5" name="圆角矩形 334"/>
              <p:cNvSpPr/>
              <p:nvPr/>
            </p:nvSpPr>
            <p:spPr>
              <a:xfrm>
                <a:off x="12714" y="6560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36" name="文本框 335"/>
              <p:cNvSpPr txBox="1"/>
              <p:nvPr/>
            </p:nvSpPr>
            <p:spPr>
              <a:xfrm>
                <a:off x="11336" y="5481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部门管理</a:t>
                </a:r>
              </a:p>
            </p:txBody>
          </p:sp>
          <p:sp>
            <p:nvSpPr>
              <p:cNvPr id="337" name="文本框 336"/>
              <p:cNvSpPr txBox="1"/>
              <p:nvPr/>
            </p:nvSpPr>
            <p:spPr>
              <a:xfrm>
                <a:off x="11336" y="5998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团队管理</a:t>
                </a:r>
              </a:p>
            </p:txBody>
          </p:sp>
          <p:sp>
            <p:nvSpPr>
              <p:cNvPr id="338" name="文本框 337"/>
              <p:cNvSpPr txBox="1"/>
              <p:nvPr/>
            </p:nvSpPr>
            <p:spPr>
              <a:xfrm>
                <a:off x="11537" y="6554"/>
                <a:ext cx="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通知</a:t>
                </a:r>
              </a:p>
            </p:txBody>
          </p:sp>
          <p:sp>
            <p:nvSpPr>
              <p:cNvPr id="339" name="文本框 338"/>
              <p:cNvSpPr txBox="1"/>
              <p:nvPr/>
            </p:nvSpPr>
            <p:spPr>
              <a:xfrm>
                <a:off x="12793" y="5999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用户管理</a:t>
                </a:r>
              </a:p>
            </p:txBody>
          </p:sp>
          <p:sp>
            <p:nvSpPr>
              <p:cNvPr id="340" name="文本框 339"/>
              <p:cNvSpPr txBox="1"/>
              <p:nvPr/>
            </p:nvSpPr>
            <p:spPr>
              <a:xfrm>
                <a:off x="12793" y="5481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角色权限</a:t>
                </a:r>
              </a:p>
            </p:txBody>
          </p:sp>
          <p:sp>
            <p:nvSpPr>
              <p:cNvPr id="341" name="文本框 340"/>
              <p:cNvSpPr txBox="1"/>
              <p:nvPr/>
            </p:nvSpPr>
            <p:spPr>
              <a:xfrm>
                <a:off x="12994" y="6555"/>
                <a:ext cx="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待办</a:t>
                </a:r>
              </a:p>
            </p:txBody>
          </p:sp>
          <p:sp>
            <p:nvSpPr>
              <p:cNvPr id="342" name="圆角矩形 341"/>
              <p:cNvSpPr/>
              <p:nvPr/>
            </p:nvSpPr>
            <p:spPr>
              <a:xfrm>
                <a:off x="11124" y="5400"/>
                <a:ext cx="2976" cy="1697"/>
              </a:xfrm>
              <a:prstGeom prst="roundRect">
                <a:avLst>
                  <a:gd name="adj" fmla="val 9698"/>
                </a:avLst>
              </a:prstGeom>
              <a:noFill/>
              <a:ln w="19050">
                <a:solidFill>
                  <a:srgbClr val="B8D7E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>
              <a:off x="14068" y="4936"/>
              <a:ext cx="1958" cy="2134"/>
              <a:chOff x="14068" y="4936"/>
              <a:chExt cx="1958" cy="2134"/>
            </a:xfrm>
          </p:grpSpPr>
          <p:sp>
            <p:nvSpPr>
              <p:cNvPr id="343" name="文本框 342"/>
              <p:cNvSpPr txBox="1"/>
              <p:nvPr/>
            </p:nvSpPr>
            <p:spPr>
              <a:xfrm>
                <a:off x="14068" y="4936"/>
                <a:ext cx="1959" cy="5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en-US" altLang="zh-CN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”RPA“</a:t>
                </a:r>
                <a:r>
                  <a:rPr lang="zh-CN" altLang="en-US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工厂</a:t>
                </a:r>
              </a:p>
            </p:txBody>
          </p:sp>
          <p:sp>
            <p:nvSpPr>
              <p:cNvPr id="344" name="圆角矩形 343"/>
              <p:cNvSpPr/>
              <p:nvPr/>
            </p:nvSpPr>
            <p:spPr>
              <a:xfrm>
                <a:off x="14307" y="5498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45" name="文本框 344"/>
              <p:cNvSpPr txBox="1"/>
              <p:nvPr/>
            </p:nvSpPr>
            <p:spPr>
              <a:xfrm>
                <a:off x="14503" y="5493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监控大屏</a:t>
                </a:r>
              </a:p>
            </p:txBody>
          </p:sp>
          <p:sp>
            <p:nvSpPr>
              <p:cNvPr id="346" name="圆角矩形 345"/>
              <p:cNvSpPr/>
              <p:nvPr/>
            </p:nvSpPr>
            <p:spPr>
              <a:xfrm>
                <a:off x="14307" y="6051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47" name="文本框 346"/>
              <p:cNvSpPr txBox="1"/>
              <p:nvPr/>
            </p:nvSpPr>
            <p:spPr>
              <a:xfrm>
                <a:off x="14403" y="6046"/>
                <a:ext cx="12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总行资源池</a:t>
                </a:r>
              </a:p>
            </p:txBody>
          </p:sp>
          <p:sp>
            <p:nvSpPr>
              <p:cNvPr id="348" name="圆角矩形 347"/>
              <p:cNvSpPr/>
              <p:nvPr/>
            </p:nvSpPr>
            <p:spPr>
              <a:xfrm>
                <a:off x="14307" y="6587"/>
                <a:ext cx="1481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49" name="文本框 348"/>
              <p:cNvSpPr txBox="1"/>
              <p:nvPr/>
            </p:nvSpPr>
            <p:spPr>
              <a:xfrm>
                <a:off x="14303" y="6582"/>
                <a:ext cx="14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各分行资源池</a:t>
                </a:r>
              </a:p>
            </p:txBody>
          </p:sp>
          <p:sp>
            <p:nvSpPr>
              <p:cNvPr id="350" name="圆角矩形 349"/>
              <p:cNvSpPr/>
              <p:nvPr/>
            </p:nvSpPr>
            <p:spPr>
              <a:xfrm>
                <a:off x="14151" y="5374"/>
                <a:ext cx="1792" cy="1697"/>
              </a:xfrm>
              <a:prstGeom prst="roundRect">
                <a:avLst>
                  <a:gd name="adj" fmla="val 9698"/>
                </a:avLst>
              </a:prstGeom>
              <a:noFill/>
              <a:ln w="19050">
                <a:solidFill>
                  <a:srgbClr val="B8D7E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4" name="组合 163"/>
            <p:cNvGrpSpPr/>
            <p:nvPr/>
          </p:nvGrpSpPr>
          <p:grpSpPr>
            <a:xfrm>
              <a:off x="11999" y="7275"/>
              <a:ext cx="3395" cy="1105"/>
              <a:chOff x="11999" y="7275"/>
              <a:chExt cx="3395" cy="1105"/>
            </a:xfrm>
          </p:grpSpPr>
          <p:sp>
            <p:nvSpPr>
              <p:cNvPr id="351" name="文本框 350"/>
              <p:cNvSpPr txBox="1"/>
              <p:nvPr/>
            </p:nvSpPr>
            <p:spPr>
              <a:xfrm>
                <a:off x="12993" y="7275"/>
                <a:ext cx="1408" cy="466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4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文件中心</a:t>
                </a:r>
              </a:p>
            </p:txBody>
          </p:sp>
          <p:sp>
            <p:nvSpPr>
              <p:cNvPr id="352" name="圆角矩形 351"/>
              <p:cNvSpPr/>
              <p:nvPr/>
            </p:nvSpPr>
            <p:spPr>
              <a:xfrm>
                <a:off x="12060" y="7849"/>
                <a:ext cx="1247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53" name="圆角矩形 352"/>
              <p:cNvSpPr/>
              <p:nvPr/>
            </p:nvSpPr>
            <p:spPr>
              <a:xfrm>
                <a:off x="13517" y="7849"/>
                <a:ext cx="1788" cy="396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/>
                <a:endPara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54" name="文本框 353"/>
              <p:cNvSpPr txBox="1"/>
              <p:nvPr/>
            </p:nvSpPr>
            <p:spPr>
              <a:xfrm>
                <a:off x="12140" y="7823"/>
                <a:ext cx="10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文件管理</a:t>
                </a:r>
              </a:p>
            </p:txBody>
          </p:sp>
          <p:sp>
            <p:nvSpPr>
              <p:cNvPr id="355" name="文本框 354"/>
              <p:cNvSpPr txBox="1"/>
              <p:nvPr/>
            </p:nvSpPr>
            <p:spPr>
              <a:xfrm>
                <a:off x="13566" y="7836"/>
                <a:ext cx="1688" cy="374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marL="0" marR="0" lvl="0" indent="0" algn="ctr" defTabSz="647065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zh-CN" altLang="en-US" sz="1000" kern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密码、参数管理</a:t>
                </a:r>
              </a:p>
            </p:txBody>
          </p:sp>
          <p:sp>
            <p:nvSpPr>
              <p:cNvPr id="356" name="圆角矩形 355"/>
              <p:cNvSpPr/>
              <p:nvPr/>
            </p:nvSpPr>
            <p:spPr>
              <a:xfrm>
                <a:off x="11999" y="7723"/>
                <a:ext cx="3395" cy="657"/>
              </a:xfrm>
              <a:prstGeom prst="roundRect">
                <a:avLst>
                  <a:gd name="adj" fmla="val 9698"/>
                </a:avLst>
              </a:prstGeom>
              <a:noFill/>
              <a:ln w="19050">
                <a:solidFill>
                  <a:srgbClr val="B8D7EF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5" name="矩形 164"/>
          <p:cNvSpPr/>
          <p:nvPr/>
        </p:nvSpPr>
        <p:spPr>
          <a:xfrm>
            <a:off x="178435" y="1229360"/>
            <a:ext cx="382270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京牛</a:t>
            </a:r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流程机器人平台</a:t>
            </a:r>
            <a:r>
              <a:rPr kumimoji="1"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功能架构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1406525" y="2028190"/>
            <a:ext cx="428625" cy="3559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初审报告核对流程</a:t>
            </a:r>
          </a:p>
        </p:txBody>
      </p:sp>
      <p:sp>
        <p:nvSpPr>
          <p:cNvPr id="157" name="矩形 156"/>
          <p:cNvSpPr/>
          <p:nvPr/>
        </p:nvSpPr>
        <p:spPr>
          <a:xfrm>
            <a:off x="1977390" y="1781175"/>
            <a:ext cx="1343025" cy="114173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业务人员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（手工）</a:t>
            </a:r>
          </a:p>
        </p:txBody>
      </p:sp>
      <p:sp>
        <p:nvSpPr>
          <p:cNvPr id="158" name="矩形 157"/>
          <p:cNvSpPr/>
          <p:nvPr/>
        </p:nvSpPr>
        <p:spPr>
          <a:xfrm>
            <a:off x="1979930" y="1781175"/>
            <a:ext cx="8788400" cy="1141095"/>
          </a:xfrm>
          <a:prstGeom prst="rect">
            <a:avLst/>
          </a:prstGeom>
          <a:noFill/>
          <a:ln w="5080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椭圆 159"/>
          <p:cNvSpPr/>
          <p:nvPr/>
        </p:nvSpPr>
        <p:spPr>
          <a:xfrm>
            <a:off x="3738880" y="2080260"/>
            <a:ext cx="892175" cy="506730"/>
          </a:xfrm>
          <a:prstGeom prst="ellipse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</a:p>
        </p:txBody>
      </p:sp>
      <p:cxnSp>
        <p:nvCxnSpPr>
          <p:cNvPr id="161" name="直接箭头连接符 160"/>
          <p:cNvCxnSpPr>
            <a:stCxn id="179" idx="2"/>
            <a:endCxn id="169" idx="0"/>
          </p:cNvCxnSpPr>
          <p:nvPr/>
        </p:nvCxnSpPr>
        <p:spPr>
          <a:xfrm flipH="1">
            <a:off x="7897495" y="3705225"/>
            <a:ext cx="16510" cy="1360170"/>
          </a:xfrm>
          <a:prstGeom prst="straightConnector1">
            <a:avLst/>
          </a:prstGeom>
          <a:ln w="6350">
            <a:solidFill>
              <a:schemeClr val="accent1"/>
            </a:solidFill>
            <a:prstDash val="dash"/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矩形 161"/>
          <p:cNvSpPr/>
          <p:nvPr/>
        </p:nvSpPr>
        <p:spPr>
          <a:xfrm>
            <a:off x="1979295" y="4845050"/>
            <a:ext cx="1344930" cy="114173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</a:p>
        </p:txBody>
      </p:sp>
      <p:sp>
        <p:nvSpPr>
          <p:cNvPr id="163" name="矩形 162"/>
          <p:cNvSpPr/>
          <p:nvPr/>
        </p:nvSpPr>
        <p:spPr>
          <a:xfrm>
            <a:off x="1979930" y="4845050"/>
            <a:ext cx="8788400" cy="1141095"/>
          </a:xfrm>
          <a:prstGeom prst="rect">
            <a:avLst/>
          </a:prstGeom>
          <a:noFill/>
          <a:ln w="5080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4591050" y="5626735"/>
            <a:ext cx="821055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柜员系统</a:t>
            </a:r>
          </a:p>
        </p:txBody>
      </p:sp>
      <p:pic>
        <p:nvPicPr>
          <p:cNvPr id="166" name="图片 16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1870" y="5229860"/>
            <a:ext cx="398145" cy="396875"/>
          </a:xfrm>
          <a:prstGeom prst="rect">
            <a:avLst/>
          </a:prstGeom>
        </p:spPr>
      </p:pic>
      <p:sp>
        <p:nvSpPr>
          <p:cNvPr id="168" name="文本框 167"/>
          <p:cNvSpPr txBox="1"/>
          <p:nvPr/>
        </p:nvSpPr>
        <p:spPr>
          <a:xfrm>
            <a:off x="7336790" y="5593080"/>
            <a:ext cx="1137285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影像平台</a:t>
            </a:r>
          </a:p>
        </p:txBody>
      </p:sp>
      <p:grpSp>
        <p:nvGrpSpPr>
          <p:cNvPr id="170" name="组合 169"/>
          <p:cNvGrpSpPr/>
          <p:nvPr/>
        </p:nvGrpSpPr>
        <p:grpSpPr>
          <a:xfrm>
            <a:off x="9214485" y="5282215"/>
            <a:ext cx="1317625" cy="583915"/>
            <a:chOff x="11348" y="8588"/>
            <a:chExt cx="1639" cy="801"/>
          </a:xfrm>
        </p:grpSpPr>
        <p:sp>
          <p:nvSpPr>
            <p:cNvPr id="172" name="文本框 171"/>
            <p:cNvSpPr txBox="1"/>
            <p:nvPr/>
          </p:nvSpPr>
          <p:spPr>
            <a:xfrm>
              <a:off x="11348" y="9178"/>
              <a:ext cx="1639" cy="2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指定本地路径</a:t>
              </a:r>
            </a:p>
          </p:txBody>
        </p:sp>
        <p:pic>
          <p:nvPicPr>
            <p:cNvPr id="173" name="图片 17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3" y="8588"/>
              <a:ext cx="618" cy="524"/>
            </a:xfrm>
            <a:prstGeom prst="rect">
              <a:avLst/>
            </a:prstGeom>
          </p:spPr>
        </p:pic>
      </p:grpSp>
      <p:cxnSp>
        <p:nvCxnSpPr>
          <p:cNvPr id="175" name="肘形连接符 174"/>
          <p:cNvCxnSpPr>
            <a:stCxn id="173" idx="0"/>
            <a:endCxn id="182" idx="2"/>
          </p:cNvCxnSpPr>
          <p:nvPr/>
        </p:nvCxnSpPr>
        <p:spPr bwMode="auto">
          <a:xfrm rot="16200000" flipV="1">
            <a:off x="8963660" y="4401185"/>
            <a:ext cx="610235" cy="1151255"/>
          </a:xfrm>
          <a:prstGeom prst="bentConnector3">
            <a:avLst>
              <a:gd name="adj1" fmla="val 49948"/>
            </a:avLst>
          </a:prstGeom>
          <a:ln w="6350">
            <a:solidFill>
              <a:schemeClr val="accent1"/>
            </a:solidFill>
            <a:prstDash val="lgDash"/>
            <a:round/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矩形 175"/>
          <p:cNvSpPr/>
          <p:nvPr/>
        </p:nvSpPr>
        <p:spPr>
          <a:xfrm>
            <a:off x="1977390" y="2926080"/>
            <a:ext cx="1345565" cy="1918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前台机器人</a:t>
            </a:r>
            <a:endParaRPr lang="en-US" altLang="zh-CN" sz="1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</a:t>
            </a: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77" name="矩形 176"/>
          <p:cNvSpPr/>
          <p:nvPr/>
        </p:nvSpPr>
        <p:spPr>
          <a:xfrm>
            <a:off x="1977390" y="2922905"/>
            <a:ext cx="8807450" cy="1922145"/>
          </a:xfrm>
          <a:prstGeom prst="rect">
            <a:avLst/>
          </a:prstGeom>
          <a:noFill/>
          <a:ln w="5080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圆角矩形 177"/>
          <p:cNvSpPr/>
          <p:nvPr/>
        </p:nvSpPr>
        <p:spPr>
          <a:xfrm>
            <a:off x="3385185" y="3198495"/>
            <a:ext cx="1600200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选择授权审批记录，获取基本存款账户信息</a:t>
            </a:r>
          </a:p>
        </p:txBody>
      </p:sp>
      <p:sp>
        <p:nvSpPr>
          <p:cNvPr id="179" name="圆角矩形 178"/>
          <p:cNvSpPr/>
          <p:nvPr/>
        </p:nvSpPr>
        <p:spPr>
          <a:xfrm>
            <a:off x="7466330" y="3198495"/>
            <a:ext cx="893445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访问非结构化影像平台</a:t>
            </a:r>
          </a:p>
        </p:txBody>
      </p:sp>
      <p:sp>
        <p:nvSpPr>
          <p:cNvPr id="180" name="圆角矩形 179"/>
          <p:cNvSpPr/>
          <p:nvPr/>
        </p:nvSpPr>
        <p:spPr>
          <a:xfrm>
            <a:off x="5516880" y="3198495"/>
            <a:ext cx="1431290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录入</a:t>
            </a:r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中形成清单</a:t>
            </a:r>
          </a:p>
        </p:txBody>
      </p:sp>
      <p:sp>
        <p:nvSpPr>
          <p:cNvPr id="181" name="圆角矩形 180"/>
          <p:cNvSpPr/>
          <p:nvPr/>
        </p:nvSpPr>
        <p:spPr>
          <a:xfrm>
            <a:off x="6329680" y="4164330"/>
            <a:ext cx="1235075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OCR</a:t>
            </a:r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获取影像资料中客户信息</a:t>
            </a:r>
          </a:p>
        </p:txBody>
      </p:sp>
      <p:sp>
        <p:nvSpPr>
          <p:cNvPr id="182" name="圆角矩形 181"/>
          <p:cNvSpPr/>
          <p:nvPr/>
        </p:nvSpPr>
        <p:spPr>
          <a:xfrm>
            <a:off x="8249920" y="4164965"/>
            <a:ext cx="885825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进行比对，输出结果文件</a:t>
            </a:r>
          </a:p>
        </p:txBody>
      </p:sp>
      <p:cxnSp>
        <p:nvCxnSpPr>
          <p:cNvPr id="183" name="直接箭头连接符 182"/>
          <p:cNvCxnSpPr>
            <a:stCxn id="180" idx="3"/>
            <a:endCxn id="179" idx="1"/>
          </p:cNvCxnSpPr>
          <p:nvPr/>
        </p:nvCxnSpPr>
        <p:spPr>
          <a:xfrm>
            <a:off x="6948170" y="3451860"/>
            <a:ext cx="518160" cy="0"/>
          </a:xfrm>
          <a:prstGeom prst="straightConnector1">
            <a:avLst/>
          </a:prstGeom>
          <a:ln w="6350">
            <a:solidFill>
              <a:schemeClr val="accent1"/>
            </a:solidFill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/>
          <p:cNvCxnSpPr>
            <a:stCxn id="178" idx="3"/>
            <a:endCxn id="180" idx="1"/>
          </p:cNvCxnSpPr>
          <p:nvPr/>
        </p:nvCxnSpPr>
        <p:spPr>
          <a:xfrm>
            <a:off x="4985385" y="3451860"/>
            <a:ext cx="532130" cy="0"/>
          </a:xfrm>
          <a:prstGeom prst="straightConnector1">
            <a:avLst/>
          </a:prstGeom>
          <a:ln w="6350">
            <a:solidFill>
              <a:schemeClr val="accent1"/>
            </a:solidFill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接箭头连接符 184"/>
          <p:cNvCxnSpPr>
            <a:stCxn id="181" idx="3"/>
            <a:endCxn id="182" idx="1"/>
          </p:cNvCxnSpPr>
          <p:nvPr/>
        </p:nvCxnSpPr>
        <p:spPr>
          <a:xfrm>
            <a:off x="7565390" y="4417695"/>
            <a:ext cx="683895" cy="635"/>
          </a:xfrm>
          <a:prstGeom prst="straightConnector1">
            <a:avLst/>
          </a:prstGeom>
          <a:ln w="6350">
            <a:solidFill>
              <a:schemeClr val="accent1"/>
            </a:solidFill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圆角矩形 185"/>
          <p:cNvSpPr/>
          <p:nvPr/>
        </p:nvSpPr>
        <p:spPr>
          <a:xfrm>
            <a:off x="9274175" y="3198495"/>
            <a:ext cx="1122680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选择对应用户影像资料（营业执照、身份证等）</a:t>
            </a:r>
          </a:p>
        </p:txBody>
      </p:sp>
      <p:cxnSp>
        <p:nvCxnSpPr>
          <p:cNvPr id="187" name="肘形连接符 186"/>
          <p:cNvCxnSpPr>
            <a:stCxn id="179" idx="3"/>
            <a:endCxn id="186" idx="1"/>
          </p:cNvCxnSpPr>
          <p:nvPr/>
        </p:nvCxnSpPr>
        <p:spPr bwMode="auto">
          <a:xfrm>
            <a:off x="8360410" y="3451860"/>
            <a:ext cx="914400" cy="3175"/>
          </a:xfrm>
          <a:prstGeom prst="bentConnector2">
            <a:avLst/>
          </a:prstGeom>
          <a:ln w="6350">
            <a:solidFill>
              <a:schemeClr val="accent1"/>
            </a:solidFill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肘形连接符 187"/>
          <p:cNvCxnSpPr>
            <a:stCxn id="186" idx="3"/>
            <a:endCxn id="181" idx="0"/>
          </p:cNvCxnSpPr>
          <p:nvPr/>
        </p:nvCxnSpPr>
        <p:spPr>
          <a:xfrm flipH="1">
            <a:off x="6947535" y="3451860"/>
            <a:ext cx="3449320" cy="711835"/>
          </a:xfrm>
          <a:prstGeom prst="bentConnector4">
            <a:avLst>
              <a:gd name="adj1" fmla="val -8743"/>
              <a:gd name="adj2" fmla="val 67758"/>
            </a:avLst>
          </a:prstGeom>
          <a:ln w="6350">
            <a:solidFill>
              <a:schemeClr val="accent1"/>
            </a:solidFill>
            <a:round/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圆角矩形 188"/>
          <p:cNvSpPr/>
          <p:nvPr/>
        </p:nvSpPr>
        <p:spPr>
          <a:xfrm>
            <a:off x="8249920" y="2080260"/>
            <a:ext cx="885825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业务人员进行核验</a:t>
            </a:r>
          </a:p>
        </p:txBody>
      </p:sp>
      <p:sp>
        <p:nvSpPr>
          <p:cNvPr id="190" name="椭圆 189"/>
          <p:cNvSpPr/>
          <p:nvPr/>
        </p:nvSpPr>
        <p:spPr>
          <a:xfrm>
            <a:off x="9580245" y="2080260"/>
            <a:ext cx="892175" cy="506730"/>
          </a:xfrm>
          <a:prstGeom prst="ellipse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</a:t>
            </a:r>
          </a:p>
        </p:txBody>
      </p:sp>
      <p:cxnSp>
        <p:nvCxnSpPr>
          <p:cNvPr id="191" name="直接箭头连接符 190"/>
          <p:cNvCxnSpPr>
            <a:stCxn id="182" idx="0"/>
            <a:endCxn id="189" idx="2"/>
          </p:cNvCxnSpPr>
          <p:nvPr/>
        </p:nvCxnSpPr>
        <p:spPr>
          <a:xfrm flipV="1">
            <a:off x="8693785" y="2586990"/>
            <a:ext cx="0" cy="1577975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/>
          <p:cNvCxnSpPr>
            <a:stCxn id="189" idx="3"/>
            <a:endCxn id="190" idx="2"/>
          </p:cNvCxnSpPr>
          <p:nvPr/>
        </p:nvCxnSpPr>
        <p:spPr>
          <a:xfrm>
            <a:off x="9136380" y="2333625"/>
            <a:ext cx="443865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圆角矩形 192"/>
          <p:cNvSpPr/>
          <p:nvPr/>
        </p:nvSpPr>
        <p:spPr>
          <a:xfrm>
            <a:off x="5199380" y="2080260"/>
            <a:ext cx="1035050" cy="506730"/>
          </a:xfrm>
          <a:prstGeom prst="round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登陆信用风险管理系统</a:t>
            </a:r>
          </a:p>
        </p:txBody>
      </p:sp>
      <p:cxnSp>
        <p:nvCxnSpPr>
          <p:cNvPr id="194" name="直接箭头连接符 193"/>
          <p:cNvCxnSpPr>
            <a:stCxn id="160" idx="6"/>
            <a:endCxn id="193" idx="1"/>
          </p:cNvCxnSpPr>
          <p:nvPr/>
        </p:nvCxnSpPr>
        <p:spPr>
          <a:xfrm>
            <a:off x="4631055" y="2333625"/>
            <a:ext cx="5683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肘形连接符 194"/>
          <p:cNvCxnSpPr>
            <a:stCxn id="193" idx="2"/>
            <a:endCxn id="178" idx="0"/>
          </p:cNvCxnSpPr>
          <p:nvPr/>
        </p:nvCxnSpPr>
        <p:spPr>
          <a:xfrm rot="5400000">
            <a:off x="4645660" y="2126615"/>
            <a:ext cx="611505" cy="1531620"/>
          </a:xfrm>
          <a:prstGeom prst="bentConnector3">
            <a:avLst>
              <a:gd name="adj1" fmla="val 29478"/>
            </a:avLst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肘形连接符 195"/>
          <p:cNvCxnSpPr>
            <a:stCxn id="166" idx="1"/>
            <a:endCxn id="178" idx="2"/>
          </p:cNvCxnSpPr>
          <p:nvPr/>
        </p:nvCxnSpPr>
        <p:spPr>
          <a:xfrm rot="10800000">
            <a:off x="4185285" y="3705225"/>
            <a:ext cx="617220" cy="1783715"/>
          </a:xfrm>
          <a:prstGeom prst="bent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肘形连接符 196"/>
          <p:cNvCxnSpPr>
            <a:stCxn id="166" idx="3"/>
            <a:endCxn id="180" idx="2"/>
          </p:cNvCxnSpPr>
          <p:nvPr/>
        </p:nvCxnSpPr>
        <p:spPr>
          <a:xfrm flipV="1">
            <a:off x="5200015" y="3705225"/>
            <a:ext cx="1032510" cy="1783715"/>
          </a:xfrm>
          <a:prstGeom prst="bentConnector2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8" name="图片 19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5523" y="5130581"/>
            <a:ext cx="398145" cy="3968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>
            <a:grpSpLocks noChangeAspect="1"/>
          </p:cNvGrpSpPr>
          <p:nvPr/>
        </p:nvGrpSpPr>
        <p:grpSpPr>
          <a:xfrm>
            <a:off x="856522" y="1780540"/>
            <a:ext cx="10139138" cy="4193696"/>
            <a:chOff x="961" y="3616"/>
            <a:chExt cx="12701" cy="6293"/>
          </a:xfrm>
        </p:grpSpPr>
        <p:grpSp>
          <p:nvGrpSpPr>
            <p:cNvPr id="90" name="组合 89"/>
            <p:cNvGrpSpPr/>
            <p:nvPr/>
          </p:nvGrpSpPr>
          <p:grpSpPr>
            <a:xfrm>
              <a:off x="961" y="3616"/>
              <a:ext cx="12701" cy="6293"/>
              <a:chOff x="862" y="2454"/>
              <a:chExt cx="12665" cy="6293"/>
            </a:xfrm>
          </p:grpSpPr>
          <p:sp>
            <p:nvSpPr>
              <p:cNvPr id="91" name="圆角矩形 90"/>
              <p:cNvSpPr/>
              <p:nvPr/>
            </p:nvSpPr>
            <p:spPr>
              <a:xfrm>
                <a:off x="5958" y="2911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登陆信用风险管理系统输入需要查询的企业信息</a:t>
                </a:r>
              </a:p>
            </p:txBody>
          </p:sp>
          <p:cxnSp>
            <p:nvCxnSpPr>
              <p:cNvPr id="92" name="直接箭头连接符 91"/>
              <p:cNvCxnSpPr>
                <a:stCxn id="143" idx="6"/>
                <a:endCxn id="91" idx="1"/>
              </p:cNvCxnSpPr>
              <p:nvPr/>
            </p:nvCxnSpPr>
            <p:spPr>
              <a:xfrm>
                <a:off x="4896" y="3290"/>
                <a:ext cx="1062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肘形连接符 92"/>
              <p:cNvCxnSpPr>
                <a:stCxn id="91" idx="2"/>
                <a:endCxn id="171" idx="0"/>
              </p:cNvCxnSpPr>
              <p:nvPr/>
            </p:nvCxnSpPr>
            <p:spPr>
              <a:xfrm rot="5400000">
                <a:off x="4781" y="3214"/>
                <a:ext cx="1549" cy="246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accent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文本框 135"/>
              <p:cNvSpPr txBox="1"/>
              <p:nvPr/>
            </p:nvSpPr>
            <p:spPr>
              <a:xfrm>
                <a:off x="862" y="2937"/>
                <a:ext cx="535" cy="532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一键查询流程</a:t>
                </a: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752" y="2911"/>
                <a:ext cx="1144" cy="758"/>
              </a:xfrm>
              <a:prstGeom prst="ellipse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启动</a:t>
                </a:r>
                <a:endParaRPr lang="zh-CN" altLang="en-US" sz="11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1612" y="4165"/>
                <a:ext cx="1743" cy="286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后台机器人</a:t>
                </a:r>
              </a:p>
            </p:txBody>
          </p:sp>
          <p:sp>
            <p:nvSpPr>
              <p:cNvPr id="139" name="矩形 138"/>
              <p:cNvSpPr/>
              <p:nvPr/>
            </p:nvSpPr>
            <p:spPr>
              <a:xfrm>
                <a:off x="1608" y="7034"/>
                <a:ext cx="1753" cy="17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1612" y="7039"/>
                <a:ext cx="11915" cy="1708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矩形 140"/>
              <p:cNvSpPr/>
              <p:nvPr/>
            </p:nvSpPr>
            <p:spPr>
              <a:xfrm>
                <a:off x="1608" y="2454"/>
                <a:ext cx="1753" cy="17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业务人员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（手工）</a:t>
                </a: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1601" y="2454"/>
                <a:ext cx="11922" cy="1708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矩形 144"/>
              <p:cNvSpPr/>
              <p:nvPr/>
            </p:nvSpPr>
            <p:spPr>
              <a:xfrm>
                <a:off x="1597" y="4161"/>
                <a:ext cx="11930" cy="2873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圆角矩形 170"/>
              <p:cNvSpPr/>
              <p:nvPr/>
            </p:nvSpPr>
            <p:spPr>
              <a:xfrm>
                <a:off x="3498" y="5218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访问中国企业信用信息公示网站</a:t>
                </a:r>
              </a:p>
            </p:txBody>
          </p:sp>
          <p:sp>
            <p:nvSpPr>
              <p:cNvPr id="174" name="圆角矩形 173"/>
              <p:cNvSpPr/>
              <p:nvPr/>
            </p:nvSpPr>
            <p:spPr>
              <a:xfrm>
                <a:off x="7602" y="5218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访问法院被执行网站</a:t>
                </a:r>
              </a:p>
            </p:txBody>
          </p:sp>
          <p:cxnSp>
            <p:nvCxnSpPr>
              <p:cNvPr id="94" name="直接箭头连接符 93"/>
              <p:cNvCxnSpPr>
                <a:stCxn id="171" idx="3"/>
                <a:endCxn id="105" idx="1"/>
              </p:cNvCxnSpPr>
              <p:nvPr/>
            </p:nvCxnSpPr>
            <p:spPr>
              <a:xfrm>
                <a:off x="5151" y="5597"/>
                <a:ext cx="399" cy="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箭头连接符 94"/>
              <p:cNvCxnSpPr>
                <a:stCxn id="100" idx="0"/>
                <a:endCxn id="171" idx="2"/>
              </p:cNvCxnSpPr>
              <p:nvPr/>
            </p:nvCxnSpPr>
            <p:spPr>
              <a:xfrm flipH="1" flipV="1">
                <a:off x="4325" y="5976"/>
                <a:ext cx="2" cy="1533"/>
              </a:xfrm>
              <a:prstGeom prst="straightConnector1">
                <a:avLst/>
              </a:prstGeom>
              <a:ln w="12700" cmpd="sng">
                <a:solidFill>
                  <a:schemeClr val="accent1">
                    <a:shade val="50000"/>
                  </a:schemeClr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圆角矩形 95"/>
              <p:cNvSpPr/>
              <p:nvPr/>
            </p:nvSpPr>
            <p:spPr>
              <a:xfrm>
                <a:off x="9654" y="5218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根据客户经理提供信息进行法院与失信数据查询</a:t>
                </a:r>
              </a:p>
            </p:txBody>
          </p:sp>
          <p:cxnSp>
            <p:nvCxnSpPr>
              <p:cNvPr id="97" name="直接箭头连接符 96"/>
              <p:cNvCxnSpPr>
                <a:stCxn id="174" idx="3"/>
                <a:endCxn id="96" idx="1"/>
              </p:cNvCxnSpPr>
              <p:nvPr/>
            </p:nvCxnSpPr>
            <p:spPr>
              <a:xfrm>
                <a:off x="9255" y="5598"/>
                <a:ext cx="3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组合 97"/>
              <p:cNvGrpSpPr/>
              <p:nvPr/>
            </p:nvGrpSpPr>
            <p:grpSpPr>
              <a:xfrm>
                <a:off x="3563" y="7509"/>
                <a:ext cx="1525" cy="846"/>
                <a:chOff x="3563" y="7509"/>
                <a:chExt cx="1525" cy="846"/>
              </a:xfrm>
            </p:grpSpPr>
            <p:sp>
              <p:nvSpPr>
                <p:cNvPr id="99" name="文本框 98"/>
                <p:cNvSpPr txBox="1"/>
                <p:nvPr/>
              </p:nvSpPr>
              <p:spPr>
                <a:xfrm>
                  <a:off x="3563" y="8124"/>
                  <a:ext cx="1525" cy="2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zh-CN" altLang="en-US" sz="1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行外网站</a:t>
                  </a:r>
                </a:p>
              </p:txBody>
            </p:sp>
            <p:pic>
              <p:nvPicPr>
                <p:cNvPr id="100" name="图片 99" descr="1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991" y="7509"/>
                  <a:ext cx="670" cy="600"/>
                </a:xfrm>
                <a:prstGeom prst="rect">
                  <a:avLst/>
                </a:prstGeom>
              </p:spPr>
            </p:pic>
          </p:grpSp>
          <p:grpSp>
            <p:nvGrpSpPr>
              <p:cNvPr id="101" name="组合 100"/>
              <p:cNvGrpSpPr/>
              <p:nvPr/>
            </p:nvGrpSpPr>
            <p:grpSpPr>
              <a:xfrm>
                <a:off x="7666" y="7469"/>
                <a:ext cx="1525" cy="902"/>
                <a:chOff x="3563" y="7453"/>
                <a:chExt cx="1525" cy="902"/>
              </a:xfrm>
            </p:grpSpPr>
            <p:sp>
              <p:nvSpPr>
                <p:cNvPr id="102" name="文本框 101"/>
                <p:cNvSpPr txBox="1"/>
                <p:nvPr/>
              </p:nvSpPr>
              <p:spPr>
                <a:xfrm>
                  <a:off x="3563" y="8124"/>
                  <a:ext cx="1525" cy="2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zh-CN" altLang="en-US" sz="1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行外网站</a:t>
                  </a:r>
                  <a:endPara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103" name="图片 102" descr="1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990" y="7453"/>
                  <a:ext cx="670" cy="600"/>
                </a:xfrm>
                <a:prstGeom prst="rect">
                  <a:avLst/>
                </a:prstGeom>
              </p:spPr>
            </p:pic>
          </p:grpSp>
          <p:cxnSp>
            <p:nvCxnSpPr>
              <p:cNvPr id="104" name="直接箭头连接符 103"/>
              <p:cNvCxnSpPr>
                <a:stCxn id="103" idx="0"/>
                <a:endCxn id="174" idx="2"/>
              </p:cNvCxnSpPr>
              <p:nvPr/>
            </p:nvCxnSpPr>
            <p:spPr>
              <a:xfrm flipV="1">
                <a:off x="8428" y="5976"/>
                <a:ext cx="0" cy="1493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圆角矩形 104"/>
              <p:cNvSpPr/>
              <p:nvPr/>
            </p:nvSpPr>
            <p:spPr>
              <a:xfrm>
                <a:off x="5550" y="5221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根据客户经理提供信息进行企业数据查询</a:t>
                </a:r>
              </a:p>
            </p:txBody>
          </p:sp>
          <p:cxnSp>
            <p:nvCxnSpPr>
              <p:cNvPr id="106" name="直接箭头连接符 105"/>
              <p:cNvCxnSpPr>
                <a:stCxn id="105" idx="3"/>
                <a:endCxn id="174" idx="1"/>
              </p:cNvCxnSpPr>
              <p:nvPr/>
            </p:nvCxnSpPr>
            <p:spPr>
              <a:xfrm flipV="1">
                <a:off x="7203" y="5597"/>
                <a:ext cx="399" cy="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圆角矩形 106"/>
              <p:cNvSpPr/>
              <p:nvPr/>
            </p:nvSpPr>
            <p:spPr>
              <a:xfrm>
                <a:off x="11706" y="5218"/>
                <a:ext cx="1653" cy="758"/>
              </a:xfrm>
              <a:prstGeom prst="roundRect">
                <a:avLst/>
              </a:prstGeom>
              <a:noFill/>
              <a:ln w="127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生成查询文档通过邮件发送给客户经理</a:t>
                </a:r>
              </a:p>
            </p:txBody>
          </p:sp>
          <p:cxnSp>
            <p:nvCxnSpPr>
              <p:cNvPr id="108" name="直接箭头连接符 107"/>
              <p:cNvCxnSpPr>
                <a:stCxn id="96" idx="3"/>
                <a:endCxn id="107" idx="1"/>
              </p:cNvCxnSpPr>
              <p:nvPr/>
            </p:nvCxnSpPr>
            <p:spPr>
              <a:xfrm>
                <a:off x="11307" y="5598"/>
                <a:ext cx="399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组合 108"/>
            <p:cNvGrpSpPr/>
            <p:nvPr/>
          </p:nvGrpSpPr>
          <p:grpSpPr>
            <a:xfrm>
              <a:off x="11981" y="8609"/>
              <a:ext cx="1141" cy="952"/>
              <a:chOff x="5516" y="8565"/>
              <a:chExt cx="1141" cy="952"/>
            </a:xfrm>
          </p:grpSpPr>
          <p:sp>
            <p:nvSpPr>
              <p:cNvPr id="110" name="文本框 109"/>
              <p:cNvSpPr txBox="1"/>
              <p:nvPr/>
            </p:nvSpPr>
            <p:spPr>
              <a:xfrm>
                <a:off x="5516" y="9286"/>
                <a:ext cx="1141" cy="2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邮件系统</a:t>
                </a:r>
              </a:p>
            </p:txBody>
          </p:sp>
          <p:pic>
            <p:nvPicPr>
              <p:cNvPr id="111" name="图片 110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762" y="8565"/>
                <a:ext cx="672" cy="600"/>
              </a:xfrm>
              <a:prstGeom prst="rect">
                <a:avLst/>
              </a:prstGeom>
            </p:spPr>
          </p:pic>
        </p:grpSp>
        <p:sp>
          <p:nvSpPr>
            <p:cNvPr id="112" name="圆角矩形 111"/>
            <p:cNvSpPr/>
            <p:nvPr/>
          </p:nvSpPr>
          <p:spPr>
            <a:xfrm>
              <a:off x="9672" y="4091"/>
              <a:ext cx="1653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登陆邮箱查看结果文件</a:t>
              </a:r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980" y="4090"/>
              <a:ext cx="1144" cy="758"/>
            </a:xfrm>
            <a:prstGeom prst="ellips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4" name="肘形连接符 113"/>
            <p:cNvCxnSpPr>
              <a:stCxn id="107" idx="0"/>
              <a:endCxn id="112" idx="2"/>
            </p:cNvCxnSpPr>
            <p:nvPr/>
          </p:nvCxnSpPr>
          <p:spPr>
            <a:xfrm rot="16200000" flipV="1">
              <a:off x="10817" y="4532"/>
              <a:ext cx="1531" cy="2166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箭头连接符 114"/>
            <p:cNvCxnSpPr>
              <a:stCxn id="112" idx="3"/>
              <a:endCxn id="113" idx="2"/>
            </p:cNvCxnSpPr>
            <p:nvPr/>
          </p:nvCxnSpPr>
          <p:spPr>
            <a:xfrm flipV="1">
              <a:off x="11325" y="4469"/>
              <a:ext cx="655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箭头连接符 115"/>
            <p:cNvCxnSpPr/>
            <p:nvPr/>
          </p:nvCxnSpPr>
          <p:spPr>
            <a:xfrm flipV="1">
              <a:off x="12552" y="7158"/>
              <a:ext cx="0" cy="1329"/>
            </a:xfrm>
            <a:prstGeom prst="straightConnector1">
              <a:avLst/>
            </a:prstGeom>
            <a:ln>
              <a:solidFill>
                <a:schemeClr val="accent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组合 116"/>
          <p:cNvGrpSpPr>
            <a:grpSpLocks noChangeAspect="1"/>
          </p:cNvGrpSpPr>
          <p:nvPr/>
        </p:nvGrpSpPr>
        <p:grpSpPr>
          <a:xfrm>
            <a:off x="624840" y="2065655"/>
            <a:ext cx="10212705" cy="4167012"/>
            <a:chOff x="924" y="3645"/>
            <a:chExt cx="12043" cy="6306"/>
          </a:xfrm>
        </p:grpSpPr>
        <p:sp>
          <p:nvSpPr>
            <p:cNvPr id="118" name="文本框 117"/>
            <p:cNvSpPr txBox="1"/>
            <p:nvPr/>
          </p:nvSpPr>
          <p:spPr>
            <a:xfrm>
              <a:off x="924" y="4146"/>
              <a:ext cx="505" cy="53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影像上传流程</a:t>
              </a:r>
            </a:p>
          </p:txBody>
        </p:sp>
        <p:sp>
          <p:nvSpPr>
            <p:cNvPr id="119" name="椭圆 118"/>
            <p:cNvSpPr/>
            <p:nvPr/>
          </p:nvSpPr>
          <p:spPr>
            <a:xfrm>
              <a:off x="3784" y="4120"/>
              <a:ext cx="1144" cy="758"/>
            </a:xfrm>
            <a:prstGeom prst="ellips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启动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645" y="5374"/>
              <a:ext cx="1435" cy="286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前台机器人</a:t>
              </a:r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1645" y="3645"/>
              <a:ext cx="11322" cy="6306"/>
              <a:chOff x="1451" y="4553"/>
              <a:chExt cx="11322" cy="6306"/>
            </a:xfrm>
          </p:grpSpPr>
          <p:sp>
            <p:nvSpPr>
              <p:cNvPr id="122" name="矩形 121"/>
              <p:cNvSpPr/>
              <p:nvPr/>
            </p:nvSpPr>
            <p:spPr>
              <a:xfrm>
                <a:off x="1451" y="9151"/>
                <a:ext cx="1435" cy="17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1466" y="9134"/>
                <a:ext cx="11307" cy="1708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1458" y="4553"/>
                <a:ext cx="11307" cy="1708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466" y="6278"/>
                <a:ext cx="11307" cy="2873"/>
              </a:xfrm>
              <a:prstGeom prst="rect">
                <a:avLst/>
              </a:prstGeom>
              <a:noFill/>
              <a:ln w="508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457" y="4553"/>
                <a:ext cx="1435" cy="17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业务人员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（手工）</a:t>
                </a:r>
              </a:p>
            </p:txBody>
          </p:sp>
        </p:grpSp>
        <p:grpSp>
          <p:nvGrpSpPr>
            <p:cNvPr id="8227" name="组合 8226"/>
            <p:cNvGrpSpPr/>
            <p:nvPr/>
          </p:nvGrpSpPr>
          <p:grpSpPr>
            <a:xfrm>
              <a:off x="10927" y="8761"/>
              <a:ext cx="1525" cy="897"/>
              <a:chOff x="8499652" y="2321140"/>
              <a:chExt cx="505106" cy="255780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8499652" y="2510608"/>
                <a:ext cx="505106" cy="6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指定本地路径</a:t>
                </a:r>
              </a:p>
            </p:txBody>
          </p:sp>
          <p:pic>
            <p:nvPicPr>
              <p:cNvPr id="159" name="图片 158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36506" y="2321140"/>
                <a:ext cx="231399" cy="178658"/>
              </a:xfrm>
              <a:prstGeom prst="rect">
                <a:avLst/>
              </a:prstGeom>
            </p:spPr>
          </p:pic>
        </p:grpSp>
        <p:sp>
          <p:nvSpPr>
            <p:cNvPr id="127" name="圆角矩形 126"/>
            <p:cNvSpPr/>
            <p:nvPr/>
          </p:nvSpPr>
          <p:spPr>
            <a:xfrm>
              <a:off x="3530" y="6427"/>
              <a:ext cx="1653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对扫描文件进行分类，删除空白页等预处理</a:t>
              </a:r>
            </a:p>
          </p:txBody>
        </p:sp>
        <p:sp>
          <p:nvSpPr>
            <p:cNvPr id="128" name="圆角矩形 127"/>
            <p:cNvSpPr/>
            <p:nvPr/>
          </p:nvSpPr>
          <p:spPr>
            <a:xfrm>
              <a:off x="6026" y="6427"/>
              <a:ext cx="1635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选择上传影像客户，点击“影像信息按钮”</a:t>
              </a:r>
            </a:p>
          </p:txBody>
        </p:sp>
        <p:grpSp>
          <p:nvGrpSpPr>
            <p:cNvPr id="129" name="组合 128"/>
            <p:cNvGrpSpPr/>
            <p:nvPr/>
          </p:nvGrpSpPr>
          <p:grpSpPr>
            <a:xfrm>
              <a:off x="6081" y="8484"/>
              <a:ext cx="1525" cy="1163"/>
              <a:chOff x="5886" y="9746"/>
              <a:chExt cx="1525" cy="1163"/>
            </a:xfrm>
          </p:grpSpPr>
          <p:pic>
            <p:nvPicPr>
              <p:cNvPr id="155" name="图片 15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283" y="9746"/>
                <a:ext cx="732" cy="850"/>
              </a:xfrm>
              <a:prstGeom prst="rect">
                <a:avLst/>
              </a:prstGeom>
            </p:spPr>
          </p:pic>
          <p:sp>
            <p:nvSpPr>
              <p:cNvPr id="130" name="文本框 129"/>
              <p:cNvSpPr txBox="1"/>
              <p:nvPr/>
            </p:nvSpPr>
            <p:spPr>
              <a:xfrm>
                <a:off x="5886" y="10676"/>
                <a:ext cx="1525" cy="2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信用风险管理系统</a:t>
                </a:r>
              </a:p>
            </p:txBody>
          </p:sp>
        </p:grpSp>
        <p:cxnSp>
          <p:nvCxnSpPr>
            <p:cNvPr id="131" name="直接箭头连接符 130"/>
            <p:cNvCxnSpPr>
              <a:stCxn id="127" idx="3"/>
              <a:endCxn id="128" idx="1"/>
            </p:cNvCxnSpPr>
            <p:nvPr/>
          </p:nvCxnSpPr>
          <p:spPr>
            <a:xfrm>
              <a:off x="5183" y="6807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箭头连接符 131"/>
            <p:cNvCxnSpPr>
              <a:stCxn id="155" idx="0"/>
              <a:endCxn id="128" idx="2"/>
            </p:cNvCxnSpPr>
            <p:nvPr/>
          </p:nvCxnSpPr>
          <p:spPr>
            <a:xfrm flipV="1">
              <a:off x="6844" y="7185"/>
              <a:ext cx="0" cy="1299"/>
            </a:xfrm>
            <a:prstGeom prst="straightConnector1">
              <a:avLst/>
            </a:prstGeom>
            <a:ln w="12700" cmpd="sng">
              <a:solidFill>
                <a:schemeClr val="accent1">
                  <a:shade val="50000"/>
                </a:schemeClr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圆角矩形 132"/>
            <p:cNvSpPr/>
            <p:nvPr/>
          </p:nvSpPr>
          <p:spPr>
            <a:xfrm>
              <a:off x="8504" y="6427"/>
              <a:ext cx="1635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选择上传影像文件类型，并选择上传文件</a:t>
              </a:r>
            </a:p>
          </p:txBody>
        </p:sp>
        <p:sp>
          <p:nvSpPr>
            <p:cNvPr id="134" name="圆角矩形 133"/>
            <p:cNvSpPr/>
            <p:nvPr/>
          </p:nvSpPr>
          <p:spPr>
            <a:xfrm>
              <a:off x="10872" y="6427"/>
              <a:ext cx="1635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上传完成后进行提交保存操作，并备份文件</a:t>
              </a:r>
            </a:p>
          </p:txBody>
        </p:sp>
        <p:cxnSp>
          <p:nvCxnSpPr>
            <p:cNvPr id="135" name="直接箭头连接符 134"/>
            <p:cNvCxnSpPr>
              <a:stCxn id="128" idx="3"/>
              <a:endCxn id="133" idx="1"/>
            </p:cNvCxnSpPr>
            <p:nvPr/>
          </p:nvCxnSpPr>
          <p:spPr>
            <a:xfrm>
              <a:off x="7661" y="6807"/>
              <a:ext cx="84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>
              <a:stCxn id="133" idx="3"/>
              <a:endCxn id="134" idx="1"/>
            </p:cNvCxnSpPr>
            <p:nvPr/>
          </p:nvCxnSpPr>
          <p:spPr>
            <a:xfrm>
              <a:off x="10139" y="6807"/>
              <a:ext cx="73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/>
            <p:cNvCxnSpPr>
              <a:stCxn id="134" idx="2"/>
              <a:endCxn id="159" idx="0"/>
            </p:cNvCxnSpPr>
            <p:nvPr/>
          </p:nvCxnSpPr>
          <p:spPr>
            <a:xfrm>
              <a:off x="11689" y="7185"/>
              <a:ext cx="0" cy="1576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圆角矩形 146"/>
            <p:cNvSpPr/>
            <p:nvPr/>
          </p:nvSpPr>
          <p:spPr>
            <a:xfrm>
              <a:off x="6017" y="4120"/>
              <a:ext cx="1653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扫描客户影像资料，并登陆信用风险管理系统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8" name="直接箭头连接符 147"/>
            <p:cNvCxnSpPr>
              <a:stCxn id="119" idx="6"/>
              <a:endCxn id="147" idx="1"/>
            </p:cNvCxnSpPr>
            <p:nvPr/>
          </p:nvCxnSpPr>
          <p:spPr>
            <a:xfrm>
              <a:off x="4928" y="4499"/>
              <a:ext cx="108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肘形连接符 148"/>
            <p:cNvCxnSpPr>
              <a:stCxn id="147" idx="2"/>
              <a:endCxn id="127" idx="0"/>
            </p:cNvCxnSpPr>
            <p:nvPr/>
          </p:nvCxnSpPr>
          <p:spPr>
            <a:xfrm rot="5400000">
              <a:off x="4826" y="4409"/>
              <a:ext cx="1549" cy="2487"/>
            </a:xfrm>
            <a:prstGeom prst="bentConnector3">
              <a:avLst>
                <a:gd name="adj1" fmla="val 50032"/>
              </a:avLst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圆角矩形 149"/>
            <p:cNvSpPr/>
            <p:nvPr/>
          </p:nvSpPr>
          <p:spPr>
            <a:xfrm>
              <a:off x="8495" y="4120"/>
              <a:ext cx="1653" cy="758"/>
            </a:xfrm>
            <a:prstGeom prst="roundRect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对上传文件材料进行复核</a:t>
              </a:r>
            </a:p>
          </p:txBody>
        </p:sp>
        <p:sp>
          <p:nvSpPr>
            <p:cNvPr id="151" name="椭圆 150"/>
            <p:cNvSpPr/>
            <p:nvPr/>
          </p:nvSpPr>
          <p:spPr>
            <a:xfrm>
              <a:off x="11117" y="4120"/>
              <a:ext cx="1144" cy="758"/>
            </a:xfrm>
            <a:prstGeom prst="ellipse">
              <a:avLst/>
            </a:prstGeom>
            <a:noFill/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</a:t>
              </a:r>
              <a:endParaRPr lang="zh-CN" altLang="en-US" sz="11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2" name="肘形连接符 151"/>
            <p:cNvCxnSpPr>
              <a:stCxn id="134" idx="0"/>
              <a:endCxn id="150" idx="2"/>
            </p:cNvCxnSpPr>
            <p:nvPr/>
          </p:nvCxnSpPr>
          <p:spPr>
            <a:xfrm rot="16200000" flipV="1">
              <a:off x="9731" y="4469"/>
              <a:ext cx="1549" cy="2368"/>
            </a:xfrm>
            <a:prstGeom prst="bentConnector3">
              <a:avLst>
                <a:gd name="adj1" fmla="val 50000"/>
              </a:avLst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箭头连接符 152"/>
            <p:cNvCxnSpPr>
              <a:stCxn id="150" idx="3"/>
              <a:endCxn id="151" idx="2"/>
            </p:cNvCxnSpPr>
            <p:nvPr/>
          </p:nvCxnSpPr>
          <p:spPr>
            <a:xfrm>
              <a:off x="10148" y="4499"/>
              <a:ext cx="96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机器人监控、管理说明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Process&amp;Robot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Orchestrator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</a:t>
            </a:r>
            <a:r>
              <a:rPr lang="en-GB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anagement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1"/>
            </p:custDataLst>
          </p:nvPr>
        </p:nvSpPr>
        <p:spPr>
          <a:xfrm>
            <a:off x="8244205" y="2366645"/>
            <a:ext cx="3379470" cy="129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C000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）流程具体监控</a:t>
            </a:r>
          </a:p>
          <a:p>
            <a:pPr indent="30480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extLst>
                <a:ext uri="{35155182-B16C-46BC-9424-99874614C6A1}">
                  <wpsdc:indentchars xmlns:wpsdc="http://www.wps.cn/officeDocument/2017/drawingmlCustomData" xmlns="" val="200" checksum="1077528236"/>
                </a:ext>
              </a:extLst>
            </a:pPr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通过流程设计图、运行监控录屏、流程运行日志三联播放进行流程运行监控。便于业务人员与运维人员进行具体排查</a:t>
            </a:r>
          </a:p>
          <a:p>
            <a:pPr indent="30480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extLst>
                <a:ext uri="{35155182-B16C-46BC-9424-99874614C6A1}">
                  <wpsdc:indentchars xmlns:wpsdc="http://www.wps.cn/officeDocument/2017/drawingmlCustomData" xmlns="" val="200" checksum="1077528236"/>
                </a:ext>
              </a:extLst>
            </a:pP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8" name="文本框 37"/>
          <p:cNvSpPr txBox="1"/>
          <p:nvPr>
            <p:custDataLst>
              <p:tags r:id="rId2"/>
            </p:custDataLst>
          </p:nvPr>
        </p:nvSpPr>
        <p:spPr>
          <a:xfrm>
            <a:off x="729615" y="2366645"/>
            <a:ext cx="308483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）总行监控大屏</a:t>
            </a:r>
          </a:p>
          <a:p>
            <a:pPr indent="30480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extLst>
                <a:ext uri="{35155182-B16C-46BC-9424-99874614C6A1}">
                  <wpsdc:indentchars xmlns:wpsdc="http://www.wps.cn/officeDocument/2017/drawingmlCustomData" xmlns="" val="200" checksum="1077528236"/>
                </a:ext>
              </a:extLst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总行已部署机器人</a:t>
            </a:r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104</a:t>
            </a: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个，为客户信息管理、线上业务风控、监管报送、自动化运维等场景提供了有力支持。</a:t>
            </a:r>
          </a:p>
        </p:txBody>
      </p:sp>
      <p:pic>
        <p:nvPicPr>
          <p:cNvPr id="50" name="图片 49" descr="8a13c2f27f254f78b3828e072b547b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729615" y="3613785"/>
            <a:ext cx="3084195" cy="153987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"/>
            </p:custDataLst>
          </p:nvPr>
        </p:nvSpPr>
        <p:spPr>
          <a:xfrm>
            <a:off x="4563745" y="2366645"/>
            <a:ext cx="3084195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）分行监控大屏</a:t>
            </a:r>
          </a:p>
          <a:p>
            <a:pPr indent="304800"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extLst>
                <a:ext uri="{35155182-B16C-46BC-9424-99874614C6A1}">
                  <wpsdc:indentchars xmlns:wpsdc="http://www.wps.cn/officeDocument/2017/drawingmlCustomData" xmlns="" val="200" checksum="1077528236"/>
                </a:ext>
              </a:extLst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分行部署机器人</a:t>
            </a:r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102</a:t>
            </a: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个，有效降低了一线客户经理工作负担，实现用户体验、业务准确率、风险防控能力的多重提升。</a:t>
            </a:r>
          </a:p>
        </p:txBody>
      </p:sp>
      <p:pic>
        <p:nvPicPr>
          <p:cNvPr id="52" name="图片 51" descr="b1384d680b6b4e0143863930186e97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563745" y="3585210"/>
            <a:ext cx="3084195" cy="1539875"/>
          </a:xfrm>
          <a:prstGeom prst="rect">
            <a:avLst/>
          </a:prstGeom>
        </p:spPr>
      </p:pic>
      <p:pic>
        <p:nvPicPr>
          <p:cNvPr id="17" name="图片 16" descr="无人值守型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1842" y="3585210"/>
            <a:ext cx="3084195" cy="15398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2499" y="304158"/>
            <a:ext cx="55356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五、模式和技术创新性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87400" y="1306195"/>
            <a:ext cx="10273665" cy="1765300"/>
            <a:chOff x="295" y="2057"/>
            <a:chExt cx="16179" cy="2780"/>
          </a:xfrm>
        </p:grpSpPr>
        <p:sp>
          <p:nvSpPr>
            <p:cNvPr id="19" name="TextBox 5"/>
            <p:cNvSpPr txBox="1"/>
            <p:nvPr/>
          </p:nvSpPr>
          <p:spPr>
            <a:xfrm>
              <a:off x="295" y="2377"/>
              <a:ext cx="7912" cy="21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 algn="just"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1、OCR识别并比对：通过OCR技术识别营业执照、身份证等扫描件，并与行内员工录入信息进行比对，互相校验，双重保障，确保登记表内的客户信息准确无误。</a:t>
              </a: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2190" y="2057"/>
              <a:ext cx="4284" cy="2780"/>
              <a:chOff x="12190" y="2011"/>
              <a:chExt cx="4284" cy="2780"/>
            </a:xfrm>
          </p:grpSpPr>
          <p:pic>
            <p:nvPicPr>
              <p:cNvPr id="20" name="图片 19" descr="20210610426 - 副本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190" y="2011"/>
                <a:ext cx="2044" cy="2780"/>
              </a:xfrm>
              <a:prstGeom prst="rect">
                <a:avLst/>
              </a:prstGeom>
              <a:ln w="19050">
                <a:solidFill>
                  <a:srgbClr val="C00000"/>
                </a:solidFill>
              </a:ln>
            </p:spPr>
          </p:pic>
          <p:pic>
            <p:nvPicPr>
              <p:cNvPr id="21" name="图片 20" descr="登记表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4430" y="2011"/>
                <a:ext cx="2044" cy="2780"/>
              </a:xfrm>
              <a:prstGeom prst="rect">
                <a:avLst/>
              </a:prstGeom>
              <a:ln w="19050">
                <a:solidFill>
                  <a:srgbClr val="C00000"/>
                </a:solidFill>
              </a:ln>
            </p:spPr>
          </p:pic>
        </p:grpSp>
      </p:grpSp>
      <p:grpSp>
        <p:nvGrpSpPr>
          <p:cNvPr id="30" name="组合 29"/>
          <p:cNvGrpSpPr/>
          <p:nvPr/>
        </p:nvGrpSpPr>
        <p:grpSpPr>
          <a:xfrm>
            <a:off x="787400" y="4939665"/>
            <a:ext cx="10280015" cy="1609090"/>
            <a:chOff x="461" y="7778"/>
            <a:chExt cx="16189" cy="2534"/>
          </a:xfrm>
        </p:grpSpPr>
        <p:sp>
          <p:nvSpPr>
            <p:cNvPr id="23" name="TextBox 5"/>
            <p:cNvSpPr txBox="1"/>
            <p:nvPr/>
          </p:nvSpPr>
          <p:spPr>
            <a:xfrm>
              <a:off x="461" y="8470"/>
              <a:ext cx="7912" cy="11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3、验证码识别：利用验证码识别，自动化访问外部数据网站进行自动化查询。</a:t>
              </a:r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pic>
          <p:nvPicPr>
            <p:cNvPr id="18" name="图片 17" descr="172631451500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4" y="7778"/>
              <a:ext cx="4636" cy="2535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787400" y="3284855"/>
            <a:ext cx="10812145" cy="1441450"/>
            <a:chOff x="461" y="5022"/>
            <a:chExt cx="17027" cy="2270"/>
          </a:xfrm>
        </p:grpSpPr>
        <p:sp>
          <p:nvSpPr>
            <p:cNvPr id="45077" name="TextBox 5"/>
            <p:cNvSpPr txBox="1"/>
            <p:nvPr/>
          </p:nvSpPr>
          <p:spPr>
            <a:xfrm>
              <a:off x="461" y="5087"/>
              <a:ext cx="7912" cy="214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2、二维码识别：利用二维码识别技术，识别客户影像资料并分类，达到99%以上的影像资料类型识别。与客户经理手动分类相比，RPA流程机器人可根据识别类型自动分类，做到高效率、零误差。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1176" y="5022"/>
              <a:ext cx="6313" cy="2270"/>
              <a:chOff x="11067" y="5022"/>
              <a:chExt cx="6313" cy="2270"/>
            </a:xfrm>
          </p:grpSpPr>
          <p:pic>
            <p:nvPicPr>
              <p:cNvPr id="24" name="图片 23" descr="截图20220628142545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4430" y="5022"/>
                <a:ext cx="2951" cy="2271"/>
              </a:xfrm>
              <a:prstGeom prst="rect">
                <a:avLst/>
              </a:prstGeom>
            </p:spPr>
          </p:pic>
          <p:pic>
            <p:nvPicPr>
              <p:cNvPr id="25" name="图片 24" descr="172631451499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067" y="5022"/>
                <a:ext cx="3167" cy="227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090731" y="1859840"/>
            <a:ext cx="8015923" cy="3079824"/>
            <a:chOff x="3117" y="2929"/>
            <a:chExt cx="12624" cy="4850"/>
          </a:xfrm>
        </p:grpSpPr>
        <p:grpSp>
          <p:nvGrpSpPr>
            <p:cNvPr id="18" name="组合 17"/>
            <p:cNvGrpSpPr/>
            <p:nvPr/>
          </p:nvGrpSpPr>
          <p:grpSpPr>
            <a:xfrm>
              <a:off x="3117" y="2929"/>
              <a:ext cx="3236" cy="4785"/>
              <a:chOff x="3117" y="2929"/>
              <a:chExt cx="3236" cy="4785"/>
            </a:xfrm>
          </p:grpSpPr>
          <p:sp>
            <p:nvSpPr>
              <p:cNvPr id="19" name="环形箭头 5"/>
              <p:cNvSpPr/>
              <p:nvPr/>
            </p:nvSpPr>
            <p:spPr>
              <a:xfrm flipH="1">
                <a:off x="3117" y="2929"/>
                <a:ext cx="3236" cy="3236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2875315"/>
                  <a:gd name="adj5" fmla="val 12500"/>
                </a:avLst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保证</a:t>
                </a:r>
              </a:p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准确</a:t>
                </a:r>
              </a:p>
            </p:txBody>
          </p:sp>
          <p:sp>
            <p:nvSpPr>
              <p:cNvPr id="20" name="TextBox 31"/>
              <p:cNvSpPr txBox="1"/>
              <p:nvPr/>
            </p:nvSpPr>
            <p:spPr>
              <a:xfrm>
                <a:off x="3674" y="6200"/>
                <a:ext cx="2123" cy="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由原流程的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提升至</a:t>
                </a:r>
                <a:r>
                  <a:rPr lang="en-US" altLang="zh-CN" sz="16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endParaRPr lang="zh-CN" altLang="en-US" sz="1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249" y="2929"/>
              <a:ext cx="3232" cy="4350"/>
              <a:chOff x="6106" y="2929"/>
              <a:chExt cx="3232" cy="4350"/>
            </a:xfrm>
          </p:grpSpPr>
          <p:sp>
            <p:nvSpPr>
              <p:cNvPr id="22" name="环形箭头 7"/>
              <p:cNvSpPr/>
              <p:nvPr/>
            </p:nvSpPr>
            <p:spPr>
              <a:xfrm flipH="1">
                <a:off x="6106" y="2929"/>
                <a:ext cx="3232" cy="3236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2875315"/>
                  <a:gd name="adj5" fmla="val 12500"/>
                </a:avLst>
              </a:prstGeom>
              <a:gradFill flip="none" rotWithShape="1">
                <a:gsLst>
                  <a:gs pos="0">
                    <a:schemeClr val="accent3">
                      <a:shade val="30000"/>
                      <a:satMod val="115000"/>
                    </a:schemeClr>
                  </a:gs>
                  <a:gs pos="50000">
                    <a:schemeClr val="accent3">
                      <a:shade val="67500"/>
                      <a:satMod val="115000"/>
                    </a:schemeClr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提升</a:t>
                </a:r>
              </a:p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效率</a:t>
                </a:r>
              </a:p>
            </p:txBody>
          </p:sp>
          <p:sp>
            <p:nvSpPr>
              <p:cNvPr id="23" name="TextBox 31"/>
              <p:cNvSpPr txBox="1"/>
              <p:nvPr/>
            </p:nvSpPr>
            <p:spPr>
              <a:xfrm>
                <a:off x="6534" y="6200"/>
                <a:ext cx="2376" cy="107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工作效率较原流程提升</a:t>
                </a:r>
                <a:r>
                  <a:rPr lang="en-US" altLang="zh-CN" sz="1600" b="1" dirty="0">
                    <a:solidFill>
                      <a:srgbClr val="F692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r>
                  <a:rPr lang="zh-CN" altLang="en-US" sz="1600" b="1" dirty="0">
                    <a:solidFill>
                      <a:srgbClr val="F692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倍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377" y="2929"/>
              <a:ext cx="3236" cy="4850"/>
              <a:chOff x="9217" y="2881"/>
              <a:chExt cx="3236" cy="4850"/>
            </a:xfrm>
          </p:grpSpPr>
          <p:sp>
            <p:nvSpPr>
              <p:cNvPr id="25" name="环形箭头 9"/>
              <p:cNvSpPr/>
              <p:nvPr/>
            </p:nvSpPr>
            <p:spPr>
              <a:xfrm flipH="1">
                <a:off x="9217" y="2881"/>
                <a:ext cx="3236" cy="3236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2875315"/>
                  <a:gd name="adj5" fmla="val 12500"/>
                </a:avLst>
              </a:pr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节省</a:t>
                </a:r>
              </a:p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工时</a:t>
                </a:r>
              </a:p>
            </p:txBody>
          </p:sp>
          <p:sp>
            <p:nvSpPr>
              <p:cNvPr id="26" name="TextBox 31"/>
              <p:cNvSpPr txBox="1"/>
              <p:nvPr/>
            </p:nvSpPr>
            <p:spPr>
              <a:xfrm>
                <a:off x="9647" y="6203"/>
                <a:ext cx="2376" cy="15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kumimoji="0" lang="zh-CN" altLang="en-US" sz="1400" b="0" i="0" u="none" strike="noStrike" kern="1200" cap="none" spc="0" normalizeH="0" baseline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日均</a:t>
                </a:r>
                <a:r>
                  <a:rPr kumimoji="0" lang="en-US" altLang="zh-CN" sz="1400" b="0" i="0" u="none" strike="noStrike" kern="1200" cap="none" spc="0" normalizeH="0" baseline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400</a:t>
                </a:r>
                <a:r>
                  <a:rPr kumimoji="0" lang="zh-CN" altLang="en-US" sz="1400" b="0" i="0" u="none" strike="noStrike" kern="1200" cap="none" spc="0" normalizeH="0" baseline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次执行，每次可节省时长</a:t>
                </a:r>
                <a:r>
                  <a:rPr lang="en-US" sz="1600" b="1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15</a:t>
                </a:r>
                <a:r>
                  <a:rPr lang="zh-CN" altLang="en-US" sz="1600" b="1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分钟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2509" y="2929"/>
              <a:ext cx="3232" cy="4447"/>
              <a:chOff x="12505" y="2929"/>
              <a:chExt cx="3232" cy="4447"/>
            </a:xfrm>
          </p:grpSpPr>
          <p:sp>
            <p:nvSpPr>
              <p:cNvPr id="28" name="环形箭头 11"/>
              <p:cNvSpPr/>
              <p:nvPr/>
            </p:nvSpPr>
            <p:spPr>
              <a:xfrm flipH="1">
                <a:off x="12505" y="2929"/>
                <a:ext cx="3232" cy="3236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2875315"/>
                  <a:gd name="adj5" fmla="val 12500"/>
                </a:avLst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释放</a:t>
                </a:r>
              </a:p>
              <a:p>
                <a:pPr algn="ctr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人力</a:t>
                </a:r>
              </a:p>
            </p:txBody>
          </p:sp>
          <p:sp>
            <p:nvSpPr>
              <p:cNvPr id="29" name="TextBox 31"/>
              <p:cNvSpPr txBox="1"/>
              <p:nvPr/>
            </p:nvSpPr>
            <p:spPr>
              <a:xfrm>
                <a:off x="12760" y="6257"/>
                <a:ext cx="2721" cy="11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每年可释放人力</a:t>
                </a:r>
                <a:r>
                  <a:rPr sz="1600" b="1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74,800</a:t>
                </a:r>
                <a:r>
                  <a:rPr lang="zh-CN" sz="1600" b="1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小时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725822" y="5081898"/>
            <a:ext cx="8746058" cy="1162280"/>
            <a:chOff x="282016" y="3574355"/>
            <a:chExt cx="8746058" cy="116228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2016" y="3574355"/>
              <a:ext cx="1756541" cy="11622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rgbClr val="00B0F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087940" y="3574355"/>
              <a:ext cx="1662058" cy="11622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rgbClr val="00B0F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99381" y="3574356"/>
              <a:ext cx="1678811" cy="11622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rgbClr val="00B0F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527574" y="3574355"/>
              <a:ext cx="1756541" cy="11622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rgbClr val="00B0F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333498" y="3574355"/>
              <a:ext cx="1694576" cy="11622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rgbClr val="00B0F0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4.8,&quot;left&quot;:45.1,&quot;top&quot;:131.2,&quot;width&quot;:885.7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4.8,&quot;left&quot;:45.1,&quot;top&quot;:131.2,&quot;width&quot;:885.7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4.8,&quot;left&quot;:45.1,&quot;top&quot;:131.2,&quot;width&quot;:885.7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4.8,&quot;left&quot;:45.1,&quot;top&quot;:131.2,&quot;width&quot;:885.7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64.8,&quot;left&quot;:45.1,&quot;top&quot;:131.2,&quot;width&quot;:885.7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1702</Words>
  <Application>Microsoft Office PowerPoint</Application>
  <PresentationFormat>自定义</PresentationFormat>
  <Paragraphs>271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Office 主题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tc</cp:lastModifiedBy>
  <cp:revision>188</cp:revision>
  <dcterms:created xsi:type="dcterms:W3CDTF">2021-03-03T08:16:00Z</dcterms:created>
  <dcterms:modified xsi:type="dcterms:W3CDTF">2024-09-14T12:14:00Z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E1847A7BB3644AEB9F2D50383D104C59</vt:lpwstr>
  </property>
  <property fmtid="{D5CDD505-2E9C-101B-9397-08002B2CF9AE}" pid="3" name="KSOProductBuildVer">
    <vt:lpwstr>2052-11.8.2.11813</vt:lpwstr>
  </property>
</Properties>
</file>