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3.svg" ContentType="image/svg+xml"/>
  <Override PartName="/ppt/media/image15.svg" ContentType="image/svg+xml"/>
  <Override PartName="/ppt/media/image17.svg" ContentType="image/svg+xml"/>
  <Override PartName="/ppt/media/image19.svg" ContentType="image/svg+xml"/>
  <Override PartName="/ppt/media/image22.svg" ContentType="image/svg+xml"/>
  <Override PartName="/ppt/media/image24.svg" ContentType="image/svg+xml"/>
  <Override PartName="/ppt/media/image26.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2"/>
  </p:notesMasterIdLst>
  <p:sldIdLst>
    <p:sldId id="256" r:id="rId4"/>
    <p:sldId id="257" r:id="rId5"/>
    <p:sldId id="258" r:id="rId6"/>
    <p:sldId id="272" r:id="rId7"/>
    <p:sldId id="263" r:id="rId8"/>
    <p:sldId id="260" r:id="rId9"/>
    <p:sldId id="265" r:id="rId10"/>
    <p:sldId id="262"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84E2"/>
    <a:srgbClr val="705661"/>
    <a:srgbClr val="D460FF"/>
    <a:srgbClr val="01A8FF"/>
    <a:srgbClr val="34334B"/>
    <a:srgbClr val="6D5562"/>
    <a:srgbClr val="1A070E"/>
    <a:srgbClr val="725760"/>
    <a:srgbClr val="26101D"/>
    <a:srgbClr val="47A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42"/>
    <p:restoredTop sz="94674"/>
  </p:normalViewPr>
  <p:slideViewPr>
    <p:cSldViewPr snapToGrid="0">
      <p:cViewPr varScale="1">
        <p:scale>
          <a:sx n="113" d="100"/>
          <a:sy n="113" d="100"/>
        </p:scale>
        <p:origin x="216"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notesMaster" Target="notesMasters/notesMaster1.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8BA5D-82C1-D74E-98AF-3BF4F9ADDC1F}"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632DA-A7C3-2347-8051-A4EE97E94607}"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9" name="矩形 28"/>
          <p:cNvSpPr/>
          <p:nvPr userDrawn="1"/>
        </p:nvSpPr>
        <p:spPr>
          <a:xfrm flipV="1">
            <a:off x="1083077" y="1981118"/>
            <a:ext cx="10149221" cy="95945"/>
          </a:xfrm>
          <a:prstGeom prst="rect">
            <a:avLst/>
          </a:prstGeom>
          <a:gradFill>
            <a:gsLst>
              <a:gs pos="43000">
                <a:srgbClr val="B983E1"/>
              </a:gs>
              <a:gs pos="100000">
                <a:srgbClr val="17050A"/>
              </a:gs>
              <a:gs pos="0">
                <a:srgbClr val="00A8F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userDrawn="1"/>
        </p:nvGrpSpPr>
        <p:grpSpPr>
          <a:xfrm>
            <a:off x="1083077" y="1392923"/>
            <a:ext cx="2316071" cy="1446550"/>
            <a:chOff x="3221860" y="1907278"/>
            <a:chExt cx="2316071" cy="1446550"/>
          </a:xfrm>
        </p:grpSpPr>
        <p:sp>
          <p:nvSpPr>
            <p:cNvPr id="31" name="文本框 30"/>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2" name="文本框 31"/>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grpSp>
      <p:grpSp>
        <p:nvGrpSpPr>
          <p:cNvPr id="33" name="组合 32"/>
          <p:cNvGrpSpPr/>
          <p:nvPr userDrawn="1"/>
        </p:nvGrpSpPr>
        <p:grpSpPr>
          <a:xfrm>
            <a:off x="3005863" y="1289780"/>
            <a:ext cx="8397721" cy="1549693"/>
            <a:chOff x="1508112" y="2935045"/>
            <a:chExt cx="8397721" cy="1549693"/>
          </a:xfrm>
        </p:grpSpPr>
        <p:sp>
          <p:nvSpPr>
            <p:cNvPr id="34" name="文本框 33"/>
            <p:cNvSpPr txBox="1"/>
            <p:nvPr/>
          </p:nvSpPr>
          <p:spPr>
            <a:xfrm>
              <a:off x="3348263" y="2935045"/>
              <a:ext cx="929599"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rPr>
                <a:t>+</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endParaRPr>
            </a:p>
          </p:txBody>
        </p:sp>
        <p:sp>
          <p:nvSpPr>
            <p:cNvPr id="35" name="文本框 34"/>
            <p:cNvSpPr txBox="1"/>
            <p:nvPr/>
          </p:nvSpPr>
          <p:spPr>
            <a:xfrm>
              <a:off x="509303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开</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6" name="文本框 35"/>
            <p:cNvSpPr txBox="1"/>
            <p:nvPr/>
          </p:nvSpPr>
          <p:spPr>
            <a:xfrm>
              <a:off x="5957860"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发</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7" name="文本框 36"/>
            <p:cNvSpPr txBox="1"/>
            <p:nvPr/>
          </p:nvSpPr>
          <p:spPr>
            <a:xfrm>
              <a:off x="677669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者</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8" name="文本框 37"/>
            <p:cNvSpPr txBox="1"/>
            <p:nvPr/>
          </p:nvSpPr>
          <p:spPr>
            <a:xfrm>
              <a:off x="7570912"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大</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9" name="文本框 38"/>
            <p:cNvSpPr txBox="1"/>
            <p:nvPr/>
          </p:nvSpPr>
          <p:spPr>
            <a:xfrm>
              <a:off x="8447969"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赛</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grpSp>
          <p:nvGrpSpPr>
            <p:cNvPr id="40" name="组合 39"/>
            <p:cNvGrpSpPr/>
            <p:nvPr/>
          </p:nvGrpSpPr>
          <p:grpSpPr>
            <a:xfrm>
              <a:off x="1508112" y="3038188"/>
              <a:ext cx="1994660" cy="1446550"/>
              <a:chOff x="1490018" y="4162664"/>
              <a:chExt cx="1994660" cy="1446550"/>
            </a:xfrm>
          </p:grpSpPr>
          <p:sp>
            <p:nvSpPr>
              <p:cNvPr id="44" name="文本框 43"/>
              <p:cNvSpPr txBox="1"/>
              <p:nvPr/>
            </p:nvSpPr>
            <p:spPr>
              <a:xfrm>
                <a:off x="1490018"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R</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5" name="文本框 44"/>
              <p:cNvSpPr txBox="1"/>
              <p:nvPr/>
            </p:nvSpPr>
            <p:spPr>
              <a:xfrm>
                <a:off x="2055316"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P</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6" name="文本框 45"/>
              <p:cNvSpPr txBox="1"/>
              <p:nvPr/>
            </p:nvSpPr>
            <p:spPr>
              <a:xfrm>
                <a:off x="2528214"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1" name="组合 40"/>
            <p:cNvGrpSpPr/>
            <p:nvPr/>
          </p:nvGrpSpPr>
          <p:grpSpPr>
            <a:xfrm>
              <a:off x="3953483" y="3038188"/>
              <a:ext cx="1657791" cy="1446550"/>
              <a:chOff x="4007931" y="4826644"/>
              <a:chExt cx="1657791" cy="1446550"/>
            </a:xfrm>
          </p:grpSpPr>
          <p:sp>
            <p:nvSpPr>
              <p:cNvPr id="42" name="文本框 41"/>
              <p:cNvSpPr txBox="1"/>
              <p:nvPr/>
            </p:nvSpPr>
            <p:spPr>
              <a:xfrm>
                <a:off x="4007931"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3" name="文本框 42"/>
              <p:cNvSpPr txBox="1"/>
              <p:nvPr/>
            </p:nvSpPr>
            <p:spPr>
              <a:xfrm>
                <a:off x="4689770"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I</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sp>
        <p:nvSpPr>
          <p:cNvPr id="47" name="文本框 46"/>
          <p:cNvSpPr txBox="1"/>
          <p:nvPr userDrawn="1"/>
        </p:nvSpPr>
        <p:spPr>
          <a:xfrm>
            <a:off x="4432464" y="3668573"/>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endPar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48" name="图片 47"/>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06"/>
          <a:stretch>
            <a:fillRect/>
          </a:stretch>
        </p:blipFill>
        <p:spPr>
          <a:xfrm rot="5400000">
            <a:off x="4615214" y="1275122"/>
            <a:ext cx="384548" cy="605651"/>
          </a:xfrm>
          <a:prstGeom prst="rect">
            <a:avLst/>
          </a:prstGeom>
        </p:spPr>
      </p:pic>
      <p:pic>
        <p:nvPicPr>
          <p:cNvPr id="49" name="图片 48"/>
          <p:cNvPicPr>
            <a:picLocks noChangeAspect="1"/>
          </p:cNvPicPr>
          <p:nvPr userDrawn="1"/>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36506"/>
          <a:stretch>
            <a:fillRect/>
          </a:stretch>
        </p:blipFill>
        <p:spPr>
          <a:xfrm rot="5400000">
            <a:off x="7579447" y="3019739"/>
            <a:ext cx="672156" cy="1058624"/>
          </a:xfrm>
          <a:prstGeom prst="rect">
            <a:avLst/>
          </a:prstGeom>
        </p:spPr>
      </p:pic>
      <p:sp>
        <p:nvSpPr>
          <p:cNvPr id="50" name="文本框 49"/>
          <p:cNvSpPr txBox="1"/>
          <p:nvPr userDrawn="1"/>
        </p:nvSpPr>
        <p:spPr>
          <a:xfrm>
            <a:off x="2395708" y="2673824"/>
            <a:ext cx="7494359" cy="584775"/>
          </a:xfrm>
          <a:prstGeom prst="rect">
            <a:avLst/>
          </a:prstGeom>
          <a:noFill/>
        </p:spPr>
        <p:txBody>
          <a:bodyPr wrap="none" rtlCol="0">
            <a:spAutoFit/>
          </a:bodyPr>
          <a:lstStyle/>
          <a:p>
            <a:r>
              <a:rPr lang="en-US" altLang="zh-CN" sz="3200" dirty="0">
                <a:solidFill>
                  <a:schemeClr val="bg1"/>
                </a:solidFill>
                <a:latin typeface="Ebrima" panose="02000000000000000000" pitchFamily="2" charset="0"/>
                <a:ea typeface="Ebrima" panose="02000000000000000000" pitchFamily="2" charset="0"/>
                <a:cs typeface="Ebrima" panose="02000000000000000000" pitchFamily="2" charset="0"/>
              </a:rPr>
              <a:t>CHINA RPA+AI DEVELOPER CHALLENGE</a:t>
            </a:r>
            <a:endParaRPr lang="zh-CN" altLang="en-US" sz="3200" dirty="0">
              <a:solidFill>
                <a:schemeClr val="bg1"/>
              </a:solidFill>
              <a:latin typeface="Ebrima" panose="02000000000000000000" pitchFamily="2" charset="0"/>
              <a:ea typeface="微软雅黑" panose="020B0503020204020204" pitchFamily="34" charset="-122"/>
              <a:cs typeface="Ebrima" panose="02000000000000000000" pitchFamily="2"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0" name="图片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294" y="2499927"/>
            <a:ext cx="4814036" cy="2339406"/>
          </a:xfrm>
          <a:prstGeom prst="rect">
            <a:avLst/>
          </a:prstGeom>
        </p:spPr>
      </p:pic>
      <p:sp>
        <p:nvSpPr>
          <p:cNvPr id="12" name="文本框 11"/>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endPar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3.png"/><Relationship Id="rId12" Type="http://schemas.openxmlformats.org/officeDocument/2006/relationships/image" Target="../media/image5.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fld>
            <a:endParaRPr lang="zh-CN" altLang="en-US"/>
          </a:p>
        </p:txBody>
      </p:sp>
      <p:pic>
        <p:nvPicPr>
          <p:cNvPr id="40" name="图片 39"/>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1453" y="0"/>
            <a:ext cx="12353453" cy="6948000"/>
          </a:xfrm>
          <a:prstGeom prst="rect">
            <a:avLst/>
          </a:prstGeom>
        </p:spPr>
      </p:pic>
      <p:grpSp>
        <p:nvGrpSpPr>
          <p:cNvPr id="13" name="组合 12"/>
          <p:cNvGrpSpPr/>
          <p:nvPr userDrawn="1"/>
        </p:nvGrpSpPr>
        <p:grpSpPr>
          <a:xfrm>
            <a:off x="10486256" y="-38067"/>
            <a:ext cx="2245394" cy="1015326"/>
            <a:chOff x="10476631" y="29308"/>
            <a:chExt cx="2245394" cy="1015326"/>
          </a:xfrm>
        </p:grpSpPr>
        <p:pic>
          <p:nvPicPr>
            <p:cNvPr id="11" name="图片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2" name="文本框 11"/>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 合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 新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 造</a:t>
              </a:r>
              <a:endPar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fld>
            <a:endParaRPr lang="zh-CN" altLang="en-US"/>
          </a:p>
        </p:txBody>
      </p:sp>
      <p:pic>
        <p:nvPicPr>
          <p:cNvPr id="7" name="图片 6"/>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0275" y="-42332"/>
            <a:ext cx="12276225" cy="6948000"/>
          </a:xfrm>
          <a:prstGeom prst="rect">
            <a:avLst/>
          </a:prstGeom>
        </p:spPr>
      </p:pic>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3" name="图片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33295" y="2576929"/>
            <a:ext cx="4814036" cy="2339406"/>
          </a:xfrm>
          <a:prstGeom prst="rect">
            <a:avLst/>
          </a:prstGeom>
        </p:spPr>
      </p:pic>
      <p:sp>
        <p:nvSpPr>
          <p:cNvPr id="14" name="文本框 13"/>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endPar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16" name="直线连接符 15"/>
          <p:cNvCxnSpPr/>
          <p:nvPr userDrawn="1"/>
        </p:nvCxnSpPr>
        <p:spPr>
          <a:xfrm>
            <a:off x="6092789" y="2974206"/>
            <a:ext cx="0" cy="856649"/>
          </a:xfrm>
          <a:prstGeom prst="line">
            <a:avLst/>
          </a:prstGeom>
          <a:ln w="12700">
            <a:solidFill>
              <a:srgbClr val="B484E2"/>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png"/><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image" Target="../media/image17.svg"/><Relationship Id="rId7" Type="http://schemas.openxmlformats.org/officeDocument/2006/relationships/image" Target="../media/image16.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 Id="rId3" Type="http://schemas.openxmlformats.org/officeDocument/2006/relationships/image" Target="../media/image12.png"/><Relationship Id="rId2" Type="http://schemas.openxmlformats.org/officeDocument/2006/relationships/image" Target="../media/image11.png"/><Relationship Id="rId18" Type="http://schemas.openxmlformats.org/officeDocument/2006/relationships/slideLayout" Target="../slideLayouts/slideLayout7.xml"/><Relationship Id="rId17" Type="http://schemas.openxmlformats.org/officeDocument/2006/relationships/image" Target="../media/image26.svg"/><Relationship Id="rId16" Type="http://schemas.openxmlformats.org/officeDocument/2006/relationships/image" Target="../media/image25.png"/><Relationship Id="rId15" Type="http://schemas.openxmlformats.org/officeDocument/2006/relationships/image" Target="../media/image24.svg"/><Relationship Id="rId14" Type="http://schemas.openxmlformats.org/officeDocument/2006/relationships/image" Target="../media/image23.png"/><Relationship Id="rId13" Type="http://schemas.openxmlformats.org/officeDocument/2006/relationships/image" Target="../media/image22.svg"/><Relationship Id="rId12" Type="http://schemas.openxmlformats.org/officeDocument/2006/relationships/image" Target="../media/image21.png"/><Relationship Id="rId11" Type="http://schemas.openxmlformats.org/officeDocument/2006/relationships/image" Target="../media/image20.png"/><Relationship Id="rId10" Type="http://schemas.openxmlformats.org/officeDocument/2006/relationships/image" Target="../media/image19.svg"/><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占位符 2"/>
          <p:cNvSpPr txBox="1"/>
          <p:nvPr/>
        </p:nvSpPr>
        <p:spPr>
          <a:xfrm>
            <a:off x="2541270" y="4880610"/>
            <a:ext cx="7197090" cy="581025"/>
          </a:xfrm>
          <a:prstGeom prst="rect">
            <a:avLst/>
          </a:prstGeom>
          <a:solidFill>
            <a:srgbClr val="759BFF">
              <a:alpha val="10000"/>
            </a:srgbClr>
          </a:solidFill>
          <a:ln>
            <a:noFill/>
          </a:ln>
        </p:spPr>
        <p:txBody>
          <a:bodyPr anchor="ctr" anchorCtr="1">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alpha val="9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1" sz="3200" b="1" dirty="0"/>
              <a:t>金融城域网邮件AI识别自动转发</a:t>
            </a:r>
            <a:r>
              <a:rPr kumimoji="1" lang="en-US" sz="3200" b="1" dirty="0"/>
              <a:t>RPA</a:t>
            </a:r>
            <a:endParaRPr kumimoji="1" lang="en-US" sz="3200" b="1" dirty="0"/>
          </a:p>
        </p:txBody>
      </p:sp>
      <p:grpSp>
        <p:nvGrpSpPr>
          <p:cNvPr id="32" name="组合 31"/>
          <p:cNvGrpSpPr/>
          <p:nvPr/>
        </p:nvGrpSpPr>
        <p:grpSpPr>
          <a:xfrm>
            <a:off x="1083077" y="1392923"/>
            <a:ext cx="2316071" cy="1446550"/>
            <a:chOff x="3221860" y="1907278"/>
            <a:chExt cx="2316071" cy="1446550"/>
          </a:xfrm>
        </p:grpSpPr>
        <p:sp>
          <p:nvSpPr>
            <p:cNvPr id="35" name="文本框 34"/>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6" name="文本框 35"/>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grpSp>
      <p:pic>
        <p:nvPicPr>
          <p:cNvPr id="58" name="图片 57"/>
          <p:cNvPicPr>
            <a:picLocks noChangeAspect="1"/>
          </p:cNvPicPr>
          <p:nvPr/>
        </p:nvPicPr>
        <p:blipFill>
          <a:blip r:embed="rId1"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833246" y="840264"/>
            <a:ext cx="963174" cy="963174"/>
          </a:xfrm>
          <a:prstGeom prst="rect">
            <a:avLst/>
          </a:prstGeom>
        </p:spPr>
      </p:pic>
      <p:pic>
        <p:nvPicPr>
          <p:cNvPr id="59" name="图片 58"/>
          <p:cNvPicPr>
            <a:picLocks noChangeAspect="1"/>
          </p:cNvPicPr>
          <p:nvPr/>
        </p:nvPicPr>
        <p:blipFill rotWithShape="1">
          <a:blip r:embed="rId2" cstate="print">
            <a:duotone>
              <a:prstClr val="black"/>
              <a:schemeClr val="tx2">
                <a:tint val="45000"/>
                <a:satMod val="400000"/>
              </a:schemeClr>
            </a:duotone>
            <a:extLst>
              <a:ext uri="{28A0092B-C50C-407E-A947-70E740481C1C}">
                <a14:useLocalDpi xmlns:a14="http://schemas.microsoft.com/office/drawing/2010/main" val="0"/>
              </a:ext>
            </a:extLst>
          </a:blip>
          <a:srcRect l="36506"/>
          <a:stretch>
            <a:fillRect/>
          </a:stretch>
        </p:blipFill>
        <p:spPr>
          <a:xfrm rot="5400000">
            <a:off x="1077608" y="506641"/>
            <a:ext cx="507902" cy="799929"/>
          </a:xfrm>
          <a:prstGeom prst="rect">
            <a:avLst/>
          </a:prstGeom>
        </p:spPr>
      </p:pic>
      <p:pic>
        <p:nvPicPr>
          <p:cNvPr id="60" name="图片 59"/>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36506"/>
          <a:stretch>
            <a:fillRect/>
          </a:stretch>
        </p:blipFill>
        <p:spPr>
          <a:xfrm rot="5400000">
            <a:off x="9081309" y="87943"/>
            <a:ext cx="672156" cy="1058624"/>
          </a:xfrm>
          <a:prstGeom prst="rect">
            <a:avLst/>
          </a:prstGeom>
        </p:spPr>
      </p:pic>
      <p:pic>
        <p:nvPicPr>
          <p:cNvPr id="61" name="图片 60"/>
          <p:cNvPicPr>
            <a:picLocks noChangeAspect="1"/>
          </p:cNvPicPr>
          <p:nvPr/>
        </p:nvPicPr>
        <p:blipFill rotWithShape="1">
          <a:blip r:embed="rId4" cstate="print">
            <a:extLst>
              <a:ext uri="{28A0092B-C50C-407E-A947-70E740481C1C}">
                <a14:useLocalDpi xmlns:a14="http://schemas.microsoft.com/office/drawing/2010/main" val="0"/>
              </a:ext>
            </a:extLst>
          </a:blip>
          <a:srcRect l="36506"/>
          <a:stretch>
            <a:fillRect/>
          </a:stretch>
        </p:blipFill>
        <p:spPr>
          <a:xfrm rot="5400000">
            <a:off x="4615214" y="1275122"/>
            <a:ext cx="384548" cy="60565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1079500"/>
            <a:ext cx="12192000" cy="14009"/>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文本占位符 8"/>
          <p:cNvSpPr txBox="1"/>
          <p:nvPr/>
        </p:nvSpPr>
        <p:spPr>
          <a:xfrm>
            <a:off x="835319" y="1815096"/>
            <a:ext cx="6251934" cy="4801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dirty="0">
                <a:gradFill flip="none" rotWithShape="1">
                  <a:gsLst>
                    <a:gs pos="0">
                      <a:srgbClr val="01A8FF"/>
                    </a:gs>
                    <a:gs pos="47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参赛作品 </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entries</a:t>
            </a:r>
            <a:r>
              <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 </a:t>
            </a:r>
            <a:endPar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占位符 9"/>
          <p:cNvSpPr txBox="1"/>
          <p:nvPr/>
        </p:nvSpPr>
        <p:spPr>
          <a:xfrm>
            <a:off x="835318" y="2742188"/>
            <a:ext cx="6613445" cy="33812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200">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队伍名称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Name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青城团队</a:t>
            </a:r>
            <a:endPar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队伍成员</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Member</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：王春蕾</a:t>
            </a:r>
            <a:endPar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队伍口号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Slogan</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：新手上路、增长经验 </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所在单位和部门</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专业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Enterprise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广发银行呼和浩特分行</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200">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作品应用场景 </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：人民银行金融城域网，重要通知、公文等通过此邮箱发送给各家金融机构。实现</a:t>
            </a:r>
            <a:r>
              <a:rPr 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金融城域网邮件AI识别自动转发。</a:t>
            </a:r>
            <a:endParaRPr 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200">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作品应用项目</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sym typeface="+mn-ea"/>
              </a:rPr>
              <a:t>金融城域网邮件AI识别自动转发RPA</a:t>
            </a:r>
            <a:endParaRPr 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200">
              <a:lnSpc>
                <a:spcPct val="200000"/>
              </a:lnSpc>
              <a:spcBef>
                <a:spcPts val="0"/>
              </a:spcBef>
            </a:pPr>
            <a:endParaRPr kumimoji="1" sz="1600" b="1" dirty="0">
              <a:sym typeface="+mn-ea"/>
            </a:endParaRPr>
          </a:p>
          <a:p>
            <a:pPr marL="0" indent="0" defTabSz="1219200">
              <a:lnSpc>
                <a:spcPct val="200000"/>
              </a:lnSpc>
              <a:spcBef>
                <a:spcPts val="0"/>
              </a:spcBef>
              <a:buNone/>
            </a:pP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占位符 1"/>
          <p:cNvSpPr txBox="1"/>
          <p:nvPr/>
        </p:nvSpPr>
        <p:spPr>
          <a:xfrm>
            <a:off x="4140365" y="490680"/>
            <a:ext cx="4062101" cy="48014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zh-CN" altLang="en-US" sz="2400" b="1" dirty="0">
                <a:solidFill>
                  <a:schemeClr val="bg1"/>
                </a:solidFill>
                <a:latin typeface="微软雅黑" panose="020B0503020204020204" pitchFamily="34" charset="-122"/>
                <a:ea typeface="微软雅黑" panose="020B0503020204020204" pitchFamily="34" charset="-122"/>
              </a:rPr>
              <a:t>作品信息 </a:t>
            </a:r>
            <a:r>
              <a:rPr kumimoji="1" lang="en-US" altLang="zh-CN"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App Information</a:t>
            </a:r>
            <a:endParaRPr kumimoji="1" lang="zh-CN" altLang="en-US"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矩形 10"/>
          <p:cNvSpPr/>
          <p:nvPr/>
        </p:nvSpPr>
        <p:spPr>
          <a:xfrm>
            <a:off x="8382000" y="1993900"/>
            <a:ext cx="2921000" cy="3594100"/>
          </a:xfrm>
          <a:prstGeom prst="rect">
            <a:avLst/>
          </a:prstGeom>
          <a:solidFill>
            <a:srgbClr val="34334B"/>
          </a:solidFill>
          <a:ln>
            <a:solidFill>
              <a:srgbClr val="01A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参赛团队</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个人照片</a:t>
            </a:r>
            <a:endParaRPr lang="en-US" altLang="zh-CN" dirty="0">
              <a:latin typeface="微软雅黑" panose="020B0503020204020204" pitchFamily="34" charset="-122"/>
              <a:ea typeface="微软雅黑" panose="020B0503020204020204" pitchFamily="34" charset="-122"/>
            </a:endParaRPr>
          </a:p>
          <a:p>
            <a:pPr algn="ctr"/>
            <a:r>
              <a:rPr lang="en-US" altLang="zh-CN" dirty="0">
                <a:latin typeface="微软雅黑" panose="020B0503020204020204" pitchFamily="34" charset="-122"/>
                <a:ea typeface="微软雅黑" panose="020B0503020204020204" pitchFamily="34" charset="-122"/>
              </a:rPr>
              <a:t>Photo</a:t>
            </a:r>
            <a:endParaRPr lang="zh-CN" altLang="en-US" dirty="0">
              <a:latin typeface="微软雅黑" panose="020B0503020204020204" pitchFamily="34" charset="-122"/>
              <a:ea typeface="微软雅黑" panose="020B0503020204020204" pitchFamily="34" charset="-122"/>
            </a:endParaRPr>
          </a:p>
        </p:txBody>
      </p:sp>
      <p:pic>
        <p:nvPicPr>
          <p:cNvPr id="2" name="图片 1" descr="微信图片_20230614160444"/>
          <p:cNvPicPr>
            <a:picLocks noChangeAspect="1"/>
          </p:cNvPicPr>
          <p:nvPr/>
        </p:nvPicPr>
        <p:blipFill>
          <a:blip r:embed="rId1"/>
          <a:stretch>
            <a:fillRect/>
          </a:stretch>
        </p:blipFill>
        <p:spPr>
          <a:xfrm>
            <a:off x="8382000" y="1993900"/>
            <a:ext cx="2920365" cy="356171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p:cNvSpPr txBox="1"/>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fld>
            <a:endParaRPr lang="zh-CN" altLang="en-US" dirty="0"/>
          </a:p>
        </p:txBody>
      </p:sp>
      <p:sp>
        <p:nvSpPr>
          <p:cNvPr id="31" name="矩形 30"/>
          <p:cNvSpPr/>
          <p:nvPr/>
        </p:nvSpPr>
        <p:spPr>
          <a:xfrm>
            <a:off x="376555" y="1669415"/>
            <a:ext cx="5486400" cy="4723130"/>
          </a:xfrm>
          <a:prstGeom prst="rect">
            <a:avLst/>
          </a:prstGeom>
        </p:spPr>
        <p:txBody>
          <a:bodyPr wrap="square">
            <a:spAutoFit/>
          </a:bodyPr>
          <a:lstStyle/>
          <a:p>
            <a:pPr fontAlgn="auto">
              <a:lnSpc>
                <a:spcPct val="150000"/>
              </a:lnSpc>
            </a:pPr>
            <a:r>
              <a:rPr lang="en-US" sz="1400" dirty="0">
                <a:solidFill>
                  <a:schemeClr val="bg1"/>
                </a:solidFill>
                <a:latin typeface="微软雅黑" panose="020B0503020204020204" pitchFamily="34" charset="-122"/>
                <a:ea typeface="微软雅黑" panose="020B0503020204020204" pitchFamily="34" charset="-122"/>
              </a:rPr>
              <a:t>       </a:t>
            </a:r>
            <a:r>
              <a:rPr sz="1400" dirty="0">
                <a:solidFill>
                  <a:schemeClr val="bg1"/>
                </a:solidFill>
                <a:latin typeface="微软雅黑" panose="020B0503020204020204" pitchFamily="34" charset="-122"/>
                <a:ea typeface="微软雅黑" panose="020B0503020204020204" pitchFamily="34" charset="-122"/>
              </a:rPr>
              <a:t>人民银行金融城域网是中国人民银行为加强金融系统的信息化建设而设立的一种专用网络。它主要用于实现各金融机构之间的信息共享和业务互联，提高金融服务的效率和安全性。</a:t>
            </a:r>
            <a:endParaRPr sz="1400" dirty="0">
              <a:solidFill>
                <a:schemeClr val="bg1"/>
              </a:solidFill>
              <a:latin typeface="微软雅黑" panose="020B0503020204020204" pitchFamily="34" charset="-122"/>
              <a:ea typeface="微软雅黑" panose="020B0503020204020204" pitchFamily="34" charset="-122"/>
            </a:endParaRPr>
          </a:p>
          <a:p>
            <a:pPr fontAlgn="auto">
              <a:lnSpc>
                <a:spcPct val="150000"/>
              </a:lnSpc>
            </a:pPr>
            <a:r>
              <a:rPr lang="en-US" sz="1400" dirty="0">
                <a:solidFill>
                  <a:schemeClr val="bg1"/>
                </a:solidFill>
                <a:latin typeface="微软雅黑" panose="020B0503020204020204" pitchFamily="34" charset="-122"/>
                <a:ea typeface="微软雅黑" panose="020B0503020204020204" pitchFamily="34" charset="-122"/>
              </a:rPr>
              <a:t>       </a:t>
            </a:r>
            <a:r>
              <a:rPr sz="1400" dirty="0">
                <a:solidFill>
                  <a:schemeClr val="bg1"/>
                </a:solidFill>
                <a:latin typeface="微软雅黑" panose="020B0503020204020204" pitchFamily="34" charset="-122"/>
                <a:ea typeface="微软雅黑" panose="020B0503020204020204" pitchFamily="34" charset="-122"/>
              </a:rPr>
              <a:t>该网络的主要特点包括：</a:t>
            </a:r>
            <a:endParaRPr sz="1400" dirty="0">
              <a:solidFill>
                <a:schemeClr val="bg1"/>
              </a:solidFill>
              <a:latin typeface="微软雅黑" panose="020B0503020204020204" pitchFamily="34" charset="-122"/>
              <a:ea typeface="微软雅黑" panose="020B0503020204020204" pitchFamily="34" charset="-122"/>
            </a:endParaRPr>
          </a:p>
          <a:p>
            <a:pPr fontAlgn="auto">
              <a:lnSpc>
                <a:spcPct val="150000"/>
              </a:lnSpc>
            </a:pPr>
            <a:r>
              <a:rPr sz="1400" dirty="0">
                <a:solidFill>
                  <a:schemeClr val="bg1"/>
                </a:solidFill>
                <a:latin typeface="微软雅黑" panose="020B0503020204020204" pitchFamily="34" charset="-122"/>
                <a:ea typeface="微软雅黑" panose="020B0503020204020204" pitchFamily="34" charset="-122"/>
              </a:rPr>
              <a:t> </a:t>
            </a:r>
            <a:r>
              <a:rPr lang="en-US" sz="1400" dirty="0">
                <a:solidFill>
                  <a:schemeClr val="bg1"/>
                </a:solidFill>
                <a:latin typeface="微软雅黑" panose="020B0503020204020204" pitchFamily="34" charset="-122"/>
                <a:ea typeface="微软雅黑" panose="020B0503020204020204" pitchFamily="34" charset="-122"/>
              </a:rPr>
              <a:t>     </a:t>
            </a:r>
            <a:r>
              <a:rPr sz="1400" dirty="0">
                <a:solidFill>
                  <a:schemeClr val="bg1"/>
                </a:solidFill>
                <a:latin typeface="微软雅黑" panose="020B0503020204020204" pitchFamily="34" charset="-122"/>
                <a:ea typeface="微软雅黑" panose="020B0503020204020204" pitchFamily="34" charset="-122"/>
              </a:rPr>
              <a:t>安全性：设置了多层次的安全防护措施，以保护金融数据的安全。</a:t>
            </a:r>
            <a:endParaRPr sz="1400" dirty="0">
              <a:solidFill>
                <a:schemeClr val="bg1"/>
              </a:solidFill>
              <a:latin typeface="微软雅黑" panose="020B0503020204020204" pitchFamily="34" charset="-122"/>
              <a:ea typeface="微软雅黑" panose="020B0503020204020204" pitchFamily="34" charset="-122"/>
            </a:endParaRPr>
          </a:p>
          <a:p>
            <a:pPr fontAlgn="auto">
              <a:lnSpc>
                <a:spcPct val="150000"/>
              </a:lnSpc>
            </a:pPr>
            <a:r>
              <a:rPr lang="en-US" sz="1400" dirty="0">
                <a:solidFill>
                  <a:schemeClr val="bg1"/>
                </a:solidFill>
                <a:latin typeface="微软雅黑" panose="020B0503020204020204" pitchFamily="34" charset="-122"/>
                <a:ea typeface="微软雅黑" panose="020B0503020204020204" pitchFamily="34" charset="-122"/>
              </a:rPr>
              <a:t>       </a:t>
            </a:r>
            <a:r>
              <a:rPr sz="1400" dirty="0">
                <a:solidFill>
                  <a:schemeClr val="bg1"/>
                </a:solidFill>
                <a:latin typeface="微软雅黑" panose="020B0503020204020204" pitchFamily="34" charset="-122"/>
                <a:ea typeface="微软雅黑" panose="020B0503020204020204" pitchFamily="34" charset="-122"/>
              </a:rPr>
              <a:t>高效性：通过专用网络和高速连接，确保金融信息的快速传递。</a:t>
            </a:r>
            <a:endParaRPr sz="1400" dirty="0">
              <a:solidFill>
                <a:schemeClr val="bg1"/>
              </a:solidFill>
              <a:latin typeface="微软雅黑" panose="020B0503020204020204" pitchFamily="34" charset="-122"/>
              <a:ea typeface="微软雅黑" panose="020B0503020204020204" pitchFamily="34" charset="-122"/>
            </a:endParaRPr>
          </a:p>
          <a:p>
            <a:pPr fontAlgn="auto">
              <a:lnSpc>
                <a:spcPct val="150000"/>
              </a:lnSpc>
            </a:pPr>
            <a:r>
              <a:rPr lang="en-US" sz="1400" dirty="0">
                <a:solidFill>
                  <a:schemeClr val="bg1"/>
                </a:solidFill>
                <a:latin typeface="微软雅黑" panose="020B0503020204020204" pitchFamily="34" charset="-122"/>
                <a:ea typeface="微软雅黑" panose="020B0503020204020204" pitchFamily="34" charset="-122"/>
              </a:rPr>
              <a:t>       </a:t>
            </a:r>
            <a:r>
              <a:rPr sz="1400" dirty="0">
                <a:solidFill>
                  <a:schemeClr val="bg1"/>
                </a:solidFill>
                <a:latin typeface="微软雅黑" panose="020B0503020204020204" pitchFamily="34" charset="-122"/>
                <a:ea typeface="微软雅黑" panose="020B0503020204020204" pitchFamily="34" charset="-122"/>
              </a:rPr>
              <a:t>稳定性：具备高可靠性，确保金融机构在日常运营中的正常通信。</a:t>
            </a:r>
            <a:endParaRPr sz="1400" dirty="0">
              <a:solidFill>
                <a:schemeClr val="bg1"/>
              </a:solidFill>
              <a:latin typeface="微软雅黑" panose="020B0503020204020204" pitchFamily="34" charset="-122"/>
              <a:ea typeface="微软雅黑" panose="020B0503020204020204" pitchFamily="34" charset="-122"/>
            </a:endParaRPr>
          </a:p>
          <a:p>
            <a:pPr fontAlgn="auto">
              <a:lnSpc>
                <a:spcPct val="150000"/>
              </a:lnSpc>
            </a:pPr>
            <a:r>
              <a:rPr lang="en-US" sz="1400" dirty="0">
                <a:solidFill>
                  <a:schemeClr val="bg1"/>
                </a:solidFill>
                <a:latin typeface="微软雅黑" panose="020B0503020204020204" pitchFamily="34" charset="-122"/>
                <a:ea typeface="微软雅黑" panose="020B0503020204020204" pitchFamily="34" charset="-122"/>
              </a:rPr>
              <a:t>       </a:t>
            </a:r>
            <a:r>
              <a:rPr sz="1400" dirty="0">
                <a:solidFill>
                  <a:schemeClr val="bg1"/>
                </a:solidFill>
                <a:latin typeface="微软雅黑" panose="020B0503020204020204" pitchFamily="34" charset="-122"/>
                <a:ea typeface="微软雅黑" panose="020B0503020204020204" pitchFamily="34" charset="-122"/>
              </a:rPr>
              <a:t>灵活性：支持多种应用场景，能够适应不断变化的金融发展需求。</a:t>
            </a:r>
            <a:endParaRPr sz="1400" dirty="0">
              <a:solidFill>
                <a:schemeClr val="bg1"/>
              </a:solidFill>
              <a:latin typeface="微软雅黑" panose="020B0503020204020204" pitchFamily="34" charset="-122"/>
              <a:ea typeface="微软雅黑" panose="020B0503020204020204" pitchFamily="34" charset="-122"/>
            </a:endParaRPr>
          </a:p>
          <a:p>
            <a:pPr fontAlgn="auto">
              <a:lnSpc>
                <a:spcPct val="150000"/>
              </a:lnSpc>
            </a:pPr>
            <a:r>
              <a:rPr lang="en-US" sz="1400" dirty="0">
                <a:solidFill>
                  <a:schemeClr val="bg1"/>
                </a:solidFill>
                <a:latin typeface="微软雅黑" panose="020B0503020204020204" pitchFamily="34" charset="-122"/>
                <a:ea typeface="微软雅黑" panose="020B0503020204020204" pitchFamily="34" charset="-122"/>
              </a:rPr>
              <a:t>       </a:t>
            </a:r>
            <a:r>
              <a:rPr sz="1400" dirty="0">
                <a:solidFill>
                  <a:schemeClr val="bg1"/>
                </a:solidFill>
                <a:latin typeface="微软雅黑" panose="020B0503020204020204" pitchFamily="34" charset="-122"/>
                <a:ea typeface="微软雅黑" panose="020B0503020204020204" pitchFamily="34" charset="-122"/>
              </a:rPr>
              <a:t>通过金融城域网，各金融机构可以更加高效地进行日常业务处理、风险管理、数据共享和信息交流，有助于提升整个金融体系的运作效率和服务水平。</a:t>
            </a:r>
            <a:endParaRPr sz="1400" dirty="0">
              <a:solidFill>
                <a:schemeClr val="bg1"/>
              </a:solidFill>
              <a:latin typeface="微软雅黑" panose="020B0503020204020204" pitchFamily="34" charset="-122"/>
              <a:ea typeface="微软雅黑" panose="020B0503020204020204" pitchFamily="34" charset="-122"/>
            </a:endParaRPr>
          </a:p>
          <a:p>
            <a:endParaRPr lang="zh-CN" altLang="en-US" sz="1400" dirty="0">
              <a:solidFill>
                <a:schemeClr val="bg1"/>
              </a:solidFill>
              <a:latin typeface="微软雅黑" panose="020B0503020204020204" pitchFamily="34" charset="-122"/>
              <a:ea typeface="微软雅黑" panose="020B0503020204020204" pitchFamily="34" charset="-122"/>
            </a:endParaRPr>
          </a:p>
          <a:p>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32" name="0f4157a8-cc53-4451-b641-b93f4ec538e9"/>
          <p:cNvGrpSpPr>
            <a:grpSpLocks noChangeAspect="1"/>
          </p:cNvGrpSpPr>
          <p:nvPr/>
        </p:nvGrpSpPr>
        <p:grpSpPr>
          <a:xfrm>
            <a:off x="6141719" y="2567940"/>
            <a:ext cx="4778094" cy="2220531"/>
            <a:chOff x="1458116" y="1679590"/>
            <a:chExt cx="8988002" cy="4177007"/>
          </a:xfrm>
        </p:grpSpPr>
        <p:grpSp>
          <p:nvGrpSpPr>
            <p:cNvPr id="33" name="组合 32"/>
            <p:cNvGrpSpPr/>
            <p:nvPr/>
          </p:nvGrpSpPr>
          <p:grpSpPr>
            <a:xfrm>
              <a:off x="1756205" y="3433997"/>
              <a:ext cx="1550389" cy="1550389"/>
              <a:chOff x="910665" y="3301620"/>
              <a:chExt cx="2034816" cy="2034816"/>
            </a:xfrm>
          </p:grpSpPr>
          <p:sp>
            <p:nvSpPr>
              <p:cNvPr id="61" name="îŝḷîḓé-Oval 35"/>
              <p:cNvSpPr/>
              <p:nvPr/>
            </p:nvSpPr>
            <p:spPr>
              <a:xfrm>
                <a:off x="910665" y="3301620"/>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62" name="îŝḷîḓé-Oval 36"/>
              <p:cNvSpPr/>
              <p:nvPr/>
            </p:nvSpPr>
            <p:spPr>
              <a:xfrm>
                <a:off x="1042247" y="3433203"/>
                <a:ext cx="1771651" cy="177165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grpSp>
          <p:nvGrpSpPr>
            <p:cNvPr id="34" name="组合 33"/>
            <p:cNvGrpSpPr/>
            <p:nvPr/>
          </p:nvGrpSpPr>
          <p:grpSpPr>
            <a:xfrm>
              <a:off x="6509291" y="3433997"/>
              <a:ext cx="1550389" cy="1550389"/>
              <a:chOff x="6548617" y="3301620"/>
              <a:chExt cx="2034816" cy="2034816"/>
            </a:xfrm>
          </p:grpSpPr>
          <p:sp>
            <p:nvSpPr>
              <p:cNvPr id="59" name="îŝḷîḓé-Oval 33"/>
              <p:cNvSpPr/>
              <p:nvPr/>
            </p:nvSpPr>
            <p:spPr>
              <a:xfrm>
                <a:off x="6548617" y="3301620"/>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60" name="îŝḷîḓé-Oval 34"/>
              <p:cNvSpPr/>
              <p:nvPr/>
            </p:nvSpPr>
            <p:spPr>
              <a:xfrm>
                <a:off x="6680200" y="3433203"/>
                <a:ext cx="1771650" cy="1771650"/>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grpSp>
          <p:nvGrpSpPr>
            <p:cNvPr id="35" name="组合 34"/>
            <p:cNvGrpSpPr/>
            <p:nvPr/>
          </p:nvGrpSpPr>
          <p:grpSpPr>
            <a:xfrm>
              <a:off x="4129961" y="1937206"/>
              <a:ext cx="1550389" cy="1550389"/>
              <a:chOff x="3725684" y="1525767"/>
              <a:chExt cx="2034816" cy="2034816"/>
            </a:xfrm>
          </p:grpSpPr>
          <p:sp>
            <p:nvSpPr>
              <p:cNvPr id="57" name="îŝḷîḓé-Oval 31"/>
              <p:cNvSpPr/>
              <p:nvPr/>
            </p:nvSpPr>
            <p:spPr>
              <a:xfrm>
                <a:off x="3725684" y="1525767"/>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58" name="îŝḷîḓé-Oval 32"/>
              <p:cNvSpPr/>
              <p:nvPr/>
            </p:nvSpPr>
            <p:spPr>
              <a:xfrm>
                <a:off x="3857267" y="1657350"/>
                <a:ext cx="1771650" cy="1771650"/>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grpSp>
          <p:nvGrpSpPr>
            <p:cNvPr id="36" name="组合 35"/>
            <p:cNvGrpSpPr/>
            <p:nvPr/>
          </p:nvGrpSpPr>
          <p:grpSpPr>
            <a:xfrm>
              <a:off x="8895729" y="1937206"/>
              <a:ext cx="1550389" cy="1550389"/>
              <a:chOff x="9379982" y="1525767"/>
              <a:chExt cx="2034816" cy="2034816"/>
            </a:xfrm>
          </p:grpSpPr>
          <p:sp>
            <p:nvSpPr>
              <p:cNvPr id="55" name="îŝḷîḓé-Oval 29"/>
              <p:cNvSpPr/>
              <p:nvPr/>
            </p:nvSpPr>
            <p:spPr>
              <a:xfrm>
                <a:off x="9379982" y="1525767"/>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56" name="îŝḷîḓé-Oval 30"/>
              <p:cNvSpPr/>
              <p:nvPr/>
            </p:nvSpPr>
            <p:spPr>
              <a:xfrm>
                <a:off x="9511565" y="1657350"/>
                <a:ext cx="1771650" cy="1771650"/>
              </a:xfrm>
              <a:prstGeom prst="ellipse">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sp>
          <p:nvSpPr>
            <p:cNvPr id="37" name="îŝḷîḓé-箭头: 五边形 6"/>
            <p:cNvSpPr/>
            <p:nvPr/>
          </p:nvSpPr>
          <p:spPr>
            <a:xfrm rot="19500000">
              <a:off x="2891926" y="3419367"/>
              <a:ext cx="1036791" cy="395317"/>
            </a:xfrm>
            <a:prstGeom prst="homePlat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38" name="îŝḷîḓé-箭头: 五边形 9"/>
            <p:cNvSpPr/>
            <p:nvPr/>
          </p:nvSpPr>
          <p:spPr>
            <a:xfrm rot="2209917">
              <a:off x="5262212" y="3189679"/>
              <a:ext cx="1036791" cy="395317"/>
            </a:xfrm>
            <a:prstGeom prst="homePlat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39" name="îŝḷîḓé-箭头: 五边形 10"/>
            <p:cNvSpPr/>
            <p:nvPr/>
          </p:nvSpPr>
          <p:spPr>
            <a:xfrm rot="19500000">
              <a:off x="7641542" y="3419367"/>
              <a:ext cx="1036791" cy="395317"/>
            </a:xfrm>
            <a:prstGeom prst="homePlat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40" name="îŝḷîḓé-任意多边形: 形状 34"/>
            <p:cNvSpPr/>
            <p:nvPr/>
          </p:nvSpPr>
          <p:spPr bwMode="auto">
            <a:xfrm>
              <a:off x="9455097" y="2332410"/>
              <a:ext cx="431653" cy="735536"/>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41" name="îŝḷîḓé-任意多边形: 形状 31"/>
            <p:cNvSpPr/>
            <p:nvPr/>
          </p:nvSpPr>
          <p:spPr bwMode="auto">
            <a:xfrm>
              <a:off x="2323666" y="3819356"/>
              <a:ext cx="415466" cy="707954"/>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42" name="îŝḷîḓé-任意多边形: 形状 33"/>
            <p:cNvSpPr/>
            <p:nvPr/>
          </p:nvSpPr>
          <p:spPr bwMode="auto">
            <a:xfrm>
              <a:off x="7063349" y="3803357"/>
              <a:ext cx="434244" cy="739951"/>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w="9525">
              <a:noFill/>
              <a:round/>
            </a:ln>
          </p:spPr>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43" name="îŝḷîḓé-任意多边形: 形状 32"/>
            <p:cNvSpPr/>
            <p:nvPr/>
          </p:nvSpPr>
          <p:spPr bwMode="auto">
            <a:xfrm>
              <a:off x="4695429" y="2357253"/>
              <a:ext cx="419451" cy="714744"/>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nvGrpSpPr>
            <p:cNvPr id="44" name="组合 43"/>
            <p:cNvGrpSpPr/>
            <p:nvPr/>
          </p:nvGrpSpPr>
          <p:grpSpPr>
            <a:xfrm>
              <a:off x="3554203" y="4268244"/>
              <a:ext cx="6891915" cy="1588353"/>
              <a:chOff x="1467192" y="5180920"/>
              <a:chExt cx="6891915" cy="1588353"/>
            </a:xfrm>
          </p:grpSpPr>
          <p:sp>
            <p:nvSpPr>
              <p:cNvPr id="51" name="îŝḷîḓé-文本框 23"/>
              <p:cNvSpPr txBox="1"/>
              <p:nvPr/>
            </p:nvSpPr>
            <p:spPr>
              <a:xfrm>
                <a:off x="6338132" y="5897757"/>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获取邮件的主题，内容与附件，通过广发银行办公邮箱，发送到指定地址</a:t>
                </a:r>
                <a:endParaRPr lang="zh-CN" altLang="en-US" sz="10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52" name="îŝḷîḓé-Rectangle 26"/>
              <p:cNvSpPr/>
              <p:nvPr/>
            </p:nvSpPr>
            <p:spPr>
              <a:xfrm>
                <a:off x="6338131" y="5180920"/>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1200" b="1" dirty="0">
                    <a:solidFill>
                      <a:schemeClr val="bg1"/>
                    </a:solidFill>
                    <a:latin typeface="Arial" panose="020B0604020202020204"/>
                    <a:ea typeface="微软雅黑" panose="020B0503020204020204" pitchFamily="34" charset="-122"/>
                    <a:cs typeface="+mn-ea"/>
                    <a:sym typeface="Arial" panose="020B0604020202020204"/>
                  </a:rPr>
                  <a:t>邮件发送</a:t>
                </a:r>
                <a:endParaRPr lang="zh-CN" altLang="en-US" sz="1200" b="1"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53" name="îŝḷîḓé-文本框 25"/>
              <p:cNvSpPr txBox="1"/>
              <p:nvPr/>
            </p:nvSpPr>
            <p:spPr>
              <a:xfrm>
                <a:off x="1467193" y="6142627"/>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sz="1000" dirty="0">
                    <a:solidFill>
                      <a:schemeClr val="bg1"/>
                    </a:solidFill>
                    <a:latin typeface="Arial" panose="020B0604020202020204"/>
                    <a:ea typeface="微软雅黑" panose="020B0503020204020204" pitchFamily="34" charset="-122"/>
                    <a:cs typeface="+mn-ea"/>
                    <a:sym typeface="Arial" panose="020B0604020202020204"/>
                  </a:rPr>
                  <a:t>获取未读邮件</a:t>
                </a:r>
                <a:endParaRPr lang="zh-CN" altLang="en-US" sz="10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54" name="îŝḷîḓé-Rectangle 28"/>
              <p:cNvSpPr/>
              <p:nvPr/>
            </p:nvSpPr>
            <p:spPr>
              <a:xfrm>
                <a:off x="1467192" y="5180920"/>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1200" b="1" dirty="0">
                    <a:solidFill>
                      <a:schemeClr val="bg1"/>
                    </a:solidFill>
                    <a:latin typeface="Arial" panose="020B0604020202020204"/>
                    <a:ea typeface="微软雅黑" panose="020B0503020204020204" pitchFamily="34" charset="-122"/>
                    <a:cs typeface="+mn-ea"/>
                    <a:sym typeface="Arial" panose="020B0604020202020204"/>
                  </a:rPr>
                  <a:t>抓取数据</a:t>
                </a:r>
                <a:endParaRPr lang="zh-CN" altLang="en-US" sz="1200" b="1" dirty="0">
                  <a:solidFill>
                    <a:schemeClr val="bg1"/>
                  </a:solidFill>
                  <a:latin typeface="Arial" panose="020B0604020202020204"/>
                  <a:ea typeface="微软雅黑" panose="020B0503020204020204" pitchFamily="34" charset="-122"/>
                  <a:cs typeface="+mn-ea"/>
                  <a:sym typeface="Arial" panose="020B0604020202020204"/>
                </a:endParaRPr>
              </a:p>
            </p:txBody>
          </p:sp>
        </p:grpSp>
        <p:grpSp>
          <p:nvGrpSpPr>
            <p:cNvPr id="45" name="组合 44"/>
            <p:cNvGrpSpPr/>
            <p:nvPr/>
          </p:nvGrpSpPr>
          <p:grpSpPr>
            <a:xfrm>
              <a:off x="6509737" y="1679590"/>
              <a:ext cx="2133585" cy="1238639"/>
              <a:chOff x="8738270" y="806351"/>
              <a:chExt cx="2133585" cy="1238639"/>
            </a:xfrm>
          </p:grpSpPr>
          <p:sp>
            <p:nvSpPr>
              <p:cNvPr id="49" name="îŝḷîḓé-文本框 27"/>
              <p:cNvSpPr txBox="1"/>
              <p:nvPr/>
            </p:nvSpPr>
            <p:spPr>
              <a:xfrm>
                <a:off x="8738270" y="1418344"/>
                <a:ext cx="2133585" cy="626646"/>
              </a:xfrm>
              <a:prstGeom prst="rect">
                <a:avLst/>
              </a:prstGeom>
              <a:noFill/>
            </p:spPr>
            <p:txBody>
              <a:bodyPr wrap="square" lIns="0" tIns="0" rIns="0" bIns="0" anchor="ctr" anchorCtr="1">
                <a:noAutofit/>
              </a:bodyPr>
              <a:lstStyle/>
              <a:p>
                <a:pPr algn="ctr">
                  <a:lnSpc>
                    <a:spcPct val="120000"/>
                  </a:lnSpc>
                  <a:spcBef>
                    <a:spcPct val="0"/>
                  </a:spcBef>
                </a:pPr>
                <a:r>
                  <a:rPr lang="zh-CN" sz="1000" dirty="0">
                    <a:solidFill>
                      <a:schemeClr val="bg1"/>
                    </a:solidFill>
                    <a:latin typeface="Arial" panose="020B0604020202020204"/>
                    <a:ea typeface="微软雅黑" panose="020B0503020204020204" pitchFamily="34" charset="-122"/>
                    <a:cs typeface="+mn-ea"/>
                    <a:sym typeface="Arial" panose="020B0604020202020204"/>
                  </a:rPr>
                  <a:t>通过</a:t>
                </a:r>
                <a:r>
                  <a:rPr lang="en-US" altLang="zh-CN" sz="1000" dirty="0">
                    <a:solidFill>
                      <a:schemeClr val="bg1"/>
                    </a:solidFill>
                    <a:latin typeface="Arial" panose="020B0604020202020204"/>
                    <a:ea typeface="微软雅黑" panose="020B0503020204020204" pitchFamily="34" charset="-122"/>
                    <a:cs typeface="+mn-ea"/>
                    <a:sym typeface="Arial" panose="020B0604020202020204"/>
                  </a:rPr>
                  <a:t>AI</a:t>
                </a: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识别关键字，以邮件主题为识别进行归类</a:t>
                </a:r>
                <a:endParaRPr lang="zh-CN" altLang="en-US" sz="10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50" name="îŝḷîḓé-Rectangle 24"/>
              <p:cNvSpPr/>
              <p:nvPr/>
            </p:nvSpPr>
            <p:spPr>
              <a:xfrm>
                <a:off x="8792902" y="806351"/>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1200" b="1" dirty="0">
                    <a:solidFill>
                      <a:schemeClr val="bg1"/>
                    </a:solidFill>
                    <a:latin typeface="Arial" panose="020B0604020202020204"/>
                    <a:ea typeface="微软雅黑" panose="020B0503020204020204" pitchFamily="34" charset="-122"/>
                    <a:cs typeface="+mn-ea"/>
                    <a:sym typeface="Arial" panose="020B0604020202020204"/>
                  </a:rPr>
                  <a:t>数据加工</a:t>
                </a:r>
                <a:endParaRPr lang="zh-CN" altLang="en-US" sz="1200" b="1" dirty="0">
                  <a:solidFill>
                    <a:schemeClr val="bg1"/>
                  </a:solidFill>
                  <a:latin typeface="Arial" panose="020B0604020202020204"/>
                  <a:ea typeface="微软雅黑" panose="020B0503020204020204" pitchFamily="34" charset="-122"/>
                  <a:cs typeface="+mn-ea"/>
                  <a:sym typeface="Arial" panose="020B0604020202020204"/>
                </a:endParaRPr>
              </a:p>
            </p:txBody>
          </p:sp>
        </p:grpSp>
        <p:grpSp>
          <p:nvGrpSpPr>
            <p:cNvPr id="46" name="组合 45"/>
            <p:cNvGrpSpPr/>
            <p:nvPr/>
          </p:nvGrpSpPr>
          <p:grpSpPr>
            <a:xfrm>
              <a:off x="1458116" y="1679590"/>
              <a:ext cx="2256390" cy="1629283"/>
              <a:chOff x="3686649" y="806351"/>
              <a:chExt cx="2256390" cy="1629283"/>
            </a:xfrm>
          </p:grpSpPr>
          <p:sp>
            <p:nvSpPr>
              <p:cNvPr id="47" name="îŝḷîḓé-文本框 29"/>
              <p:cNvSpPr txBox="1"/>
              <p:nvPr/>
            </p:nvSpPr>
            <p:spPr>
              <a:xfrm>
                <a:off x="3686649" y="1489599"/>
                <a:ext cx="2256390" cy="946035"/>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通过广发银行内网登陆进入金融城域网</a:t>
                </a:r>
                <a:endParaRPr lang="zh-CN" sz="10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48" name="îŝḷîḓé-Rectangle 22"/>
              <p:cNvSpPr/>
              <p:nvPr/>
            </p:nvSpPr>
            <p:spPr>
              <a:xfrm>
                <a:off x="3921963" y="806351"/>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1200" b="1" dirty="0">
                    <a:solidFill>
                      <a:schemeClr val="bg1"/>
                    </a:solidFill>
                    <a:latin typeface="Arial" panose="020B0604020202020204"/>
                    <a:ea typeface="微软雅黑" panose="020B0503020204020204" pitchFamily="34" charset="-122"/>
                    <a:cs typeface="+mn-ea"/>
                    <a:sym typeface="Arial" panose="020B0604020202020204"/>
                  </a:rPr>
                  <a:t>进入人民银行金融城域网</a:t>
                </a:r>
                <a:endParaRPr lang="zh-CN" altLang="en-US" sz="1200" b="1" dirty="0">
                  <a:solidFill>
                    <a:schemeClr val="bg1"/>
                  </a:solidFill>
                  <a:latin typeface="Arial" panose="020B0604020202020204"/>
                  <a:ea typeface="微软雅黑" panose="020B0503020204020204" pitchFamily="34" charset="-122"/>
                  <a:cs typeface="+mn-ea"/>
                  <a:sym typeface="Arial" panose="020B0604020202020204"/>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barn(inVertical)">
                                      <p:cBhvr>
                                        <p:cTn id="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p:cNvSpPr txBox="1"/>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fld>
            <a:endParaRPr lang="zh-CN" altLang="en-US" dirty="0"/>
          </a:p>
        </p:txBody>
      </p:sp>
      <p:sp>
        <p:nvSpPr>
          <p:cNvPr id="87" name="PA_矩形 27"/>
          <p:cNvSpPr/>
          <p:nvPr>
            <p:custDataLst>
              <p:tags r:id="rId1"/>
            </p:custDataLst>
          </p:nvPr>
        </p:nvSpPr>
        <p:spPr>
          <a:xfrm>
            <a:off x="8238088" y="4968410"/>
            <a:ext cx="3721002" cy="346656"/>
          </a:xfrm>
          <a:prstGeom prst="rect">
            <a:avLst/>
          </a:prstGeom>
          <a:noFill/>
        </p:spPr>
        <p:txBody>
          <a:bodyPr wrap="none" lIns="0" tIns="0" rIns="0" bIns="0" anchor="ctr">
            <a:normAutofit/>
          </a:bodyPr>
          <a:lstStyle/>
          <a:p>
            <a:pPr lvl="0" defTabSz="914400">
              <a:spcBef>
                <a:spcPct val="0"/>
              </a:spcBef>
              <a:defRPr/>
            </a:pPr>
            <a:r>
              <a:rPr lang="zh-CN" altLang="en-US" sz="2000" b="1" dirty="0">
                <a:solidFill>
                  <a:schemeClr val="bg1"/>
                </a:solidFill>
                <a:latin typeface="Arial" panose="020B0604020202020204"/>
                <a:ea typeface="微软雅黑" panose="020B0503020204020204" pitchFamily="34" charset="-122"/>
                <a:cs typeface="+mn-ea"/>
                <a:sym typeface="Arial" panose="020B0604020202020204"/>
              </a:rPr>
              <a:t>数据量大</a:t>
            </a:r>
            <a:endParaRPr lang="zh-CN" altLang="en-US" sz="2000" b="1"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88" name="PA_矩形 22"/>
          <p:cNvSpPr/>
          <p:nvPr>
            <p:custDataLst>
              <p:tags r:id="rId2"/>
            </p:custDataLst>
          </p:nvPr>
        </p:nvSpPr>
        <p:spPr>
          <a:xfrm>
            <a:off x="1652905" y="3891280"/>
            <a:ext cx="1183640" cy="346710"/>
          </a:xfrm>
          <a:prstGeom prst="rect">
            <a:avLst/>
          </a:prstGeom>
          <a:noFill/>
        </p:spPr>
        <p:txBody>
          <a:bodyPr wrap="none" lIns="0" tIns="0" rIns="0" bIns="0" anchor="ctr">
            <a:normAutofit/>
          </a:bodyPr>
          <a:lstStyle/>
          <a:p>
            <a:pPr lvl="0" algn="r" defTabSz="914400">
              <a:spcBef>
                <a:spcPct val="0"/>
              </a:spcBef>
              <a:defRPr/>
            </a:pPr>
            <a:r>
              <a:rPr lang="zh-CN" altLang="en-US" sz="2000" b="1" dirty="0">
                <a:solidFill>
                  <a:schemeClr val="bg1"/>
                </a:solidFill>
                <a:latin typeface="Arial" panose="020B0604020202020204"/>
                <a:ea typeface="微软雅黑" panose="020B0503020204020204" pitchFamily="34" charset="-122"/>
                <a:cs typeface="+mn-ea"/>
                <a:sym typeface="Arial" panose="020B0604020202020204"/>
              </a:rPr>
              <a:t>效率低</a:t>
            </a:r>
            <a:endParaRPr lang="zh-CN" altLang="en-US" sz="2000" b="1"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89" name="PA_矩形 20"/>
          <p:cNvSpPr/>
          <p:nvPr>
            <p:custDataLst>
              <p:tags r:id="rId3"/>
            </p:custDataLst>
          </p:nvPr>
        </p:nvSpPr>
        <p:spPr>
          <a:xfrm>
            <a:off x="4084282" y="1479634"/>
            <a:ext cx="3721002" cy="346656"/>
          </a:xfrm>
          <a:prstGeom prst="rect">
            <a:avLst/>
          </a:prstGeom>
          <a:noFill/>
        </p:spPr>
        <p:txBody>
          <a:bodyPr wrap="none" lIns="0" tIns="0" rIns="0" bIns="0" anchor="ctr">
            <a:normAutofit/>
          </a:bodyPr>
          <a:lstStyle/>
          <a:p>
            <a:pPr lvl="0" algn="ctr" defTabSz="914400">
              <a:spcBef>
                <a:spcPct val="0"/>
              </a:spcBef>
              <a:defRPr/>
            </a:pPr>
            <a:r>
              <a:rPr lang="zh-CN" altLang="en-US" sz="2000" b="1" dirty="0">
                <a:solidFill>
                  <a:schemeClr val="bg1"/>
                </a:solidFill>
                <a:latin typeface="Arial" panose="020B0604020202020204"/>
                <a:ea typeface="微软雅黑" panose="020B0503020204020204" pitchFamily="34" charset="-122"/>
                <a:cs typeface="+mn-ea"/>
                <a:sym typeface="Arial" panose="020B0604020202020204"/>
              </a:rPr>
              <a:t>重复性高</a:t>
            </a:r>
            <a:endParaRPr lang="zh-CN" altLang="en-US" sz="2000" b="1" dirty="0">
              <a:solidFill>
                <a:schemeClr val="bg1"/>
              </a:solidFill>
              <a:latin typeface="Arial" panose="020B0604020202020204"/>
              <a:ea typeface="微软雅黑" panose="020B0503020204020204" pitchFamily="34" charset="-122"/>
              <a:cs typeface="+mn-ea"/>
              <a:sym typeface="Arial" panose="020B0604020202020204"/>
            </a:endParaRPr>
          </a:p>
        </p:txBody>
      </p:sp>
      <p:grpSp>
        <p:nvGrpSpPr>
          <p:cNvPr id="90" name="组合 89"/>
          <p:cNvGrpSpPr/>
          <p:nvPr/>
        </p:nvGrpSpPr>
        <p:grpSpPr>
          <a:xfrm>
            <a:off x="4573201" y="2894627"/>
            <a:ext cx="3047594" cy="3154441"/>
            <a:chOff x="4544326" y="2894627"/>
            <a:chExt cx="3047594" cy="3154441"/>
          </a:xfrm>
        </p:grpSpPr>
        <p:sp>
          <p:nvSpPr>
            <p:cNvPr id="91" name="椭圆 90"/>
            <p:cNvSpPr/>
            <p:nvPr/>
          </p:nvSpPr>
          <p:spPr>
            <a:xfrm>
              <a:off x="6849177" y="5074671"/>
              <a:ext cx="742743" cy="742748"/>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grpSp>
          <p:nvGrpSpPr>
            <p:cNvPr id="92" name="组合 91"/>
            <p:cNvGrpSpPr/>
            <p:nvPr/>
          </p:nvGrpSpPr>
          <p:grpSpPr>
            <a:xfrm>
              <a:off x="4544326" y="2894627"/>
              <a:ext cx="2894147" cy="3154441"/>
              <a:chOff x="4544326" y="2894627"/>
              <a:chExt cx="2894147" cy="3154441"/>
            </a:xfrm>
          </p:grpSpPr>
          <p:sp>
            <p:nvSpPr>
              <p:cNvPr id="93" name="椭圆 92"/>
              <p:cNvSpPr/>
              <p:nvPr/>
            </p:nvSpPr>
            <p:spPr>
              <a:xfrm>
                <a:off x="4544326" y="3166901"/>
                <a:ext cx="2882165" cy="2882167"/>
              </a:xfrm>
              <a:prstGeom prst="ellipse">
                <a:avLst/>
              </a:prstGeom>
              <a:noFill/>
              <a:ln>
                <a:solidFill>
                  <a:srgbClr val="2C3F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grpSp>
            <p:nvGrpSpPr>
              <p:cNvPr id="94" name="组合 93"/>
              <p:cNvGrpSpPr/>
              <p:nvPr/>
            </p:nvGrpSpPr>
            <p:grpSpPr>
              <a:xfrm>
                <a:off x="5242851" y="3439529"/>
                <a:ext cx="1814286" cy="2093804"/>
                <a:chOff x="8301916" y="1749231"/>
                <a:chExt cx="2561601" cy="2956261"/>
              </a:xfrm>
            </p:grpSpPr>
            <p:sp>
              <p:nvSpPr>
                <p:cNvPr id="101" name="梯形 100"/>
                <p:cNvSpPr/>
                <p:nvPr/>
              </p:nvSpPr>
              <p:spPr>
                <a:xfrm rot="14400000">
                  <a:off x="8553651" y="2720979"/>
                  <a:ext cx="2370547" cy="427052"/>
                </a:xfrm>
                <a:prstGeom prst="trapezoid">
                  <a:avLst>
                    <a:gd name="adj" fmla="val 583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102" name="梯形 101"/>
                <p:cNvSpPr/>
                <p:nvPr/>
              </p:nvSpPr>
              <p:spPr>
                <a:xfrm>
                  <a:off x="8492970" y="4010011"/>
                  <a:ext cx="2370547" cy="427052"/>
                </a:xfrm>
                <a:prstGeom prst="trapezoid">
                  <a:avLst>
                    <a:gd name="adj" fmla="val 583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103" name="梯形 102"/>
                <p:cNvSpPr/>
                <p:nvPr/>
              </p:nvSpPr>
              <p:spPr>
                <a:xfrm rot="7200000">
                  <a:off x="7330168" y="3306693"/>
                  <a:ext cx="2370547" cy="427052"/>
                </a:xfrm>
                <a:prstGeom prst="trapezoid">
                  <a:avLst>
                    <a:gd name="adj" fmla="val 5836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grpSp>
          <p:sp>
            <p:nvSpPr>
              <p:cNvPr id="95" name="椭圆 94"/>
              <p:cNvSpPr/>
              <p:nvPr/>
            </p:nvSpPr>
            <p:spPr>
              <a:xfrm>
                <a:off x="5588714" y="2894627"/>
                <a:ext cx="742743" cy="742748"/>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96" name="任意多边形: 形状 10"/>
              <p:cNvSpPr/>
              <p:nvPr/>
            </p:nvSpPr>
            <p:spPr bwMode="auto">
              <a:xfrm>
                <a:off x="5842507" y="3048077"/>
                <a:ext cx="235159" cy="435849"/>
              </a:xfrm>
              <a:custGeom>
                <a:avLst/>
                <a:gdLst>
                  <a:gd name="connsiteX0" fmla="*/ 144363 w 327353"/>
                  <a:gd name="connsiteY0" fmla="*/ 543008 h 606722"/>
                  <a:gd name="connsiteX1" fmla="*/ 131814 w 327353"/>
                  <a:gd name="connsiteY1" fmla="*/ 555538 h 606722"/>
                  <a:gd name="connsiteX2" fmla="*/ 144363 w 327353"/>
                  <a:gd name="connsiteY2" fmla="*/ 568156 h 606722"/>
                  <a:gd name="connsiteX3" fmla="*/ 182990 w 327353"/>
                  <a:gd name="connsiteY3" fmla="*/ 568156 h 606722"/>
                  <a:gd name="connsiteX4" fmla="*/ 195540 w 327353"/>
                  <a:gd name="connsiteY4" fmla="*/ 555538 h 606722"/>
                  <a:gd name="connsiteX5" fmla="*/ 182990 w 327353"/>
                  <a:gd name="connsiteY5" fmla="*/ 543008 h 606722"/>
                  <a:gd name="connsiteX6" fmla="*/ 327353 w 327353"/>
                  <a:gd name="connsiteY6" fmla="*/ 501509 h 606722"/>
                  <a:gd name="connsiteX7" fmla="*/ 327353 w 327353"/>
                  <a:gd name="connsiteY7" fmla="*/ 572333 h 606722"/>
                  <a:gd name="connsiteX8" fmla="*/ 294066 w 327353"/>
                  <a:gd name="connsiteY8" fmla="*/ 606722 h 606722"/>
                  <a:gd name="connsiteX9" fmla="*/ 33020 w 327353"/>
                  <a:gd name="connsiteY9" fmla="*/ 606722 h 606722"/>
                  <a:gd name="connsiteX10" fmla="*/ 0 w 327353"/>
                  <a:gd name="connsiteY10" fmla="*/ 572333 h 606722"/>
                  <a:gd name="connsiteX11" fmla="*/ 0 w 327353"/>
                  <a:gd name="connsiteY11" fmla="*/ 502779 h 606722"/>
                  <a:gd name="connsiteX12" fmla="*/ 0 w 327353"/>
                  <a:gd name="connsiteY12" fmla="*/ 502753 h 606722"/>
                  <a:gd name="connsiteX13" fmla="*/ 322280 w 327353"/>
                  <a:gd name="connsiteY13" fmla="*/ 502753 h 606722"/>
                  <a:gd name="connsiteX14" fmla="*/ 327353 w 327353"/>
                  <a:gd name="connsiteY14" fmla="*/ 501509 h 606722"/>
                  <a:gd name="connsiteX15" fmla="*/ 187174 w 327353"/>
                  <a:gd name="connsiteY15" fmla="*/ 190205 h 606722"/>
                  <a:gd name="connsiteX16" fmla="*/ 174624 w 327353"/>
                  <a:gd name="connsiteY16" fmla="*/ 202823 h 606722"/>
                  <a:gd name="connsiteX17" fmla="*/ 174624 w 327353"/>
                  <a:gd name="connsiteY17" fmla="*/ 263163 h 606722"/>
                  <a:gd name="connsiteX18" fmla="*/ 187174 w 327353"/>
                  <a:gd name="connsiteY18" fmla="*/ 275693 h 606722"/>
                  <a:gd name="connsiteX19" fmla="*/ 191357 w 327353"/>
                  <a:gd name="connsiteY19" fmla="*/ 274982 h 606722"/>
                  <a:gd name="connsiteX20" fmla="*/ 191357 w 327353"/>
                  <a:gd name="connsiteY20" fmla="*/ 405614 h 606722"/>
                  <a:gd name="connsiteX21" fmla="*/ 203995 w 327353"/>
                  <a:gd name="connsiteY21" fmla="*/ 418144 h 606722"/>
                  <a:gd name="connsiteX22" fmla="*/ 216545 w 327353"/>
                  <a:gd name="connsiteY22" fmla="*/ 405614 h 606722"/>
                  <a:gd name="connsiteX23" fmla="*/ 216545 w 327353"/>
                  <a:gd name="connsiteY23" fmla="*/ 275426 h 606722"/>
                  <a:gd name="connsiteX24" fmla="*/ 219037 w 327353"/>
                  <a:gd name="connsiteY24" fmla="*/ 275693 h 606722"/>
                  <a:gd name="connsiteX25" fmla="*/ 231675 w 327353"/>
                  <a:gd name="connsiteY25" fmla="*/ 263163 h 606722"/>
                  <a:gd name="connsiteX26" fmla="*/ 231675 w 327353"/>
                  <a:gd name="connsiteY26" fmla="*/ 202823 h 606722"/>
                  <a:gd name="connsiteX27" fmla="*/ 219037 w 327353"/>
                  <a:gd name="connsiteY27" fmla="*/ 190205 h 606722"/>
                  <a:gd name="connsiteX28" fmla="*/ 211471 w 327353"/>
                  <a:gd name="connsiteY28" fmla="*/ 192782 h 606722"/>
                  <a:gd name="connsiteX29" fmla="*/ 203995 w 327353"/>
                  <a:gd name="connsiteY29" fmla="*/ 190205 h 606722"/>
                  <a:gd name="connsiteX30" fmla="*/ 195540 w 327353"/>
                  <a:gd name="connsiteY30" fmla="*/ 193493 h 606722"/>
                  <a:gd name="connsiteX31" fmla="*/ 187174 w 327353"/>
                  <a:gd name="connsiteY31" fmla="*/ 190205 h 606722"/>
                  <a:gd name="connsiteX32" fmla="*/ 106626 w 327353"/>
                  <a:gd name="connsiteY32" fmla="*/ 181851 h 606722"/>
                  <a:gd name="connsiteX33" fmla="*/ 85621 w 327353"/>
                  <a:gd name="connsiteY33" fmla="*/ 202823 h 606722"/>
                  <a:gd name="connsiteX34" fmla="*/ 85621 w 327353"/>
                  <a:gd name="connsiteY34" fmla="*/ 328479 h 606722"/>
                  <a:gd name="connsiteX35" fmla="*/ 95678 w 327353"/>
                  <a:gd name="connsiteY35" fmla="*/ 346341 h 606722"/>
                  <a:gd name="connsiteX36" fmla="*/ 95678 w 327353"/>
                  <a:gd name="connsiteY36" fmla="*/ 405614 h 606722"/>
                  <a:gd name="connsiteX37" fmla="*/ 108317 w 327353"/>
                  <a:gd name="connsiteY37" fmla="*/ 418144 h 606722"/>
                  <a:gd name="connsiteX38" fmla="*/ 120866 w 327353"/>
                  <a:gd name="connsiteY38" fmla="*/ 405614 h 606722"/>
                  <a:gd name="connsiteX39" fmla="*/ 120866 w 327353"/>
                  <a:gd name="connsiteY39" fmla="*/ 343853 h 606722"/>
                  <a:gd name="connsiteX40" fmla="*/ 127631 w 327353"/>
                  <a:gd name="connsiteY40" fmla="*/ 328479 h 606722"/>
                  <a:gd name="connsiteX41" fmla="*/ 127631 w 327353"/>
                  <a:gd name="connsiteY41" fmla="*/ 202823 h 606722"/>
                  <a:gd name="connsiteX42" fmla="*/ 106626 w 327353"/>
                  <a:gd name="connsiteY42" fmla="*/ 181851 h 606722"/>
                  <a:gd name="connsiteX43" fmla="*/ 0 w 327353"/>
                  <a:gd name="connsiteY43" fmla="*/ 112270 h 606722"/>
                  <a:gd name="connsiteX44" fmla="*/ 327353 w 327353"/>
                  <a:gd name="connsiteY44" fmla="*/ 112270 h 606722"/>
                  <a:gd name="connsiteX45" fmla="*/ 327353 w 327353"/>
                  <a:gd name="connsiteY45" fmla="*/ 478928 h 606722"/>
                  <a:gd name="connsiteX46" fmla="*/ 322280 w 327353"/>
                  <a:gd name="connsiteY46" fmla="*/ 477684 h 606722"/>
                  <a:gd name="connsiteX47" fmla="*/ 0 w 327353"/>
                  <a:gd name="connsiteY47" fmla="*/ 477684 h 606722"/>
                  <a:gd name="connsiteX48" fmla="*/ 0 w 327353"/>
                  <a:gd name="connsiteY48" fmla="*/ 477658 h 606722"/>
                  <a:gd name="connsiteX49" fmla="*/ 33020 w 327353"/>
                  <a:gd name="connsiteY49" fmla="*/ 0 h 606722"/>
                  <a:gd name="connsiteX50" fmla="*/ 294066 w 327353"/>
                  <a:gd name="connsiteY50" fmla="*/ 0 h 606722"/>
                  <a:gd name="connsiteX51" fmla="*/ 327353 w 327353"/>
                  <a:gd name="connsiteY51" fmla="*/ 34407 h 606722"/>
                  <a:gd name="connsiteX52" fmla="*/ 327353 w 327353"/>
                  <a:gd name="connsiteY52" fmla="*/ 87219 h 606722"/>
                  <a:gd name="connsiteX53" fmla="*/ 0 w 327353"/>
                  <a:gd name="connsiteY53" fmla="*/ 87219 h 606722"/>
                  <a:gd name="connsiteX54" fmla="*/ 0 w 327353"/>
                  <a:gd name="connsiteY54" fmla="*/ 34407 h 606722"/>
                  <a:gd name="connsiteX55" fmla="*/ 33020 w 327353"/>
                  <a:gd name="connsiteY5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27353" h="606722">
                    <a:moveTo>
                      <a:pt x="144363" y="543008"/>
                    </a:moveTo>
                    <a:cubicBezTo>
                      <a:pt x="137421" y="543008"/>
                      <a:pt x="131814" y="548606"/>
                      <a:pt x="131814" y="555538"/>
                    </a:cubicBezTo>
                    <a:cubicBezTo>
                      <a:pt x="131814" y="562558"/>
                      <a:pt x="137421" y="568156"/>
                      <a:pt x="144363" y="568156"/>
                    </a:cubicBezTo>
                    <a:lnTo>
                      <a:pt x="182990" y="568156"/>
                    </a:lnTo>
                    <a:cubicBezTo>
                      <a:pt x="189933" y="568156"/>
                      <a:pt x="195540" y="562558"/>
                      <a:pt x="195540" y="555538"/>
                    </a:cubicBezTo>
                    <a:cubicBezTo>
                      <a:pt x="195540" y="548606"/>
                      <a:pt x="189933" y="543008"/>
                      <a:pt x="182990" y="543008"/>
                    </a:cubicBezTo>
                    <a:close/>
                    <a:moveTo>
                      <a:pt x="327353" y="501509"/>
                    </a:moveTo>
                    <a:lnTo>
                      <a:pt x="327353" y="572333"/>
                    </a:lnTo>
                    <a:cubicBezTo>
                      <a:pt x="327353" y="590905"/>
                      <a:pt x="312668" y="606722"/>
                      <a:pt x="294066" y="606722"/>
                    </a:cubicBezTo>
                    <a:lnTo>
                      <a:pt x="33020" y="606722"/>
                    </a:lnTo>
                    <a:cubicBezTo>
                      <a:pt x="14330" y="606722"/>
                      <a:pt x="0" y="590905"/>
                      <a:pt x="0" y="572333"/>
                    </a:cubicBezTo>
                    <a:lnTo>
                      <a:pt x="0" y="502779"/>
                    </a:lnTo>
                    <a:lnTo>
                      <a:pt x="0" y="502753"/>
                    </a:lnTo>
                    <a:lnTo>
                      <a:pt x="322280" y="502753"/>
                    </a:lnTo>
                    <a:cubicBezTo>
                      <a:pt x="324238" y="502753"/>
                      <a:pt x="325662" y="502309"/>
                      <a:pt x="327353" y="501509"/>
                    </a:cubicBezTo>
                    <a:close/>
                    <a:moveTo>
                      <a:pt x="187174" y="190205"/>
                    </a:moveTo>
                    <a:cubicBezTo>
                      <a:pt x="180231" y="190205"/>
                      <a:pt x="174624" y="195892"/>
                      <a:pt x="174624" y="202823"/>
                    </a:cubicBezTo>
                    <a:lnTo>
                      <a:pt x="174624" y="263163"/>
                    </a:lnTo>
                    <a:cubicBezTo>
                      <a:pt x="174624" y="270094"/>
                      <a:pt x="180231" y="275693"/>
                      <a:pt x="187174" y="275693"/>
                    </a:cubicBezTo>
                    <a:cubicBezTo>
                      <a:pt x="188687" y="275693"/>
                      <a:pt x="190022" y="275426"/>
                      <a:pt x="191357" y="274982"/>
                    </a:cubicBezTo>
                    <a:lnTo>
                      <a:pt x="191357" y="405614"/>
                    </a:lnTo>
                    <a:cubicBezTo>
                      <a:pt x="191357" y="412545"/>
                      <a:pt x="196964" y="418144"/>
                      <a:pt x="203995" y="418144"/>
                    </a:cubicBezTo>
                    <a:cubicBezTo>
                      <a:pt x="210937" y="418144"/>
                      <a:pt x="216545" y="412545"/>
                      <a:pt x="216545" y="405614"/>
                    </a:cubicBezTo>
                    <a:lnTo>
                      <a:pt x="216545" y="275426"/>
                    </a:lnTo>
                    <a:cubicBezTo>
                      <a:pt x="217346" y="275604"/>
                      <a:pt x="218236" y="275693"/>
                      <a:pt x="219037" y="275693"/>
                    </a:cubicBezTo>
                    <a:cubicBezTo>
                      <a:pt x="225979" y="275693"/>
                      <a:pt x="231675" y="270094"/>
                      <a:pt x="231675" y="263163"/>
                    </a:cubicBezTo>
                    <a:lnTo>
                      <a:pt x="231675" y="202823"/>
                    </a:lnTo>
                    <a:cubicBezTo>
                      <a:pt x="231675" y="195892"/>
                      <a:pt x="225979" y="190205"/>
                      <a:pt x="219037" y="190205"/>
                    </a:cubicBezTo>
                    <a:cubicBezTo>
                      <a:pt x="216189" y="190205"/>
                      <a:pt x="213607" y="191182"/>
                      <a:pt x="211471" y="192782"/>
                    </a:cubicBezTo>
                    <a:cubicBezTo>
                      <a:pt x="209424" y="191182"/>
                      <a:pt x="206843" y="190205"/>
                      <a:pt x="203995" y="190205"/>
                    </a:cubicBezTo>
                    <a:cubicBezTo>
                      <a:pt x="200702" y="190205"/>
                      <a:pt x="197765" y="191449"/>
                      <a:pt x="195540" y="193493"/>
                    </a:cubicBezTo>
                    <a:cubicBezTo>
                      <a:pt x="193315" y="191449"/>
                      <a:pt x="190378" y="190205"/>
                      <a:pt x="187174" y="190205"/>
                    </a:cubicBezTo>
                    <a:close/>
                    <a:moveTo>
                      <a:pt x="106626" y="181851"/>
                    </a:moveTo>
                    <a:cubicBezTo>
                      <a:pt x="95055" y="181851"/>
                      <a:pt x="85621" y="191271"/>
                      <a:pt x="85621" y="202823"/>
                    </a:cubicBezTo>
                    <a:lnTo>
                      <a:pt x="85621" y="328479"/>
                    </a:lnTo>
                    <a:cubicBezTo>
                      <a:pt x="85621" y="336032"/>
                      <a:pt x="89715" y="342697"/>
                      <a:pt x="95678" y="346341"/>
                    </a:cubicBezTo>
                    <a:lnTo>
                      <a:pt x="95678" y="405614"/>
                    </a:lnTo>
                    <a:cubicBezTo>
                      <a:pt x="95678" y="412545"/>
                      <a:pt x="101375" y="418144"/>
                      <a:pt x="108317" y="418144"/>
                    </a:cubicBezTo>
                    <a:cubicBezTo>
                      <a:pt x="115259" y="418144"/>
                      <a:pt x="120866" y="412545"/>
                      <a:pt x="120866" y="405614"/>
                    </a:cubicBezTo>
                    <a:lnTo>
                      <a:pt x="120866" y="343853"/>
                    </a:lnTo>
                    <a:cubicBezTo>
                      <a:pt x="124960" y="340031"/>
                      <a:pt x="127631" y="334522"/>
                      <a:pt x="127631" y="328479"/>
                    </a:cubicBezTo>
                    <a:lnTo>
                      <a:pt x="127631" y="202823"/>
                    </a:lnTo>
                    <a:cubicBezTo>
                      <a:pt x="127631" y="191271"/>
                      <a:pt x="118196" y="181851"/>
                      <a:pt x="106626" y="181851"/>
                    </a:cubicBezTo>
                    <a:close/>
                    <a:moveTo>
                      <a:pt x="0" y="112270"/>
                    </a:moveTo>
                    <a:lnTo>
                      <a:pt x="327353" y="112270"/>
                    </a:lnTo>
                    <a:lnTo>
                      <a:pt x="327353" y="478928"/>
                    </a:lnTo>
                    <a:cubicBezTo>
                      <a:pt x="325662" y="478128"/>
                      <a:pt x="324238" y="477684"/>
                      <a:pt x="322280" y="477684"/>
                    </a:cubicBezTo>
                    <a:lnTo>
                      <a:pt x="0" y="477684"/>
                    </a:lnTo>
                    <a:lnTo>
                      <a:pt x="0" y="477658"/>
                    </a:lnTo>
                    <a:close/>
                    <a:moveTo>
                      <a:pt x="33020" y="0"/>
                    </a:moveTo>
                    <a:lnTo>
                      <a:pt x="294066" y="0"/>
                    </a:lnTo>
                    <a:cubicBezTo>
                      <a:pt x="312668" y="0"/>
                      <a:pt x="327353" y="15825"/>
                      <a:pt x="327353" y="34407"/>
                    </a:cubicBezTo>
                    <a:lnTo>
                      <a:pt x="327353" y="87219"/>
                    </a:lnTo>
                    <a:lnTo>
                      <a:pt x="0" y="87219"/>
                    </a:lnTo>
                    <a:lnTo>
                      <a:pt x="0" y="34407"/>
                    </a:lnTo>
                    <a:cubicBezTo>
                      <a:pt x="0" y="15825"/>
                      <a:pt x="14330" y="0"/>
                      <a:pt x="33020" y="0"/>
                    </a:cubicBezTo>
                    <a:close/>
                  </a:path>
                </a:pathLst>
              </a:custGeom>
              <a:solidFill>
                <a:schemeClr val="bg1"/>
              </a:solidFill>
              <a:ln>
                <a:noFill/>
              </a:ln>
            </p:spPr>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97" name="椭圆 96"/>
              <p:cNvSpPr/>
              <p:nvPr/>
            </p:nvSpPr>
            <p:spPr>
              <a:xfrm>
                <a:off x="4589393" y="5085190"/>
                <a:ext cx="742743" cy="742748"/>
              </a:xfrm>
              <a:prstGeom prst="ellipse">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98" name="任意多边形: 形状 12"/>
              <p:cNvSpPr/>
              <p:nvPr/>
            </p:nvSpPr>
            <p:spPr bwMode="auto">
              <a:xfrm>
                <a:off x="4742842" y="5257947"/>
                <a:ext cx="435848" cy="397234"/>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06933" h="553162">
                    <a:moveTo>
                      <a:pt x="443700" y="443503"/>
                    </a:moveTo>
                    <a:cubicBezTo>
                      <a:pt x="461035" y="453606"/>
                      <a:pt x="477310" y="465825"/>
                      <a:pt x="492334" y="479775"/>
                    </a:cubicBezTo>
                    <a:cubicBezTo>
                      <a:pt x="460939" y="509024"/>
                      <a:pt x="424150" y="530383"/>
                      <a:pt x="384087" y="542506"/>
                    </a:cubicBezTo>
                    <a:cubicBezTo>
                      <a:pt x="407971" y="518838"/>
                      <a:pt x="428580" y="484875"/>
                      <a:pt x="443700" y="443503"/>
                    </a:cubicBezTo>
                    <a:close/>
                    <a:moveTo>
                      <a:pt x="163232" y="443503"/>
                    </a:moveTo>
                    <a:cubicBezTo>
                      <a:pt x="178352" y="484875"/>
                      <a:pt x="198865" y="518838"/>
                      <a:pt x="222845" y="542506"/>
                    </a:cubicBezTo>
                    <a:cubicBezTo>
                      <a:pt x="182686" y="530383"/>
                      <a:pt x="145897" y="509024"/>
                      <a:pt x="114598" y="479775"/>
                    </a:cubicBezTo>
                    <a:cubicBezTo>
                      <a:pt x="129622" y="465825"/>
                      <a:pt x="145897" y="453606"/>
                      <a:pt x="163232" y="443503"/>
                    </a:cubicBezTo>
                    <a:close/>
                    <a:moveTo>
                      <a:pt x="316062" y="405892"/>
                    </a:moveTo>
                    <a:cubicBezTo>
                      <a:pt x="353060" y="407528"/>
                      <a:pt x="388613" y="416377"/>
                      <a:pt x="421275" y="431672"/>
                    </a:cubicBezTo>
                    <a:cubicBezTo>
                      <a:pt x="397573" y="499968"/>
                      <a:pt x="359034" y="545563"/>
                      <a:pt x="316062" y="553162"/>
                    </a:cubicBezTo>
                    <a:close/>
                    <a:moveTo>
                      <a:pt x="290729" y="405892"/>
                    </a:moveTo>
                    <a:lnTo>
                      <a:pt x="290729" y="553162"/>
                    </a:lnTo>
                    <a:cubicBezTo>
                      <a:pt x="247883" y="545563"/>
                      <a:pt x="209369" y="499968"/>
                      <a:pt x="185587" y="431672"/>
                    </a:cubicBezTo>
                    <a:cubicBezTo>
                      <a:pt x="218227" y="416377"/>
                      <a:pt x="253852" y="407528"/>
                      <a:pt x="290729" y="405892"/>
                    </a:cubicBezTo>
                    <a:close/>
                    <a:moveTo>
                      <a:pt x="463924" y="364965"/>
                    </a:moveTo>
                    <a:lnTo>
                      <a:pt x="567205" y="364965"/>
                    </a:lnTo>
                    <a:lnTo>
                      <a:pt x="543818" y="416184"/>
                    </a:lnTo>
                    <a:cubicBezTo>
                      <a:pt x="534304" y="432408"/>
                      <a:pt x="523128" y="447695"/>
                      <a:pt x="510459" y="461780"/>
                    </a:cubicBezTo>
                    <a:cubicBezTo>
                      <a:pt x="492442" y="444859"/>
                      <a:pt x="472692" y="430534"/>
                      <a:pt x="451689" y="418708"/>
                    </a:cubicBezTo>
                    <a:close/>
                    <a:moveTo>
                      <a:pt x="316062" y="364965"/>
                    </a:moveTo>
                    <a:lnTo>
                      <a:pt x="438281" y="364965"/>
                    </a:lnTo>
                    <a:lnTo>
                      <a:pt x="428843" y="407092"/>
                    </a:lnTo>
                    <a:cubicBezTo>
                      <a:pt x="393689" y="391126"/>
                      <a:pt x="355646" y="381989"/>
                      <a:pt x="316062" y="380450"/>
                    </a:cubicBezTo>
                    <a:close/>
                    <a:moveTo>
                      <a:pt x="168651" y="364965"/>
                    </a:moveTo>
                    <a:lnTo>
                      <a:pt x="290729" y="364965"/>
                    </a:lnTo>
                    <a:lnTo>
                      <a:pt x="290729" y="380450"/>
                    </a:lnTo>
                    <a:cubicBezTo>
                      <a:pt x="251256" y="381989"/>
                      <a:pt x="213131" y="391126"/>
                      <a:pt x="178086" y="407092"/>
                    </a:cubicBezTo>
                    <a:close/>
                    <a:moveTo>
                      <a:pt x="39659" y="364965"/>
                    </a:moveTo>
                    <a:lnTo>
                      <a:pt x="143035" y="364965"/>
                    </a:lnTo>
                    <a:lnTo>
                      <a:pt x="155174" y="418708"/>
                    </a:lnTo>
                    <a:cubicBezTo>
                      <a:pt x="134171" y="430534"/>
                      <a:pt x="114421" y="444859"/>
                      <a:pt x="96501" y="461780"/>
                    </a:cubicBezTo>
                    <a:cubicBezTo>
                      <a:pt x="83832" y="447695"/>
                      <a:pt x="72632" y="432408"/>
                      <a:pt x="63094" y="416184"/>
                    </a:cubicBezTo>
                    <a:close/>
                    <a:moveTo>
                      <a:pt x="417814" y="222493"/>
                    </a:moveTo>
                    <a:lnTo>
                      <a:pt x="435824" y="283675"/>
                    </a:lnTo>
                    <a:lnTo>
                      <a:pt x="445648" y="252507"/>
                    </a:lnTo>
                    <a:lnTo>
                      <a:pt x="469822" y="252507"/>
                    </a:lnTo>
                    <a:lnTo>
                      <a:pt x="479550" y="283675"/>
                    </a:lnTo>
                    <a:lnTo>
                      <a:pt x="497657" y="222493"/>
                    </a:lnTo>
                    <a:lnTo>
                      <a:pt x="521831" y="229612"/>
                    </a:lnTo>
                    <a:lnTo>
                      <a:pt x="492167" y="330619"/>
                    </a:lnTo>
                    <a:lnTo>
                      <a:pt x="467992" y="330811"/>
                    </a:lnTo>
                    <a:lnTo>
                      <a:pt x="457687" y="298393"/>
                    </a:lnTo>
                    <a:lnTo>
                      <a:pt x="447478" y="330811"/>
                    </a:lnTo>
                    <a:lnTo>
                      <a:pt x="423304" y="330619"/>
                    </a:lnTo>
                    <a:lnTo>
                      <a:pt x="393543" y="229612"/>
                    </a:lnTo>
                    <a:close/>
                    <a:moveTo>
                      <a:pt x="263629" y="222493"/>
                    </a:moveTo>
                    <a:lnTo>
                      <a:pt x="281639" y="283675"/>
                    </a:lnTo>
                    <a:lnTo>
                      <a:pt x="291463" y="252507"/>
                    </a:lnTo>
                    <a:lnTo>
                      <a:pt x="315541" y="252507"/>
                    </a:lnTo>
                    <a:lnTo>
                      <a:pt x="325365" y="283675"/>
                    </a:lnTo>
                    <a:lnTo>
                      <a:pt x="343375" y="222493"/>
                    </a:lnTo>
                    <a:lnTo>
                      <a:pt x="367646" y="229612"/>
                    </a:lnTo>
                    <a:lnTo>
                      <a:pt x="337886" y="330619"/>
                    </a:lnTo>
                    <a:lnTo>
                      <a:pt x="313711" y="330811"/>
                    </a:lnTo>
                    <a:lnTo>
                      <a:pt x="303502" y="298393"/>
                    </a:lnTo>
                    <a:lnTo>
                      <a:pt x="293197" y="330811"/>
                    </a:lnTo>
                    <a:lnTo>
                      <a:pt x="269022" y="330619"/>
                    </a:lnTo>
                    <a:lnTo>
                      <a:pt x="239358" y="229612"/>
                    </a:lnTo>
                    <a:close/>
                    <a:moveTo>
                      <a:pt x="109302" y="222493"/>
                    </a:moveTo>
                    <a:lnTo>
                      <a:pt x="127312" y="283675"/>
                    </a:lnTo>
                    <a:lnTo>
                      <a:pt x="137136" y="252507"/>
                    </a:lnTo>
                    <a:lnTo>
                      <a:pt x="161214" y="252507"/>
                    </a:lnTo>
                    <a:lnTo>
                      <a:pt x="171038" y="283675"/>
                    </a:lnTo>
                    <a:lnTo>
                      <a:pt x="189048" y="222493"/>
                    </a:lnTo>
                    <a:lnTo>
                      <a:pt x="213319" y="229612"/>
                    </a:lnTo>
                    <a:lnTo>
                      <a:pt x="183655" y="330619"/>
                    </a:lnTo>
                    <a:lnTo>
                      <a:pt x="159384" y="330811"/>
                    </a:lnTo>
                    <a:lnTo>
                      <a:pt x="149175" y="298393"/>
                    </a:lnTo>
                    <a:lnTo>
                      <a:pt x="138966" y="330811"/>
                    </a:lnTo>
                    <a:lnTo>
                      <a:pt x="114792" y="330619"/>
                    </a:lnTo>
                    <a:lnTo>
                      <a:pt x="85031" y="229612"/>
                    </a:lnTo>
                    <a:close/>
                    <a:moveTo>
                      <a:pt x="25329" y="213374"/>
                    </a:moveTo>
                    <a:lnTo>
                      <a:pt x="25329" y="339668"/>
                    </a:lnTo>
                    <a:lnTo>
                      <a:pt x="581604" y="339668"/>
                    </a:lnTo>
                    <a:lnTo>
                      <a:pt x="581604" y="213374"/>
                    </a:lnTo>
                    <a:close/>
                    <a:moveTo>
                      <a:pt x="96501" y="91312"/>
                    </a:moveTo>
                    <a:cubicBezTo>
                      <a:pt x="114414" y="108145"/>
                      <a:pt x="134157" y="122573"/>
                      <a:pt x="155152" y="134404"/>
                    </a:cubicBezTo>
                    <a:cubicBezTo>
                      <a:pt x="150241" y="151333"/>
                      <a:pt x="146196" y="169320"/>
                      <a:pt x="143017" y="188173"/>
                    </a:cubicBezTo>
                    <a:lnTo>
                      <a:pt x="168635" y="188173"/>
                    </a:lnTo>
                    <a:cubicBezTo>
                      <a:pt x="171236" y="173456"/>
                      <a:pt x="174318" y="159413"/>
                      <a:pt x="178074" y="145947"/>
                    </a:cubicBezTo>
                    <a:cubicBezTo>
                      <a:pt x="213130" y="161914"/>
                      <a:pt x="251268" y="171052"/>
                      <a:pt x="290754" y="172687"/>
                    </a:cubicBezTo>
                    <a:lnTo>
                      <a:pt x="290754" y="188173"/>
                    </a:lnTo>
                    <a:lnTo>
                      <a:pt x="316083" y="188173"/>
                    </a:lnTo>
                    <a:lnTo>
                      <a:pt x="316083" y="172687"/>
                    </a:lnTo>
                    <a:cubicBezTo>
                      <a:pt x="355665" y="171052"/>
                      <a:pt x="393707" y="161914"/>
                      <a:pt x="428860" y="145947"/>
                    </a:cubicBezTo>
                    <a:cubicBezTo>
                      <a:pt x="432519" y="159413"/>
                      <a:pt x="435697" y="173456"/>
                      <a:pt x="438298" y="188173"/>
                    </a:cubicBezTo>
                    <a:lnTo>
                      <a:pt x="463916" y="188173"/>
                    </a:lnTo>
                    <a:cubicBezTo>
                      <a:pt x="460737" y="169320"/>
                      <a:pt x="456693" y="151333"/>
                      <a:pt x="451685" y="134404"/>
                    </a:cubicBezTo>
                    <a:cubicBezTo>
                      <a:pt x="472776" y="122573"/>
                      <a:pt x="492423" y="108145"/>
                      <a:pt x="510432" y="91312"/>
                    </a:cubicBezTo>
                    <a:cubicBezTo>
                      <a:pt x="535761" y="119399"/>
                      <a:pt x="555119" y="152487"/>
                      <a:pt x="567158" y="188173"/>
                    </a:cubicBezTo>
                    <a:lnTo>
                      <a:pt x="606933" y="188173"/>
                    </a:lnTo>
                    <a:lnTo>
                      <a:pt x="606933" y="364965"/>
                    </a:lnTo>
                    <a:lnTo>
                      <a:pt x="567205" y="364965"/>
                    </a:lnTo>
                    <a:lnTo>
                      <a:pt x="567205" y="364964"/>
                    </a:lnTo>
                    <a:lnTo>
                      <a:pt x="463925" y="364964"/>
                    </a:lnTo>
                    <a:lnTo>
                      <a:pt x="463924" y="364965"/>
                    </a:lnTo>
                    <a:lnTo>
                      <a:pt x="438281" y="364965"/>
                    </a:lnTo>
                    <a:lnTo>
                      <a:pt x="438281" y="364964"/>
                    </a:lnTo>
                    <a:lnTo>
                      <a:pt x="316062" y="364964"/>
                    </a:lnTo>
                    <a:lnTo>
                      <a:pt x="316062" y="364965"/>
                    </a:lnTo>
                    <a:lnTo>
                      <a:pt x="290729" y="364965"/>
                    </a:lnTo>
                    <a:lnTo>
                      <a:pt x="290729" y="364964"/>
                    </a:lnTo>
                    <a:lnTo>
                      <a:pt x="168651" y="364964"/>
                    </a:lnTo>
                    <a:lnTo>
                      <a:pt x="168651" y="364965"/>
                    </a:lnTo>
                    <a:lnTo>
                      <a:pt x="143035" y="364965"/>
                    </a:lnTo>
                    <a:lnTo>
                      <a:pt x="143035" y="364964"/>
                    </a:lnTo>
                    <a:lnTo>
                      <a:pt x="39658" y="364964"/>
                    </a:lnTo>
                    <a:lnTo>
                      <a:pt x="39659" y="364965"/>
                    </a:lnTo>
                    <a:lnTo>
                      <a:pt x="0" y="364965"/>
                    </a:lnTo>
                    <a:lnTo>
                      <a:pt x="0" y="188173"/>
                    </a:lnTo>
                    <a:lnTo>
                      <a:pt x="39679" y="188173"/>
                    </a:lnTo>
                    <a:cubicBezTo>
                      <a:pt x="51717" y="152487"/>
                      <a:pt x="71075" y="119399"/>
                      <a:pt x="96501" y="91312"/>
                    </a:cubicBezTo>
                    <a:close/>
                    <a:moveTo>
                      <a:pt x="384087" y="10655"/>
                    </a:moveTo>
                    <a:cubicBezTo>
                      <a:pt x="424150" y="22673"/>
                      <a:pt x="460939" y="44114"/>
                      <a:pt x="492334" y="73246"/>
                    </a:cubicBezTo>
                    <a:cubicBezTo>
                      <a:pt x="477310" y="87283"/>
                      <a:pt x="461035" y="99397"/>
                      <a:pt x="443700" y="109588"/>
                    </a:cubicBezTo>
                    <a:cubicBezTo>
                      <a:pt x="428580" y="68150"/>
                      <a:pt x="407971" y="34211"/>
                      <a:pt x="384087" y="10655"/>
                    </a:cubicBezTo>
                    <a:close/>
                    <a:moveTo>
                      <a:pt x="222845" y="10655"/>
                    </a:moveTo>
                    <a:cubicBezTo>
                      <a:pt x="198865" y="34211"/>
                      <a:pt x="178352" y="68150"/>
                      <a:pt x="163232" y="109588"/>
                    </a:cubicBezTo>
                    <a:cubicBezTo>
                      <a:pt x="145897" y="99397"/>
                      <a:pt x="129622" y="87283"/>
                      <a:pt x="114598" y="73246"/>
                    </a:cubicBezTo>
                    <a:cubicBezTo>
                      <a:pt x="145897" y="44114"/>
                      <a:pt x="182686" y="22673"/>
                      <a:pt x="222845" y="10655"/>
                    </a:cubicBezTo>
                    <a:close/>
                    <a:moveTo>
                      <a:pt x="316062" y="0"/>
                    </a:moveTo>
                    <a:cubicBezTo>
                      <a:pt x="358937" y="7501"/>
                      <a:pt x="397477" y="53178"/>
                      <a:pt x="421275" y="121358"/>
                    </a:cubicBezTo>
                    <a:cubicBezTo>
                      <a:pt x="388613" y="136744"/>
                      <a:pt x="353060" y="145494"/>
                      <a:pt x="316062" y="147129"/>
                    </a:cubicBezTo>
                    <a:close/>
                    <a:moveTo>
                      <a:pt x="290729" y="0"/>
                    </a:moveTo>
                    <a:lnTo>
                      <a:pt x="290729" y="147129"/>
                    </a:lnTo>
                    <a:cubicBezTo>
                      <a:pt x="253852" y="145494"/>
                      <a:pt x="218227" y="136744"/>
                      <a:pt x="185587" y="121358"/>
                    </a:cubicBezTo>
                    <a:cubicBezTo>
                      <a:pt x="209369" y="53178"/>
                      <a:pt x="247883" y="7501"/>
                      <a:pt x="290729" y="0"/>
                    </a:cubicBezTo>
                    <a:close/>
                  </a:path>
                </a:pathLst>
              </a:custGeom>
              <a:solidFill>
                <a:schemeClr val="bg1"/>
              </a:solidFill>
              <a:ln>
                <a:noFill/>
              </a:ln>
            </p:spPr>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99" name="任意多边形: 形状 14"/>
              <p:cNvSpPr/>
              <p:nvPr/>
            </p:nvSpPr>
            <p:spPr bwMode="auto">
              <a:xfrm>
                <a:off x="7002625" y="5240067"/>
                <a:ext cx="435848" cy="411957"/>
              </a:xfrm>
              <a:custGeom>
                <a:avLst/>
                <a:gdLst>
                  <a:gd name="connsiteX0" fmla="*/ 7031 w 607639"/>
                  <a:gd name="connsiteY0" fmla="*/ 350992 h 574332"/>
                  <a:gd name="connsiteX1" fmla="*/ 600519 w 607639"/>
                  <a:gd name="connsiteY1" fmla="*/ 350992 h 574332"/>
                  <a:gd name="connsiteX2" fmla="*/ 607639 w 607639"/>
                  <a:gd name="connsiteY2" fmla="*/ 358013 h 574332"/>
                  <a:gd name="connsiteX3" fmla="*/ 607639 w 607639"/>
                  <a:gd name="connsiteY3" fmla="*/ 393207 h 574332"/>
                  <a:gd name="connsiteX4" fmla="*/ 558152 w 607639"/>
                  <a:gd name="connsiteY4" fmla="*/ 442621 h 574332"/>
                  <a:gd name="connsiteX5" fmla="*/ 383613 w 607639"/>
                  <a:gd name="connsiteY5" fmla="*/ 442621 h 574332"/>
                  <a:gd name="connsiteX6" fmla="*/ 405330 w 607639"/>
                  <a:gd name="connsiteY6" fmla="*/ 532028 h 574332"/>
                  <a:gd name="connsiteX7" fmla="*/ 432121 w 607639"/>
                  <a:gd name="connsiteY7" fmla="*/ 532028 h 574332"/>
                  <a:gd name="connsiteX8" fmla="*/ 453304 w 607639"/>
                  <a:gd name="connsiteY8" fmla="*/ 553180 h 574332"/>
                  <a:gd name="connsiteX9" fmla="*/ 432121 w 607639"/>
                  <a:gd name="connsiteY9" fmla="*/ 574332 h 574332"/>
                  <a:gd name="connsiteX10" fmla="*/ 175429 w 607639"/>
                  <a:gd name="connsiteY10" fmla="*/ 574332 h 574332"/>
                  <a:gd name="connsiteX11" fmla="*/ 154246 w 607639"/>
                  <a:gd name="connsiteY11" fmla="*/ 553180 h 574332"/>
                  <a:gd name="connsiteX12" fmla="*/ 175429 w 607639"/>
                  <a:gd name="connsiteY12" fmla="*/ 532028 h 574332"/>
                  <a:gd name="connsiteX13" fmla="*/ 202309 w 607639"/>
                  <a:gd name="connsiteY13" fmla="*/ 532028 h 574332"/>
                  <a:gd name="connsiteX14" fmla="*/ 224026 w 607639"/>
                  <a:gd name="connsiteY14" fmla="*/ 442621 h 574332"/>
                  <a:gd name="connsiteX15" fmla="*/ 49487 w 607639"/>
                  <a:gd name="connsiteY15" fmla="*/ 442621 h 574332"/>
                  <a:gd name="connsiteX16" fmla="*/ 0 w 607639"/>
                  <a:gd name="connsiteY16" fmla="*/ 393207 h 574332"/>
                  <a:gd name="connsiteX17" fmla="*/ 0 w 607639"/>
                  <a:gd name="connsiteY17" fmla="*/ 358013 h 574332"/>
                  <a:gd name="connsiteX18" fmla="*/ 7031 w 607639"/>
                  <a:gd name="connsiteY18" fmla="*/ 350992 h 574332"/>
                  <a:gd name="connsiteX19" fmla="*/ 459979 w 607639"/>
                  <a:gd name="connsiteY19" fmla="*/ 139441 h 574332"/>
                  <a:gd name="connsiteX20" fmla="*/ 445827 w 607639"/>
                  <a:gd name="connsiteY20" fmla="*/ 153572 h 574332"/>
                  <a:gd name="connsiteX21" fmla="*/ 445827 w 607639"/>
                  <a:gd name="connsiteY21" fmla="*/ 256042 h 574332"/>
                  <a:gd name="connsiteX22" fmla="*/ 459979 w 607639"/>
                  <a:gd name="connsiteY22" fmla="*/ 270173 h 574332"/>
                  <a:gd name="connsiteX23" fmla="*/ 521749 w 607639"/>
                  <a:gd name="connsiteY23" fmla="*/ 270173 h 574332"/>
                  <a:gd name="connsiteX24" fmla="*/ 535901 w 607639"/>
                  <a:gd name="connsiteY24" fmla="*/ 256042 h 574332"/>
                  <a:gd name="connsiteX25" fmla="*/ 535901 w 607639"/>
                  <a:gd name="connsiteY25" fmla="*/ 153572 h 574332"/>
                  <a:gd name="connsiteX26" fmla="*/ 521749 w 607639"/>
                  <a:gd name="connsiteY26" fmla="*/ 139441 h 574332"/>
                  <a:gd name="connsiteX27" fmla="*/ 85890 w 607639"/>
                  <a:gd name="connsiteY27" fmla="*/ 124955 h 574332"/>
                  <a:gd name="connsiteX28" fmla="*/ 71738 w 607639"/>
                  <a:gd name="connsiteY28" fmla="*/ 139086 h 574332"/>
                  <a:gd name="connsiteX29" fmla="*/ 71738 w 607639"/>
                  <a:gd name="connsiteY29" fmla="*/ 256042 h 574332"/>
                  <a:gd name="connsiteX30" fmla="*/ 85890 w 607639"/>
                  <a:gd name="connsiteY30" fmla="*/ 270173 h 574332"/>
                  <a:gd name="connsiteX31" fmla="*/ 147571 w 607639"/>
                  <a:gd name="connsiteY31" fmla="*/ 270173 h 574332"/>
                  <a:gd name="connsiteX32" fmla="*/ 161723 w 607639"/>
                  <a:gd name="connsiteY32" fmla="*/ 256042 h 574332"/>
                  <a:gd name="connsiteX33" fmla="*/ 161723 w 607639"/>
                  <a:gd name="connsiteY33" fmla="*/ 139086 h 574332"/>
                  <a:gd name="connsiteX34" fmla="*/ 147571 w 607639"/>
                  <a:gd name="connsiteY34" fmla="*/ 124955 h 574332"/>
                  <a:gd name="connsiteX35" fmla="*/ 210586 w 607639"/>
                  <a:gd name="connsiteY35" fmla="*/ 81585 h 574332"/>
                  <a:gd name="connsiteX36" fmla="*/ 196435 w 607639"/>
                  <a:gd name="connsiteY36" fmla="*/ 95627 h 574332"/>
                  <a:gd name="connsiteX37" fmla="*/ 196435 w 607639"/>
                  <a:gd name="connsiteY37" fmla="*/ 256042 h 574332"/>
                  <a:gd name="connsiteX38" fmla="*/ 210586 w 607639"/>
                  <a:gd name="connsiteY38" fmla="*/ 270173 h 574332"/>
                  <a:gd name="connsiteX39" fmla="*/ 272356 w 607639"/>
                  <a:gd name="connsiteY39" fmla="*/ 270173 h 574332"/>
                  <a:gd name="connsiteX40" fmla="*/ 286419 w 607639"/>
                  <a:gd name="connsiteY40" fmla="*/ 256042 h 574332"/>
                  <a:gd name="connsiteX41" fmla="*/ 286419 w 607639"/>
                  <a:gd name="connsiteY41" fmla="*/ 95627 h 574332"/>
                  <a:gd name="connsiteX42" fmla="*/ 272356 w 607639"/>
                  <a:gd name="connsiteY42" fmla="*/ 81585 h 574332"/>
                  <a:gd name="connsiteX43" fmla="*/ 335283 w 607639"/>
                  <a:gd name="connsiteY43" fmla="*/ 52613 h 574332"/>
                  <a:gd name="connsiteX44" fmla="*/ 321131 w 607639"/>
                  <a:gd name="connsiteY44" fmla="*/ 66743 h 574332"/>
                  <a:gd name="connsiteX45" fmla="*/ 321131 w 607639"/>
                  <a:gd name="connsiteY45" fmla="*/ 256042 h 574332"/>
                  <a:gd name="connsiteX46" fmla="*/ 335283 w 607639"/>
                  <a:gd name="connsiteY46" fmla="*/ 270173 h 574332"/>
                  <a:gd name="connsiteX47" fmla="*/ 397053 w 607639"/>
                  <a:gd name="connsiteY47" fmla="*/ 270173 h 574332"/>
                  <a:gd name="connsiteX48" fmla="*/ 411115 w 607639"/>
                  <a:gd name="connsiteY48" fmla="*/ 256042 h 574332"/>
                  <a:gd name="connsiteX49" fmla="*/ 411115 w 607639"/>
                  <a:gd name="connsiteY49" fmla="*/ 66743 h 574332"/>
                  <a:gd name="connsiteX50" fmla="*/ 397053 w 607639"/>
                  <a:gd name="connsiteY50" fmla="*/ 52613 h 574332"/>
                  <a:gd name="connsiteX51" fmla="*/ 49487 w 607639"/>
                  <a:gd name="connsiteY51" fmla="*/ 0 h 574332"/>
                  <a:gd name="connsiteX52" fmla="*/ 558152 w 607639"/>
                  <a:gd name="connsiteY52" fmla="*/ 0 h 574332"/>
                  <a:gd name="connsiteX53" fmla="*/ 607639 w 607639"/>
                  <a:gd name="connsiteY53" fmla="*/ 49413 h 574332"/>
                  <a:gd name="connsiteX54" fmla="*/ 607639 w 607639"/>
                  <a:gd name="connsiteY54" fmla="*/ 315675 h 574332"/>
                  <a:gd name="connsiteX55" fmla="*/ 600519 w 607639"/>
                  <a:gd name="connsiteY55" fmla="*/ 322696 h 574332"/>
                  <a:gd name="connsiteX56" fmla="*/ 7031 w 607639"/>
                  <a:gd name="connsiteY56" fmla="*/ 322696 h 574332"/>
                  <a:gd name="connsiteX57" fmla="*/ 0 w 607639"/>
                  <a:gd name="connsiteY57" fmla="*/ 315675 h 574332"/>
                  <a:gd name="connsiteX58" fmla="*/ 0 w 607639"/>
                  <a:gd name="connsiteY58" fmla="*/ 49413 h 574332"/>
                  <a:gd name="connsiteX59" fmla="*/ 49487 w 607639"/>
                  <a:gd name="connsiteY59" fmla="*/ 0 h 57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7639" h="574332">
                    <a:moveTo>
                      <a:pt x="7031" y="350992"/>
                    </a:moveTo>
                    <a:lnTo>
                      <a:pt x="600519" y="350992"/>
                    </a:lnTo>
                    <a:cubicBezTo>
                      <a:pt x="604435" y="350992"/>
                      <a:pt x="607639" y="354103"/>
                      <a:pt x="607639" y="358013"/>
                    </a:cubicBezTo>
                    <a:lnTo>
                      <a:pt x="607639" y="393207"/>
                    </a:lnTo>
                    <a:cubicBezTo>
                      <a:pt x="607639" y="420492"/>
                      <a:pt x="585477" y="442621"/>
                      <a:pt x="558152" y="442621"/>
                    </a:cubicBezTo>
                    <a:lnTo>
                      <a:pt x="383613" y="442621"/>
                    </a:lnTo>
                    <a:lnTo>
                      <a:pt x="405330" y="532028"/>
                    </a:lnTo>
                    <a:lnTo>
                      <a:pt x="432121" y="532028"/>
                    </a:lnTo>
                    <a:cubicBezTo>
                      <a:pt x="443869" y="532028"/>
                      <a:pt x="453304" y="541538"/>
                      <a:pt x="453304" y="553180"/>
                    </a:cubicBezTo>
                    <a:cubicBezTo>
                      <a:pt x="453304" y="564912"/>
                      <a:pt x="443869" y="574332"/>
                      <a:pt x="432121" y="574332"/>
                    </a:cubicBezTo>
                    <a:lnTo>
                      <a:pt x="175429" y="574332"/>
                    </a:lnTo>
                    <a:cubicBezTo>
                      <a:pt x="163770" y="574332"/>
                      <a:pt x="154246" y="564912"/>
                      <a:pt x="154246" y="553180"/>
                    </a:cubicBezTo>
                    <a:cubicBezTo>
                      <a:pt x="154246" y="541538"/>
                      <a:pt x="163770" y="532028"/>
                      <a:pt x="175429" y="532028"/>
                    </a:cubicBezTo>
                    <a:lnTo>
                      <a:pt x="202309" y="532028"/>
                    </a:lnTo>
                    <a:lnTo>
                      <a:pt x="224026" y="442621"/>
                    </a:lnTo>
                    <a:lnTo>
                      <a:pt x="49487" y="442621"/>
                    </a:lnTo>
                    <a:cubicBezTo>
                      <a:pt x="22162" y="442621"/>
                      <a:pt x="0" y="420492"/>
                      <a:pt x="0" y="393207"/>
                    </a:cubicBezTo>
                    <a:lnTo>
                      <a:pt x="0" y="358013"/>
                    </a:lnTo>
                    <a:cubicBezTo>
                      <a:pt x="0" y="354103"/>
                      <a:pt x="3204" y="350992"/>
                      <a:pt x="7031" y="350992"/>
                    </a:cubicBezTo>
                    <a:close/>
                    <a:moveTo>
                      <a:pt x="459979" y="139441"/>
                    </a:moveTo>
                    <a:cubicBezTo>
                      <a:pt x="452236" y="139441"/>
                      <a:pt x="445827" y="145751"/>
                      <a:pt x="445827" y="153572"/>
                    </a:cubicBezTo>
                    <a:lnTo>
                      <a:pt x="445827" y="256042"/>
                    </a:lnTo>
                    <a:cubicBezTo>
                      <a:pt x="445827" y="263863"/>
                      <a:pt x="452236" y="270173"/>
                      <a:pt x="459979" y="270173"/>
                    </a:cubicBezTo>
                    <a:lnTo>
                      <a:pt x="521749" y="270173"/>
                    </a:lnTo>
                    <a:cubicBezTo>
                      <a:pt x="529492" y="270173"/>
                      <a:pt x="535901" y="263863"/>
                      <a:pt x="535901" y="256042"/>
                    </a:cubicBezTo>
                    <a:lnTo>
                      <a:pt x="535901" y="153572"/>
                    </a:lnTo>
                    <a:cubicBezTo>
                      <a:pt x="535901" y="145751"/>
                      <a:pt x="529492" y="139441"/>
                      <a:pt x="521749" y="139441"/>
                    </a:cubicBezTo>
                    <a:close/>
                    <a:moveTo>
                      <a:pt x="85890" y="124955"/>
                    </a:moveTo>
                    <a:cubicBezTo>
                      <a:pt x="78058" y="124955"/>
                      <a:pt x="71738" y="131265"/>
                      <a:pt x="71738" y="139086"/>
                    </a:cubicBezTo>
                    <a:lnTo>
                      <a:pt x="71738" y="256042"/>
                    </a:lnTo>
                    <a:cubicBezTo>
                      <a:pt x="71738" y="263863"/>
                      <a:pt x="78058" y="270173"/>
                      <a:pt x="85890" y="270173"/>
                    </a:cubicBezTo>
                    <a:lnTo>
                      <a:pt x="147571" y="270173"/>
                    </a:lnTo>
                    <a:cubicBezTo>
                      <a:pt x="155403" y="270173"/>
                      <a:pt x="161723" y="263863"/>
                      <a:pt x="161723" y="256042"/>
                    </a:cubicBezTo>
                    <a:lnTo>
                      <a:pt x="161723" y="139086"/>
                    </a:lnTo>
                    <a:cubicBezTo>
                      <a:pt x="161723" y="131265"/>
                      <a:pt x="155403" y="124955"/>
                      <a:pt x="147571" y="124955"/>
                    </a:cubicBezTo>
                    <a:close/>
                    <a:moveTo>
                      <a:pt x="210586" y="81585"/>
                    </a:moveTo>
                    <a:cubicBezTo>
                      <a:pt x="202754" y="81585"/>
                      <a:pt x="196435" y="87895"/>
                      <a:pt x="196435" y="95627"/>
                    </a:cubicBezTo>
                    <a:lnTo>
                      <a:pt x="196435" y="256042"/>
                    </a:lnTo>
                    <a:cubicBezTo>
                      <a:pt x="196435" y="263863"/>
                      <a:pt x="202754" y="270173"/>
                      <a:pt x="210586" y="270173"/>
                    </a:cubicBezTo>
                    <a:lnTo>
                      <a:pt x="272356" y="270173"/>
                    </a:lnTo>
                    <a:cubicBezTo>
                      <a:pt x="280100" y="270173"/>
                      <a:pt x="286419" y="263863"/>
                      <a:pt x="286419" y="256042"/>
                    </a:cubicBezTo>
                    <a:lnTo>
                      <a:pt x="286419" y="95627"/>
                    </a:lnTo>
                    <a:cubicBezTo>
                      <a:pt x="286419" y="87895"/>
                      <a:pt x="280100" y="81585"/>
                      <a:pt x="272356" y="81585"/>
                    </a:cubicBezTo>
                    <a:close/>
                    <a:moveTo>
                      <a:pt x="335283" y="52613"/>
                    </a:moveTo>
                    <a:cubicBezTo>
                      <a:pt x="327450" y="52613"/>
                      <a:pt x="321131" y="58923"/>
                      <a:pt x="321131" y="66743"/>
                    </a:cubicBezTo>
                    <a:lnTo>
                      <a:pt x="321131" y="256042"/>
                    </a:lnTo>
                    <a:cubicBezTo>
                      <a:pt x="321131" y="263863"/>
                      <a:pt x="327450" y="270173"/>
                      <a:pt x="335283" y="270173"/>
                    </a:cubicBezTo>
                    <a:lnTo>
                      <a:pt x="397053" y="270173"/>
                    </a:lnTo>
                    <a:cubicBezTo>
                      <a:pt x="404796" y="270173"/>
                      <a:pt x="411115" y="263863"/>
                      <a:pt x="411115" y="256042"/>
                    </a:cubicBezTo>
                    <a:lnTo>
                      <a:pt x="411115" y="66743"/>
                    </a:lnTo>
                    <a:cubicBezTo>
                      <a:pt x="411115" y="58923"/>
                      <a:pt x="404796" y="52613"/>
                      <a:pt x="397053" y="52613"/>
                    </a:cubicBezTo>
                    <a:close/>
                    <a:moveTo>
                      <a:pt x="49487" y="0"/>
                    </a:moveTo>
                    <a:lnTo>
                      <a:pt x="558152" y="0"/>
                    </a:lnTo>
                    <a:cubicBezTo>
                      <a:pt x="585477" y="0"/>
                      <a:pt x="607639" y="22129"/>
                      <a:pt x="607639" y="49413"/>
                    </a:cubicBezTo>
                    <a:lnTo>
                      <a:pt x="607639" y="315675"/>
                    </a:lnTo>
                    <a:cubicBezTo>
                      <a:pt x="607639" y="319586"/>
                      <a:pt x="604435" y="322696"/>
                      <a:pt x="600519" y="322696"/>
                    </a:cubicBezTo>
                    <a:lnTo>
                      <a:pt x="7031" y="322696"/>
                    </a:lnTo>
                    <a:cubicBezTo>
                      <a:pt x="3204" y="322696"/>
                      <a:pt x="0" y="319586"/>
                      <a:pt x="0" y="315675"/>
                    </a:cubicBezTo>
                    <a:lnTo>
                      <a:pt x="0" y="49413"/>
                    </a:lnTo>
                    <a:cubicBezTo>
                      <a:pt x="0" y="22129"/>
                      <a:pt x="22162" y="0"/>
                      <a:pt x="49487" y="0"/>
                    </a:cubicBezTo>
                    <a:close/>
                  </a:path>
                </a:pathLst>
              </a:custGeom>
              <a:solidFill>
                <a:schemeClr val="bg1"/>
              </a:solidFill>
              <a:ln>
                <a:noFill/>
              </a:ln>
            </p:spPr>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100" name="文本框 21"/>
              <p:cNvSpPr txBox="1"/>
              <p:nvPr/>
            </p:nvSpPr>
            <p:spPr>
              <a:xfrm>
                <a:off x="5086703" y="4365449"/>
                <a:ext cx="1710981" cy="661659"/>
              </a:xfrm>
              <a:prstGeom prst="rect">
                <a:avLst/>
              </a:prstGeom>
              <a:noFill/>
            </p:spPr>
            <p:txBody>
              <a:bodyPr wrap="none" anchor="ctr">
                <a:normAutofit/>
              </a:bodyPr>
              <a:lstStyle/>
              <a:p>
                <a:pPr algn="ctr"/>
                <a:r>
                  <a:rPr lang="zh-CN" altLang="en-US" sz="1400" b="1" dirty="0">
                    <a:solidFill>
                      <a:schemeClr val="bg1"/>
                    </a:solidFill>
                    <a:latin typeface="Arial" panose="020B0604020202020204"/>
                    <a:ea typeface="微软雅黑" panose="020B0503020204020204" pitchFamily="34" charset="-122"/>
                    <a:cs typeface="+mn-ea"/>
                    <a:sym typeface="Arial" panose="020B0604020202020204"/>
                  </a:rPr>
                  <a:t>痛点</a:t>
                </a:r>
                <a:endParaRPr lang="zh-CN" altLang="en-US" sz="1400" b="1" dirty="0">
                  <a:solidFill>
                    <a:schemeClr val="bg1"/>
                  </a:solidFill>
                  <a:latin typeface="Arial" panose="020B0604020202020204"/>
                  <a:ea typeface="微软雅黑" panose="020B0503020204020204" pitchFamily="34" charset="-122"/>
                  <a:cs typeface="+mn-ea"/>
                  <a:sym typeface="Arial" panose="020B0604020202020204"/>
                </a:endParaRPr>
              </a:p>
            </p:txBody>
          </p:sp>
        </p:grpSp>
      </p:grpSp>
      <p:sp>
        <p:nvSpPr>
          <p:cNvPr id="104" name="矩形 103"/>
          <p:cNvSpPr/>
          <p:nvPr/>
        </p:nvSpPr>
        <p:spPr>
          <a:xfrm>
            <a:off x="695325" y="4365625"/>
            <a:ext cx="3388995" cy="1706880"/>
          </a:xfrm>
          <a:prstGeom prst="rect">
            <a:avLst/>
          </a:prstGeom>
        </p:spPr>
        <p:txBody>
          <a:bodyPr wrap="square">
            <a:spAutoFit/>
          </a:bodyPr>
          <a:lstStyle/>
          <a:p>
            <a:pPr algn="l">
              <a:lnSpc>
                <a:spcPct val="150000"/>
              </a:lnSpc>
            </a:pPr>
            <a:r>
              <a:rPr lang="zh-CN" sz="1400" dirty="0">
                <a:solidFill>
                  <a:schemeClr val="bg1"/>
                </a:solidFill>
                <a:latin typeface="Arial" panose="020B0604020202020204"/>
                <a:ea typeface="微软雅黑" panose="020B0503020204020204" pitchFamily="34" charset="-122"/>
                <a:cs typeface="+mn-ea"/>
                <a:sym typeface="Arial" panose="020B0604020202020204"/>
              </a:rPr>
              <a:t>各部门需要安排专人，每天登陆金融城域网邮箱</a:t>
            </a:r>
            <a:r>
              <a:rPr lang="en-US" altLang="zh-CN" sz="1400" dirty="0">
                <a:solidFill>
                  <a:schemeClr val="bg1"/>
                </a:solidFill>
                <a:latin typeface="Arial" panose="020B0604020202020204"/>
                <a:ea typeface="微软雅黑" panose="020B0503020204020204" pitchFamily="34" charset="-122"/>
                <a:cs typeface="+mn-ea"/>
                <a:sym typeface="Arial" panose="020B0604020202020204"/>
              </a:rPr>
              <a:t>3</a:t>
            </a: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次，将邮件下载后，通过广发银行邮箱再次进行转发</a:t>
            </a:r>
            <a:r>
              <a:rPr lang="zh-CN" sz="1400" dirty="0">
                <a:solidFill>
                  <a:schemeClr val="bg1"/>
                </a:solidFill>
                <a:latin typeface="Arial" panose="020B0604020202020204"/>
                <a:ea typeface="微软雅黑" panose="020B0503020204020204" pitchFamily="34" charset="-122"/>
                <a:cs typeface="+mn-ea"/>
                <a:sym typeface="Arial" panose="020B0604020202020204"/>
              </a:rPr>
              <a:t>。如出现忘记转发，可能存在重要工作传达不及时或漏报情况。寻找有效的邮件自动转发方式迫在眉睫。</a:t>
            </a:r>
            <a:endParaRPr lang="zh-CN" sz="14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105" name="矩形 104"/>
          <p:cNvSpPr/>
          <p:nvPr/>
        </p:nvSpPr>
        <p:spPr>
          <a:xfrm>
            <a:off x="8179629" y="5315066"/>
            <a:ext cx="3299290" cy="737235"/>
          </a:xfrm>
          <a:prstGeom prst="rect">
            <a:avLst/>
          </a:prstGeom>
        </p:spPr>
        <p:txBody>
          <a:bodyPr wrap="square">
            <a:spAutoFit/>
          </a:bodyPr>
          <a:lstStyle/>
          <a:p>
            <a:pPr>
              <a:lnSpc>
                <a:spcPct val="150000"/>
              </a:lnSpc>
            </a:pP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平均每天都要处理</a:t>
            </a:r>
            <a:r>
              <a:rPr lang="zh-CN" sz="1400" dirty="0">
                <a:solidFill>
                  <a:schemeClr val="bg1"/>
                </a:solidFill>
                <a:latin typeface="Arial" panose="020B0604020202020204"/>
                <a:ea typeface="微软雅黑" panose="020B0503020204020204" pitchFamily="34" charset="-122"/>
                <a:cs typeface="+mn-ea"/>
                <a:sym typeface="Arial" panose="020B0604020202020204"/>
              </a:rPr>
              <a:t>人民银行各部门发送的通知、邮件、数据等。</a:t>
            </a:r>
            <a:endParaRPr lang="zh-CN" sz="14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106" name="矩形 105"/>
          <p:cNvSpPr/>
          <p:nvPr/>
        </p:nvSpPr>
        <p:spPr>
          <a:xfrm>
            <a:off x="4484233" y="1876429"/>
            <a:ext cx="2915919" cy="1060450"/>
          </a:xfrm>
          <a:prstGeom prst="rect">
            <a:avLst/>
          </a:prstGeom>
        </p:spPr>
        <p:txBody>
          <a:bodyPr wrap="square">
            <a:spAutoFit/>
          </a:bodyPr>
          <a:lstStyle/>
          <a:p>
            <a:pPr algn="l">
              <a:lnSpc>
                <a:spcPct val="150000"/>
              </a:lnSpc>
            </a:pP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每天没部门需要多次登录金融城域网，查看是否有新发邮件，遗漏查看有延迟处理任务风险</a:t>
            </a:r>
            <a:endParaRPr lang="zh-CN" altLang="en-US" sz="1400" dirty="0">
              <a:solidFill>
                <a:schemeClr val="bg1"/>
              </a:solidFill>
              <a:latin typeface="Arial" panose="020B0604020202020204"/>
              <a:ea typeface="微软雅黑" panose="020B0503020204020204" pitchFamily="34" charset="-122"/>
              <a:cs typeface="+mn-ea"/>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circle(in)">
                                      <p:cBhvr>
                                        <p:cTn id="7" dur="20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89"/>
                                        </p:tgtEl>
                                        <p:attrNameLst>
                                          <p:attrName>style.visibility</p:attrName>
                                        </p:attrNameLst>
                                      </p:cBhvr>
                                      <p:to>
                                        <p:strVal val="visible"/>
                                      </p:to>
                                    </p:set>
                                    <p:anim calcmode="lin" valueType="num">
                                      <p:cBhvr>
                                        <p:cTn id="12" dur="500" fill="hold"/>
                                        <p:tgtEl>
                                          <p:spTgt spid="8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89"/>
                                        </p:tgtEl>
                                        <p:attrNameLst>
                                          <p:attrName>ppt_y</p:attrName>
                                        </p:attrNameLst>
                                      </p:cBhvr>
                                      <p:tavLst>
                                        <p:tav tm="0">
                                          <p:val>
                                            <p:strVal val="#ppt_y"/>
                                          </p:val>
                                        </p:tav>
                                        <p:tav tm="100000">
                                          <p:val>
                                            <p:strVal val="#ppt_y"/>
                                          </p:val>
                                        </p:tav>
                                      </p:tavLst>
                                    </p:anim>
                                    <p:anim calcmode="lin" valueType="num">
                                      <p:cBhvr>
                                        <p:cTn id="14" dur="500" fill="hold"/>
                                        <p:tgtEl>
                                          <p:spTgt spid="8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8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89"/>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88"/>
                                        </p:tgtEl>
                                        <p:attrNameLst>
                                          <p:attrName>style.visibility</p:attrName>
                                        </p:attrNameLst>
                                      </p:cBhvr>
                                      <p:to>
                                        <p:strVal val="visible"/>
                                      </p:to>
                                    </p:set>
                                    <p:anim calcmode="lin" valueType="num">
                                      <p:cBhvr>
                                        <p:cTn id="19" dur="500" fill="hold"/>
                                        <p:tgtEl>
                                          <p:spTgt spid="8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8"/>
                                        </p:tgtEl>
                                        <p:attrNameLst>
                                          <p:attrName>ppt_y</p:attrName>
                                        </p:attrNameLst>
                                      </p:cBhvr>
                                      <p:tavLst>
                                        <p:tav tm="0">
                                          <p:val>
                                            <p:strVal val="#ppt_y"/>
                                          </p:val>
                                        </p:tav>
                                        <p:tav tm="100000">
                                          <p:val>
                                            <p:strVal val="#ppt_y"/>
                                          </p:val>
                                        </p:tav>
                                      </p:tavLst>
                                    </p:anim>
                                    <p:anim calcmode="lin" valueType="num">
                                      <p:cBhvr>
                                        <p:cTn id="21" dur="500" fill="hold"/>
                                        <p:tgtEl>
                                          <p:spTgt spid="8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88"/>
                                        </p:tgtEl>
                                      </p:cBhvr>
                                    </p:animEffect>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87"/>
                                        </p:tgtEl>
                                        <p:attrNameLst>
                                          <p:attrName>style.visibility</p:attrName>
                                        </p:attrNameLst>
                                      </p:cBhvr>
                                      <p:to>
                                        <p:strVal val="visible"/>
                                      </p:to>
                                    </p:set>
                                    <p:anim calcmode="lin" valueType="num">
                                      <p:cBhvr>
                                        <p:cTn id="26" dur="500" fill="hold"/>
                                        <p:tgtEl>
                                          <p:spTgt spid="87"/>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87"/>
                                        </p:tgtEl>
                                        <p:attrNameLst>
                                          <p:attrName>ppt_y</p:attrName>
                                        </p:attrNameLst>
                                      </p:cBhvr>
                                      <p:tavLst>
                                        <p:tav tm="0">
                                          <p:val>
                                            <p:strVal val="#ppt_y"/>
                                          </p:val>
                                        </p:tav>
                                        <p:tav tm="100000">
                                          <p:val>
                                            <p:strVal val="#ppt_y"/>
                                          </p:val>
                                        </p:tav>
                                      </p:tavLst>
                                    </p:anim>
                                    <p:anim calcmode="lin" valueType="num">
                                      <p:cBhvr>
                                        <p:cTn id="28" dur="500" fill="hold"/>
                                        <p:tgtEl>
                                          <p:spTgt spid="87"/>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87"/>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87"/>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6"/>
                                        </p:tgtEl>
                                        <p:attrNameLst>
                                          <p:attrName>style.visibility</p:attrName>
                                        </p:attrNameLst>
                                      </p:cBhvr>
                                      <p:to>
                                        <p:strVal val="visible"/>
                                      </p:to>
                                    </p:set>
                                    <p:animEffect transition="in" filter="fade">
                                      <p:cBhvr>
                                        <p:cTn id="35" dur="1000"/>
                                        <p:tgtEl>
                                          <p:spTgt spid="106"/>
                                        </p:tgtEl>
                                      </p:cBhvr>
                                    </p:animEffect>
                                    <p:anim calcmode="lin" valueType="num">
                                      <p:cBhvr>
                                        <p:cTn id="36" dur="1000" fill="hold"/>
                                        <p:tgtEl>
                                          <p:spTgt spid="106"/>
                                        </p:tgtEl>
                                        <p:attrNameLst>
                                          <p:attrName>ppt_x</p:attrName>
                                        </p:attrNameLst>
                                      </p:cBhvr>
                                      <p:tavLst>
                                        <p:tav tm="0">
                                          <p:val>
                                            <p:strVal val="#ppt_x"/>
                                          </p:val>
                                        </p:tav>
                                        <p:tav tm="100000">
                                          <p:val>
                                            <p:strVal val="#ppt_x"/>
                                          </p:val>
                                        </p:tav>
                                      </p:tavLst>
                                    </p:anim>
                                    <p:anim calcmode="lin" valueType="num">
                                      <p:cBhvr>
                                        <p:cTn id="37" dur="1000" fill="hold"/>
                                        <p:tgtEl>
                                          <p:spTgt spid="10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fade">
                                      <p:cBhvr>
                                        <p:cTn id="40" dur="1000"/>
                                        <p:tgtEl>
                                          <p:spTgt spid="104"/>
                                        </p:tgtEl>
                                      </p:cBhvr>
                                    </p:animEffect>
                                    <p:anim calcmode="lin" valueType="num">
                                      <p:cBhvr>
                                        <p:cTn id="41" dur="1000" fill="hold"/>
                                        <p:tgtEl>
                                          <p:spTgt spid="104"/>
                                        </p:tgtEl>
                                        <p:attrNameLst>
                                          <p:attrName>ppt_x</p:attrName>
                                        </p:attrNameLst>
                                      </p:cBhvr>
                                      <p:tavLst>
                                        <p:tav tm="0">
                                          <p:val>
                                            <p:strVal val="#ppt_x"/>
                                          </p:val>
                                        </p:tav>
                                        <p:tav tm="100000">
                                          <p:val>
                                            <p:strVal val="#ppt_x"/>
                                          </p:val>
                                        </p:tav>
                                      </p:tavLst>
                                    </p:anim>
                                    <p:anim calcmode="lin" valueType="num">
                                      <p:cBhvr>
                                        <p:cTn id="42" dur="1000" fill="hold"/>
                                        <p:tgtEl>
                                          <p:spTgt spid="10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05"/>
                                        </p:tgtEl>
                                        <p:attrNameLst>
                                          <p:attrName>style.visibility</p:attrName>
                                        </p:attrNameLst>
                                      </p:cBhvr>
                                      <p:to>
                                        <p:strVal val="visible"/>
                                      </p:to>
                                    </p:set>
                                    <p:animEffect transition="in" filter="fade">
                                      <p:cBhvr>
                                        <p:cTn id="45" dur="1000"/>
                                        <p:tgtEl>
                                          <p:spTgt spid="105"/>
                                        </p:tgtEl>
                                      </p:cBhvr>
                                    </p:animEffect>
                                    <p:anim calcmode="lin" valueType="num">
                                      <p:cBhvr>
                                        <p:cTn id="46" dur="1000" fill="hold"/>
                                        <p:tgtEl>
                                          <p:spTgt spid="105"/>
                                        </p:tgtEl>
                                        <p:attrNameLst>
                                          <p:attrName>ppt_x</p:attrName>
                                        </p:attrNameLst>
                                      </p:cBhvr>
                                      <p:tavLst>
                                        <p:tav tm="0">
                                          <p:val>
                                            <p:strVal val="#ppt_x"/>
                                          </p:val>
                                        </p:tav>
                                        <p:tav tm="100000">
                                          <p:val>
                                            <p:strVal val="#ppt_x"/>
                                          </p:val>
                                        </p:tav>
                                      </p:tavLst>
                                    </p:anim>
                                    <p:anim calcmode="lin" valueType="num">
                                      <p:cBhvr>
                                        <p:cTn id="47"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P spid="104" grpId="0"/>
      <p:bldP spid="105" grpId="0"/>
      <p:bldP spid="10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72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二、执行流程图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726441" y="1750545"/>
            <a:ext cx="428625" cy="20275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bg1"/>
                </a:solidFill>
                <a:latin typeface="微软雅黑" panose="020B0503020204020204" pitchFamily="34" charset="-122"/>
                <a:ea typeface="微软雅黑" panose="020B0503020204020204" pitchFamily="34" charset="-122"/>
                <a:sym typeface="+mn-ea"/>
              </a:rPr>
              <a:t>数字化生产力部署前</a:t>
            </a:r>
            <a:endParaRPr kumimoji="1" lang="zh-CN" altLang="en-US" sz="1200" b="1" dirty="0">
              <a:latin typeface="PingFang SC" panose="020B0400000000000000" pitchFamily="34" charset="-122"/>
              <a:ea typeface="PingFang SC" panose="020B0400000000000000" pitchFamily="34" charset="-122"/>
            </a:endParaRPr>
          </a:p>
        </p:txBody>
      </p:sp>
      <p:sp>
        <p:nvSpPr>
          <p:cNvPr id="10" name="矩形 9"/>
          <p:cNvSpPr/>
          <p:nvPr/>
        </p:nvSpPr>
        <p:spPr>
          <a:xfrm>
            <a:off x="726441" y="4327375"/>
            <a:ext cx="428625" cy="2027555"/>
          </a:xfrm>
          <a:prstGeom prst="rect">
            <a:avLst/>
          </a:prstGeom>
          <a:solidFill>
            <a:srgbClr val="00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bg1"/>
                </a:solidFill>
                <a:latin typeface="微软雅黑" panose="020B0503020204020204" pitchFamily="34" charset="-122"/>
                <a:ea typeface="微软雅黑" panose="020B0503020204020204" pitchFamily="34" charset="-122"/>
                <a:sym typeface="+mn-ea"/>
              </a:rPr>
              <a:t>数字化生产力部署后</a:t>
            </a:r>
            <a:endParaRPr kumimoji="1" lang="zh-CN" altLang="en-US" sz="1200" b="1" dirty="0">
              <a:latin typeface="PingFang SC" panose="020B0400000000000000" pitchFamily="34" charset="-122"/>
              <a:ea typeface="PingFang SC" panose="020B0400000000000000" pitchFamily="34" charset="-122"/>
            </a:endParaRPr>
          </a:p>
        </p:txBody>
      </p:sp>
      <p:sp>
        <p:nvSpPr>
          <p:cNvPr id="11" name="文本框 10"/>
          <p:cNvSpPr txBox="1"/>
          <p:nvPr/>
        </p:nvSpPr>
        <p:spPr>
          <a:xfrm>
            <a:off x="4983679" y="1106756"/>
            <a:ext cx="1879659" cy="307777"/>
          </a:xfrm>
          <a:prstGeom prst="rect">
            <a:avLst/>
          </a:prstGeom>
          <a:noFill/>
        </p:spPr>
        <p:txBody>
          <a:bodyPr wrap="square" rtlCol="0">
            <a:spAutoFit/>
          </a:bodyPr>
          <a:lstStyle/>
          <a:p>
            <a:pPr algn="ctr"/>
            <a:r>
              <a:rPr kumimoji="1" lang="zh-CN" altLang="en-US" sz="1400" b="1" dirty="0">
                <a:solidFill>
                  <a:schemeClr val="bg1"/>
                </a:solidFill>
                <a:latin typeface="微软雅黑" panose="020B0503020204020204" pitchFamily="34" charset="-122"/>
                <a:ea typeface="微软雅黑" panose="020B0503020204020204" pitchFamily="34" charset="-122"/>
              </a:rPr>
              <a:t>全流程手工执行</a:t>
            </a:r>
            <a:endParaRPr kumimoji="1"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3450419" y="4165460"/>
            <a:ext cx="5264383" cy="307777"/>
          </a:xfrm>
          <a:prstGeom prst="rect">
            <a:avLst/>
          </a:prstGeom>
          <a:noFill/>
        </p:spPr>
        <p:txBody>
          <a:bodyPr wrap="square" rtlCol="0">
            <a:spAutoFit/>
          </a:bodyPr>
          <a:lstStyle/>
          <a:p>
            <a:pPr algn="ctr"/>
            <a:r>
              <a:rPr kumimoji="1" lang="zh-CN" altLang="en-US" sz="1400" b="1">
                <a:solidFill>
                  <a:srgbClr val="04AF59"/>
                </a:solidFill>
                <a:latin typeface="微软雅黑" panose="020B0503020204020204" pitchFamily="34" charset="-122"/>
                <a:ea typeface="微软雅黑" panose="020B0503020204020204" pitchFamily="34" charset="-122"/>
              </a:rPr>
              <a:t>机器人自动完成登录系统、新建商品信息等业务流程</a:t>
            </a:r>
            <a:endParaRPr kumimoji="1" lang="zh-CN" altLang="en-US" sz="1400" b="1" dirty="0">
              <a:solidFill>
                <a:srgbClr val="04AF59"/>
              </a:solidFill>
              <a:latin typeface="微软雅黑" panose="020B0503020204020204" pitchFamily="34" charset="-122"/>
              <a:ea typeface="微软雅黑" panose="020B0503020204020204" pitchFamily="34" charset="-122"/>
            </a:endParaRPr>
          </a:p>
        </p:txBody>
      </p:sp>
      <p:pic>
        <p:nvPicPr>
          <p:cNvPr id="13" name="图片 12" descr="ibot"/>
          <p:cNvPicPr>
            <a:picLocks noChangeAspect="1"/>
          </p:cNvPicPr>
          <p:nvPr/>
        </p:nvPicPr>
        <p:blipFill>
          <a:blip r:embed="rId1" cstate="print"/>
          <a:stretch>
            <a:fillRect/>
          </a:stretch>
        </p:blipFill>
        <p:spPr>
          <a:xfrm>
            <a:off x="4423799" y="4771515"/>
            <a:ext cx="565150" cy="565150"/>
          </a:xfrm>
          <a:prstGeom prst="rect">
            <a:avLst/>
          </a:prstGeom>
        </p:spPr>
      </p:pic>
      <p:pic>
        <p:nvPicPr>
          <p:cNvPr id="14" name="图片 13" descr="人 (2)"/>
          <p:cNvPicPr>
            <a:picLocks noChangeAspect="1"/>
          </p:cNvPicPr>
          <p:nvPr/>
        </p:nvPicPr>
        <p:blipFill>
          <a:blip r:embed="rId2" cstate="print">
            <a:biLevel thresh="25000"/>
          </a:blip>
          <a:stretch>
            <a:fillRect/>
          </a:stretch>
        </p:blipFill>
        <p:spPr>
          <a:xfrm>
            <a:off x="3731917" y="1723564"/>
            <a:ext cx="607596" cy="607596"/>
          </a:xfrm>
          <a:prstGeom prst="rect">
            <a:avLst/>
          </a:prstGeom>
        </p:spPr>
      </p:pic>
      <p:pic>
        <p:nvPicPr>
          <p:cNvPr id="15" name="图片 14" descr="人 (2)"/>
          <p:cNvPicPr>
            <a:picLocks noChangeAspect="1"/>
          </p:cNvPicPr>
          <p:nvPr/>
        </p:nvPicPr>
        <p:blipFill>
          <a:blip r:embed="rId2" cstate="print">
            <a:biLevel thresh="25000"/>
          </a:blip>
          <a:stretch>
            <a:fillRect/>
          </a:stretch>
        </p:blipFill>
        <p:spPr>
          <a:xfrm>
            <a:off x="5486595" y="1737625"/>
            <a:ext cx="607596" cy="607596"/>
          </a:xfrm>
          <a:prstGeom prst="rect">
            <a:avLst/>
          </a:prstGeom>
        </p:spPr>
      </p:pic>
      <p:pic>
        <p:nvPicPr>
          <p:cNvPr id="17" name="图形 16" descr="Internet"/>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89933" y="1837684"/>
            <a:ext cx="403296" cy="403296"/>
          </a:xfrm>
          <a:prstGeom prst="rect">
            <a:avLst/>
          </a:prstGeom>
        </p:spPr>
      </p:pic>
      <p:pic>
        <p:nvPicPr>
          <p:cNvPr id="18" name="图形 17" descr="月历"/>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14362" y="1838725"/>
            <a:ext cx="405396" cy="405396"/>
          </a:xfrm>
          <a:prstGeom prst="rect">
            <a:avLst/>
          </a:prstGeom>
        </p:spPr>
      </p:pic>
      <p:pic>
        <p:nvPicPr>
          <p:cNvPr id="19" name="图片 18" descr="人 (2)"/>
          <p:cNvPicPr>
            <a:picLocks noChangeAspect="1"/>
          </p:cNvPicPr>
          <p:nvPr/>
        </p:nvPicPr>
        <p:blipFill>
          <a:blip r:embed="rId2" cstate="print">
            <a:biLevel thresh="25000"/>
          </a:blip>
          <a:stretch>
            <a:fillRect/>
          </a:stretch>
        </p:blipFill>
        <p:spPr>
          <a:xfrm>
            <a:off x="6997789" y="1711069"/>
            <a:ext cx="607596" cy="607596"/>
          </a:xfrm>
          <a:prstGeom prst="rect">
            <a:avLst/>
          </a:prstGeom>
        </p:spPr>
      </p:pic>
      <p:pic>
        <p:nvPicPr>
          <p:cNvPr id="20" name="图形 19" descr="统计信息 RTL"/>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13202" y="1864766"/>
            <a:ext cx="307778" cy="307777"/>
          </a:xfrm>
          <a:prstGeom prst="rect">
            <a:avLst/>
          </a:prstGeom>
        </p:spPr>
      </p:pic>
      <p:pic>
        <p:nvPicPr>
          <p:cNvPr id="21" name="图片 20" descr="人 (2)"/>
          <p:cNvPicPr>
            <a:picLocks noChangeAspect="1"/>
          </p:cNvPicPr>
          <p:nvPr/>
        </p:nvPicPr>
        <p:blipFill>
          <a:blip r:embed="rId2" cstate="print">
            <a:biLevel thresh="25000"/>
          </a:blip>
          <a:stretch>
            <a:fillRect/>
          </a:stretch>
        </p:blipFill>
        <p:spPr>
          <a:xfrm>
            <a:off x="8351897" y="1722455"/>
            <a:ext cx="607596" cy="607596"/>
          </a:xfrm>
          <a:prstGeom prst="rect">
            <a:avLst/>
          </a:prstGeom>
        </p:spPr>
      </p:pic>
      <p:pic>
        <p:nvPicPr>
          <p:cNvPr id="22" name="图形 21" descr="列表"/>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153171" y="1817047"/>
            <a:ext cx="335200" cy="335200"/>
          </a:xfrm>
          <a:prstGeom prst="rect">
            <a:avLst/>
          </a:prstGeom>
        </p:spPr>
      </p:pic>
      <p:sp>
        <p:nvSpPr>
          <p:cNvPr id="27" name="文本框 26"/>
          <p:cNvSpPr txBox="1"/>
          <p:nvPr/>
        </p:nvSpPr>
        <p:spPr>
          <a:xfrm>
            <a:off x="3293118" y="2418649"/>
            <a:ext cx="1384472" cy="706755"/>
          </a:xfrm>
          <a:prstGeom prst="rect">
            <a:avLst/>
          </a:prstGeom>
          <a:noFill/>
        </p:spPr>
        <p:txBody>
          <a:bodyPr wrap="square" rtlCol="0">
            <a:spAutoFit/>
          </a:bodyPr>
          <a:lstStyle/>
          <a:p>
            <a:pPr algn="ctr"/>
            <a:r>
              <a:rPr kumimoji="1" lang="zh-CN" altLang="en-US" sz="1000">
                <a:solidFill>
                  <a:schemeClr val="bg1"/>
                </a:solidFill>
                <a:latin typeface="微软雅黑" panose="020B0503020204020204" pitchFamily="34" charset="-122"/>
                <a:ea typeface="微软雅黑" panose="020B0503020204020204" pitchFamily="34" charset="-122"/>
              </a:rPr>
              <a:t>分行</a:t>
            </a:r>
            <a:r>
              <a:rPr kumimoji="1" lang="zh-CN" altLang="en-US" sz="1000">
                <a:solidFill>
                  <a:schemeClr val="bg1"/>
                </a:solidFill>
                <a:latin typeface="微软雅黑" panose="020B0503020204020204" pitchFamily="34" charset="-122"/>
                <a:ea typeface="微软雅黑" panose="020B0503020204020204" pitchFamily="34" charset="-122"/>
                <a:sym typeface="+mn-ea"/>
              </a:rPr>
              <a:t>办公室、公司、零售、财务、运营科技部门</a:t>
            </a:r>
            <a:r>
              <a:rPr kumimoji="1" lang="zh-CN" altLang="en-US" sz="1000">
                <a:solidFill>
                  <a:schemeClr val="bg1"/>
                </a:solidFill>
                <a:latin typeface="微软雅黑" panose="020B0503020204020204" pitchFamily="34" charset="-122"/>
                <a:ea typeface="微软雅黑" panose="020B0503020204020204" pitchFamily="34" charset="-122"/>
              </a:rPr>
              <a:t>，每天专人登陆金融城域网邮箱</a:t>
            </a:r>
            <a:endParaRPr kumimoji="1" lang="zh-CN" altLang="en-US" sz="1000">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8090747" y="2354837"/>
            <a:ext cx="1113892" cy="398780"/>
          </a:xfrm>
          <a:prstGeom prst="rect">
            <a:avLst/>
          </a:prstGeom>
          <a:noFill/>
        </p:spPr>
        <p:txBody>
          <a:bodyPr wrap="square" rtlCol="0">
            <a:spAutoFit/>
          </a:bodyPr>
          <a:lstStyle/>
          <a:p>
            <a:pPr algn="ctr"/>
            <a:r>
              <a:rPr kumimoji="1" lang="zh-CN" altLang="en-US" sz="1000">
                <a:solidFill>
                  <a:schemeClr val="bg1"/>
                </a:solidFill>
                <a:latin typeface="微软雅黑" panose="020B0503020204020204" pitchFamily="34" charset="-122"/>
                <a:ea typeface="微软雅黑" panose="020B0503020204020204" pitchFamily="34" charset="-122"/>
              </a:rPr>
              <a:t>根据工作不同发送给指定人员</a:t>
            </a:r>
            <a:endParaRPr kumimoji="1" lang="zh-CN" altLang="en-US" sz="1000">
              <a:solidFill>
                <a:schemeClr val="bg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6726705" y="2361797"/>
            <a:ext cx="1113892" cy="860425"/>
          </a:xfrm>
          <a:prstGeom prst="rect">
            <a:avLst/>
          </a:prstGeom>
          <a:noFill/>
        </p:spPr>
        <p:txBody>
          <a:bodyPr wrap="square" rtlCol="0">
            <a:spAutoFit/>
          </a:bodyPr>
          <a:lstStyle/>
          <a:p>
            <a:pPr algn="ctr"/>
            <a:r>
              <a:rPr kumimoji="1" lang="zh-CN" altLang="en-US" sz="1000">
                <a:solidFill>
                  <a:schemeClr val="bg1"/>
                </a:solidFill>
                <a:latin typeface="微软雅黑" panose="020B0503020204020204" pitchFamily="34" charset="-122"/>
                <a:ea typeface="微软雅黑" panose="020B0503020204020204" pitchFamily="34" charset="-122"/>
              </a:rPr>
              <a:t>将邮件内容下载后，相关邮件资料上传到广发银行内部邮箱</a:t>
            </a:r>
            <a:endParaRPr kumimoji="1" lang="zh-CN" altLang="en-US" sz="1000">
              <a:solidFill>
                <a:schemeClr val="bg1"/>
              </a:solidFill>
              <a:latin typeface="微软雅黑" panose="020B0503020204020204" pitchFamily="34" charset="-122"/>
              <a:ea typeface="微软雅黑" panose="020B0503020204020204" pitchFamily="34" charset="-122"/>
            </a:endParaRPr>
          </a:p>
          <a:p>
            <a:pPr algn="ct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5238863" y="2361399"/>
            <a:ext cx="1113892" cy="553085"/>
          </a:xfrm>
          <a:prstGeom prst="rect">
            <a:avLst/>
          </a:prstGeom>
          <a:noFill/>
        </p:spPr>
        <p:txBody>
          <a:bodyPr wrap="square" rtlCol="0">
            <a:spAutoFit/>
          </a:bodyPr>
          <a:lstStyle/>
          <a:p>
            <a:pPr algn="ctr"/>
            <a:r>
              <a:rPr kumimoji="1" lang="zh-CN" altLang="en-US" sz="1000">
                <a:solidFill>
                  <a:schemeClr val="bg1"/>
                </a:solidFill>
                <a:latin typeface="微软雅黑" panose="020B0503020204020204" pitchFamily="34" charset="-122"/>
                <a:ea typeface="微软雅黑" panose="020B0503020204020204" pitchFamily="34" charset="-122"/>
              </a:rPr>
              <a:t>查看涉及本部门通知、文件、交换数据等资料</a:t>
            </a: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35" name="箭头: 右 90"/>
          <p:cNvSpPr/>
          <p:nvPr/>
        </p:nvSpPr>
        <p:spPr>
          <a:xfrm>
            <a:off x="7690188" y="2107873"/>
            <a:ext cx="490433" cy="152772"/>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6" name="箭头: 右 91"/>
          <p:cNvSpPr/>
          <p:nvPr/>
        </p:nvSpPr>
        <p:spPr>
          <a:xfrm>
            <a:off x="6231838" y="2120988"/>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7" name="箭头: 右 92"/>
          <p:cNvSpPr/>
          <p:nvPr/>
        </p:nvSpPr>
        <p:spPr>
          <a:xfrm>
            <a:off x="4460327" y="2129754"/>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pic>
        <p:nvPicPr>
          <p:cNvPr id="40" name="图片 39" descr="文件 (4)"/>
          <p:cNvPicPr>
            <a:picLocks noChangeAspect="1"/>
          </p:cNvPicPr>
          <p:nvPr/>
        </p:nvPicPr>
        <p:blipFill>
          <a:blip r:embed="rId11" cstate="print"/>
          <a:stretch>
            <a:fillRect/>
          </a:stretch>
        </p:blipFill>
        <p:spPr>
          <a:xfrm>
            <a:off x="4132154" y="4959208"/>
            <a:ext cx="326154" cy="326154"/>
          </a:xfrm>
          <a:prstGeom prst="rect">
            <a:avLst/>
          </a:prstGeom>
        </p:spPr>
      </p:pic>
      <p:pic>
        <p:nvPicPr>
          <p:cNvPr id="41" name="图形 40" descr="月历"/>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456580" y="4781354"/>
            <a:ext cx="340931" cy="340931"/>
          </a:xfrm>
          <a:prstGeom prst="rect">
            <a:avLst/>
          </a:prstGeom>
        </p:spPr>
      </p:pic>
      <p:pic>
        <p:nvPicPr>
          <p:cNvPr id="42" name="图片 41" descr="ibot"/>
          <p:cNvPicPr>
            <a:picLocks noChangeAspect="1"/>
          </p:cNvPicPr>
          <p:nvPr/>
        </p:nvPicPr>
        <p:blipFill>
          <a:blip r:embed="rId1" cstate="print"/>
          <a:stretch>
            <a:fillRect/>
          </a:stretch>
        </p:blipFill>
        <p:spPr>
          <a:xfrm>
            <a:off x="5689622" y="4763102"/>
            <a:ext cx="565151" cy="565151"/>
          </a:xfrm>
          <a:prstGeom prst="rect">
            <a:avLst/>
          </a:prstGeom>
        </p:spPr>
      </p:pic>
      <p:pic>
        <p:nvPicPr>
          <p:cNvPr id="43" name="图形 42" descr="Internet"/>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670522" y="4867352"/>
            <a:ext cx="403296" cy="403296"/>
          </a:xfrm>
          <a:prstGeom prst="rect">
            <a:avLst/>
          </a:prstGeom>
        </p:spPr>
      </p:pic>
      <p:pic>
        <p:nvPicPr>
          <p:cNvPr id="44" name="图片 43" descr="ibot"/>
          <p:cNvPicPr>
            <a:picLocks noChangeAspect="1"/>
          </p:cNvPicPr>
          <p:nvPr/>
        </p:nvPicPr>
        <p:blipFill>
          <a:blip r:embed="rId1" cstate="print"/>
          <a:stretch>
            <a:fillRect/>
          </a:stretch>
        </p:blipFill>
        <p:spPr>
          <a:xfrm>
            <a:off x="6955466" y="4769529"/>
            <a:ext cx="565151" cy="565151"/>
          </a:xfrm>
          <a:prstGeom prst="rect">
            <a:avLst/>
          </a:prstGeom>
        </p:spPr>
      </p:pic>
      <p:sp>
        <p:nvSpPr>
          <p:cNvPr id="49" name="文本框 48"/>
          <p:cNvSpPr txBox="1"/>
          <p:nvPr/>
        </p:nvSpPr>
        <p:spPr>
          <a:xfrm>
            <a:off x="4092753" y="5442345"/>
            <a:ext cx="1113892" cy="553085"/>
          </a:xfrm>
          <a:prstGeom prst="rect">
            <a:avLst/>
          </a:prstGeom>
          <a:noFill/>
        </p:spPr>
        <p:txBody>
          <a:bodyPr wrap="square" rtlCol="0">
            <a:spAutoFit/>
          </a:bodyPr>
          <a:lstStyle/>
          <a:p>
            <a:pPr algn="ctr"/>
            <a:r>
              <a:rPr kumimoji="1" lang="zh-CN" altLang="en-US" sz="1000">
                <a:solidFill>
                  <a:srgbClr val="00AE57"/>
                </a:solidFill>
                <a:latin typeface="微软雅黑" panose="020B0503020204020204" pitchFamily="34" charset="-122"/>
                <a:ea typeface="微软雅黑" panose="020B0503020204020204" pitchFamily="34" charset="-122"/>
              </a:rPr>
              <a:t>机器人自动登陆人民银行金融城域网</a:t>
            </a:r>
            <a:endParaRPr kumimoji="1" lang="zh-CN" altLang="en-US" sz="1000">
              <a:solidFill>
                <a:srgbClr val="00AE57"/>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5366081" y="5443229"/>
            <a:ext cx="1113892" cy="860425"/>
          </a:xfrm>
          <a:prstGeom prst="rect">
            <a:avLst/>
          </a:prstGeom>
          <a:noFill/>
        </p:spPr>
        <p:txBody>
          <a:bodyPr wrap="square" rtlCol="0">
            <a:spAutoFit/>
          </a:bodyPr>
          <a:lstStyle/>
          <a:p>
            <a:r>
              <a:rPr kumimoji="1" lang="zh-CN" altLang="en-US" sz="1000" dirty="0">
                <a:solidFill>
                  <a:srgbClr val="03AF58"/>
                </a:solidFill>
                <a:latin typeface="微软雅黑" panose="020B0503020204020204" pitchFamily="34" charset="-122"/>
                <a:ea typeface="微软雅黑" panose="020B0503020204020204" pitchFamily="34" charset="-122"/>
              </a:rPr>
              <a:t>自动获取未读邮件，实现</a:t>
            </a:r>
            <a:r>
              <a:rPr kumimoji="1" lang="en-US" altLang="zh-CN" sz="1000" dirty="0">
                <a:solidFill>
                  <a:srgbClr val="03AF58"/>
                </a:solidFill>
                <a:latin typeface="微软雅黑" panose="020B0503020204020204" pitchFamily="34" charset="-122"/>
                <a:ea typeface="微软雅黑" panose="020B0503020204020204" pitchFamily="34" charset="-122"/>
              </a:rPr>
              <a:t>AI</a:t>
            </a:r>
            <a:r>
              <a:rPr kumimoji="1" lang="zh-CN" altLang="en-US" sz="1000" dirty="0">
                <a:solidFill>
                  <a:srgbClr val="03AF58"/>
                </a:solidFill>
                <a:latin typeface="微软雅黑" panose="020B0503020204020204" pitchFamily="34" charset="-122"/>
                <a:ea typeface="微软雅黑" panose="020B0503020204020204" pitchFamily="34" charset="-122"/>
              </a:rPr>
              <a:t>自动识别归类，上传至广发银行内部邮箱</a:t>
            </a:r>
            <a:endParaRPr kumimoji="1" lang="zh-CN" altLang="en-US" sz="1000" dirty="0">
              <a:solidFill>
                <a:srgbClr val="03AF58"/>
              </a:solidFill>
              <a:latin typeface="微软雅黑" panose="020B0503020204020204" pitchFamily="34" charset="-122"/>
              <a:ea typeface="微软雅黑" panose="020B0503020204020204" pitchFamily="34" charset="-122"/>
            </a:endParaRPr>
          </a:p>
        </p:txBody>
      </p:sp>
      <p:pic>
        <p:nvPicPr>
          <p:cNvPr id="51" name="图形 50" descr="列表"/>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467017" y="5064568"/>
            <a:ext cx="335200" cy="335200"/>
          </a:xfrm>
          <a:prstGeom prst="rect">
            <a:avLst/>
          </a:prstGeom>
        </p:spPr>
      </p:pic>
      <p:sp>
        <p:nvSpPr>
          <p:cNvPr id="52" name="文本框 51"/>
          <p:cNvSpPr txBox="1"/>
          <p:nvPr/>
        </p:nvSpPr>
        <p:spPr>
          <a:xfrm>
            <a:off x="6584546" y="5436457"/>
            <a:ext cx="1113892" cy="398780"/>
          </a:xfrm>
          <a:prstGeom prst="rect">
            <a:avLst/>
          </a:prstGeom>
          <a:noFill/>
        </p:spPr>
        <p:txBody>
          <a:bodyPr wrap="square" rtlCol="0">
            <a:spAutoFit/>
          </a:bodyPr>
          <a:lstStyle/>
          <a:p>
            <a:pPr algn="ctr"/>
            <a:r>
              <a:rPr kumimoji="1" lang="zh-CN" altLang="en-US" sz="1000" dirty="0">
                <a:solidFill>
                  <a:srgbClr val="03AF58"/>
                </a:solidFill>
                <a:latin typeface="微软雅黑" panose="020B0503020204020204" pitchFamily="34" charset="-122"/>
                <a:ea typeface="微软雅黑" panose="020B0503020204020204" pitchFamily="34" charset="-122"/>
                <a:sym typeface="+mn-ea"/>
              </a:rPr>
              <a:t>将归类邮件发送给指定人员</a:t>
            </a:r>
            <a:endParaRPr kumimoji="1" lang="zh-CN" altLang="en-US" sz="1000" dirty="0">
              <a:solidFill>
                <a:srgbClr val="00AE57"/>
              </a:solidFill>
              <a:latin typeface="微软雅黑" panose="020B0503020204020204" pitchFamily="34" charset="-122"/>
              <a:ea typeface="微软雅黑" panose="020B0503020204020204" pitchFamily="34" charset="-122"/>
            </a:endParaRPr>
          </a:p>
        </p:txBody>
      </p:sp>
      <p:sp>
        <p:nvSpPr>
          <p:cNvPr id="57" name="箭头: 右 121"/>
          <p:cNvSpPr/>
          <p:nvPr/>
        </p:nvSpPr>
        <p:spPr>
          <a:xfrm>
            <a:off x="6265142" y="5078944"/>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8" name="箭头: 右 122"/>
          <p:cNvSpPr/>
          <p:nvPr/>
        </p:nvSpPr>
        <p:spPr>
          <a:xfrm>
            <a:off x="5000046" y="5089714"/>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63" name="矩形: 圆角 89"/>
          <p:cNvSpPr/>
          <p:nvPr/>
        </p:nvSpPr>
        <p:spPr>
          <a:xfrm>
            <a:off x="10170682" y="4584485"/>
            <a:ext cx="1735430" cy="882908"/>
          </a:xfrm>
          <a:prstGeom prst="roundRect">
            <a:avLst/>
          </a:prstGeom>
          <a:solidFill>
            <a:srgbClr val="00AE57"/>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a:solidFill>
                  <a:schemeClr val="bg1"/>
                </a:solidFill>
                <a:effectLst>
                  <a:outerShdw blurRad="38100" dist="38100" dir="2700000" algn="tl">
                    <a:srgbClr val="000000">
                      <a:alpha val="43137"/>
                    </a:srgbClr>
                  </a:outerShdw>
                </a:effectLst>
              </a:rPr>
              <a:t>1.5</a:t>
            </a:r>
            <a:r>
              <a:rPr lang="zh-CN" altLang="en-US" sz="2000">
                <a:solidFill>
                  <a:schemeClr val="bg1"/>
                </a:solidFill>
                <a:effectLst>
                  <a:outerShdw blurRad="38100" dist="38100" dir="2700000" algn="tl">
                    <a:srgbClr val="000000">
                      <a:alpha val="43137"/>
                    </a:srgbClr>
                  </a:outerShdw>
                </a:effectLst>
              </a:rPr>
              <a:t>分钟</a:t>
            </a:r>
            <a:r>
              <a:rPr lang="en-US" altLang="zh-CN" sz="2000">
                <a:solidFill>
                  <a:schemeClr val="bg1"/>
                </a:solidFill>
                <a:effectLst>
                  <a:outerShdw blurRad="38100" dist="38100" dir="2700000" algn="tl">
                    <a:srgbClr val="000000">
                      <a:alpha val="43137"/>
                    </a:srgbClr>
                  </a:outerShdw>
                </a:effectLst>
              </a:rPr>
              <a:t>/</a:t>
            </a:r>
            <a:r>
              <a:rPr lang="zh-CN" altLang="en-US" sz="2000">
                <a:solidFill>
                  <a:schemeClr val="bg1"/>
                </a:solidFill>
                <a:effectLst>
                  <a:outerShdw blurRad="38100" dist="38100" dir="2700000" algn="tl">
                    <a:srgbClr val="000000">
                      <a:alpha val="43137"/>
                    </a:srgbClr>
                  </a:outerShdw>
                </a:effectLst>
              </a:rPr>
              <a:t>天</a:t>
            </a:r>
            <a:endParaRPr lang="en-US" altLang="zh-CN" sz="1100" dirty="0"/>
          </a:p>
        </p:txBody>
      </p:sp>
      <p:sp>
        <p:nvSpPr>
          <p:cNvPr id="64" name="矩形: 圆角 90"/>
          <p:cNvSpPr/>
          <p:nvPr/>
        </p:nvSpPr>
        <p:spPr>
          <a:xfrm>
            <a:off x="10127186" y="2152247"/>
            <a:ext cx="1808638" cy="790807"/>
          </a:xfrm>
          <a:prstGeom prst="round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sz="2000">
                <a:solidFill>
                  <a:schemeClr val="bg1"/>
                </a:solidFill>
                <a:effectLst>
                  <a:outerShdw blurRad="38100" dist="38100" dir="2700000" algn="tl">
                    <a:srgbClr val="000000">
                      <a:alpha val="43137"/>
                    </a:srgbClr>
                  </a:outerShdw>
                </a:effectLst>
              </a:rPr>
              <a:t>   5</a:t>
            </a:r>
            <a:r>
              <a:rPr lang="zh-CN" altLang="en-US" sz="2000">
                <a:solidFill>
                  <a:schemeClr val="bg1"/>
                </a:solidFill>
                <a:effectLst>
                  <a:outerShdw blurRad="38100" dist="38100" dir="2700000" algn="tl">
                    <a:srgbClr val="000000">
                      <a:alpha val="43137"/>
                    </a:srgbClr>
                  </a:outerShdw>
                </a:effectLst>
              </a:rPr>
              <a:t>分钟</a:t>
            </a:r>
            <a:r>
              <a:rPr lang="en-US" altLang="zh-CN" sz="2000">
                <a:solidFill>
                  <a:schemeClr val="bg1"/>
                </a:solidFill>
                <a:effectLst>
                  <a:outerShdw blurRad="38100" dist="38100" dir="2700000" algn="tl">
                    <a:srgbClr val="000000">
                      <a:alpha val="43137"/>
                    </a:srgbClr>
                  </a:outerShdw>
                </a:effectLst>
              </a:rPr>
              <a:t>/</a:t>
            </a:r>
            <a:r>
              <a:rPr lang="zh-CN" altLang="en-US" sz="2000">
                <a:solidFill>
                  <a:schemeClr val="bg1"/>
                </a:solidFill>
                <a:effectLst>
                  <a:outerShdw blurRad="38100" dist="38100" dir="2700000" algn="tl">
                    <a:srgbClr val="000000">
                      <a:alpha val="43137"/>
                    </a:srgbClr>
                  </a:outerShdw>
                </a:effectLst>
              </a:rPr>
              <a:t>天</a:t>
            </a:r>
            <a:r>
              <a:rPr lang="en-US" altLang="zh-CN" sz="2000">
                <a:solidFill>
                  <a:schemeClr val="bg1"/>
                </a:solidFill>
                <a:effectLst>
                  <a:outerShdw blurRad="38100" dist="38100" dir="2700000" algn="tl">
                    <a:srgbClr val="000000">
                      <a:alpha val="43137"/>
                    </a:srgbClr>
                  </a:outerShdw>
                </a:effectLst>
              </a:rPr>
              <a:t>/</a:t>
            </a:r>
            <a:r>
              <a:rPr lang="zh-CN" altLang="en-US" sz="2000">
                <a:solidFill>
                  <a:schemeClr val="bg1"/>
                </a:solidFill>
                <a:effectLst>
                  <a:outerShdw blurRad="38100" dist="38100" dir="2700000" algn="tl">
                    <a:srgbClr val="000000">
                      <a:alpha val="43137"/>
                    </a:srgbClr>
                  </a:outerShdw>
                </a:effectLst>
              </a:rPr>
              <a:t>人</a:t>
            </a:r>
            <a:endParaRPr lang="zh-CN" altLang="en-US" sz="2000">
              <a:solidFill>
                <a:schemeClr val="bg1"/>
              </a:solidFill>
              <a:effectLst>
                <a:outerShdw blurRad="38100" dist="38100" dir="2700000" algn="tl">
                  <a:srgbClr val="000000">
                    <a:alpha val="43137"/>
                  </a:srgbClr>
                </a:outerShdw>
              </a:effectLst>
            </a:endParaRPr>
          </a:p>
          <a:p>
            <a:r>
              <a:rPr lang="en-US" altLang="zh-CN" sz="2000">
                <a:solidFill>
                  <a:schemeClr val="bg1"/>
                </a:solidFill>
                <a:effectLst>
                  <a:outerShdw blurRad="38100" dist="38100" dir="2700000" algn="tl">
                    <a:srgbClr val="000000">
                      <a:alpha val="43137"/>
                    </a:srgbClr>
                  </a:outerShdw>
                </a:effectLst>
              </a:rPr>
              <a:t>     25</a:t>
            </a:r>
            <a:r>
              <a:rPr lang="zh-CN" altLang="en-US" sz="2000">
                <a:solidFill>
                  <a:schemeClr val="bg1"/>
                </a:solidFill>
                <a:effectLst>
                  <a:outerShdw blurRad="38100" dist="38100" dir="2700000" algn="tl">
                    <a:srgbClr val="000000">
                      <a:alpha val="43137"/>
                    </a:srgbClr>
                  </a:outerShdw>
                </a:effectLst>
              </a:rPr>
              <a:t>分钟</a:t>
            </a:r>
            <a:r>
              <a:rPr lang="en-US" altLang="zh-CN" sz="2000">
                <a:solidFill>
                  <a:schemeClr val="bg1"/>
                </a:solidFill>
                <a:effectLst>
                  <a:outerShdw blurRad="38100" dist="38100" dir="2700000" algn="tl">
                    <a:srgbClr val="000000">
                      <a:alpha val="43137"/>
                    </a:srgbClr>
                  </a:outerShdw>
                </a:effectLst>
              </a:rPr>
              <a:t>/</a:t>
            </a:r>
            <a:r>
              <a:rPr lang="zh-CN" altLang="en-US" sz="2000">
                <a:solidFill>
                  <a:schemeClr val="bg1"/>
                </a:solidFill>
                <a:effectLst>
                  <a:outerShdw blurRad="38100" dist="38100" dir="2700000" algn="tl">
                    <a:srgbClr val="000000">
                      <a:alpha val="43137"/>
                    </a:srgbClr>
                  </a:outerShdw>
                </a:effectLst>
              </a:rPr>
              <a:t>天</a:t>
            </a:r>
            <a:endParaRPr lang="zh-CN" altLang="en-US" sz="2000">
              <a:solidFill>
                <a:schemeClr val="bg1"/>
              </a:solidFill>
              <a:effectLst>
                <a:outerShdw blurRad="38100" dist="38100" dir="2700000" algn="tl">
                  <a:srgbClr val="000000">
                    <a:alpha val="43137"/>
                  </a:srgbClr>
                </a:outerShdw>
              </a:effectLst>
            </a:endParaRPr>
          </a:p>
          <a:p>
            <a:pPr algn="ctr"/>
            <a:endParaRPr lang="zh-CN" altLang="en-US" sz="900" dirty="0"/>
          </a:p>
        </p:txBody>
      </p:sp>
      <p:sp>
        <p:nvSpPr>
          <p:cNvPr id="69" name="Title 2"/>
          <p:cNvSpPr txBox="1"/>
          <p:nvPr/>
        </p:nvSpPr>
        <p:spPr>
          <a:xfrm>
            <a:off x="3013641" y="443930"/>
            <a:ext cx="6680617" cy="3691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dirty="0">
                <a:solidFill>
                  <a:schemeClr val="bg1"/>
                </a:solidFill>
              </a:rPr>
              <a:t>示例</a:t>
            </a:r>
            <a:r>
              <a:rPr lang="en-US" altLang="zh-CN" sz="2400" dirty="0">
                <a:solidFill>
                  <a:schemeClr val="bg1"/>
                </a:solidFill>
              </a:rPr>
              <a:t>1</a:t>
            </a:r>
            <a:r>
              <a:rPr lang="zh-CN" altLang="en-US" sz="2400" dirty="0">
                <a:solidFill>
                  <a:schemeClr val="bg1"/>
                </a:solidFill>
              </a:rPr>
              <a:t>：</a:t>
            </a:r>
            <a:r>
              <a:rPr lang="en-US" altLang="zh-CN" sz="2400" dirty="0">
                <a:solidFill>
                  <a:schemeClr val="bg1"/>
                </a:solidFill>
              </a:rPr>
              <a:t>RPA</a:t>
            </a:r>
            <a:r>
              <a:rPr lang="zh-CN" altLang="en-US" sz="2400" dirty="0">
                <a:solidFill>
                  <a:schemeClr val="bg1"/>
                </a:solidFill>
              </a:rPr>
              <a:t>项目实施前后的</a:t>
            </a:r>
            <a:r>
              <a:rPr lang="zh-CN" altLang="en-US" sz="2400" dirty="0">
                <a:solidFill>
                  <a:schemeClr val="bg1"/>
                </a:solidFill>
                <a:sym typeface="+mn-ea"/>
              </a:rPr>
              <a:t>金融城域网邮件AI识别自动转发对比</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72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三、方案价值与收益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文本框 4"/>
          <p:cNvSpPr txBox="1"/>
          <p:nvPr/>
        </p:nvSpPr>
        <p:spPr>
          <a:xfrm>
            <a:off x="360540" y="1510916"/>
            <a:ext cx="3653110" cy="400110"/>
          </a:xfrm>
          <a:prstGeom prst="rect">
            <a:avLst/>
          </a:prstGeom>
          <a:noFill/>
        </p:spPr>
        <p:txBody>
          <a:bodyPr wrap="square" rtlCol="0">
            <a:spAutoFit/>
          </a:bodyPr>
          <a:lstStyle/>
          <a:p>
            <a:pPr>
              <a:defRPr/>
            </a:pPr>
            <a:r>
              <a:rPr lang="zh-CN" altLang="en-US" sz="2000" b="1" dirty="0">
                <a:solidFill>
                  <a:schemeClr val="bg1"/>
                </a:solidFill>
                <a:latin typeface="微软雅黑" panose="020B0503020204020204" pitchFamily="34" charset="-122"/>
                <a:ea typeface="微软雅黑" panose="020B0503020204020204" pitchFamily="34" charset="-122"/>
                <a:sym typeface="+mn-ea"/>
              </a:rPr>
              <a:t>（示例）项目收益统计</a:t>
            </a:r>
            <a:r>
              <a:rPr lang="zh-CN" altLang="en-US" sz="2000" b="1" dirty="0">
                <a:solidFill>
                  <a:schemeClr val="bg1"/>
                </a:solidFill>
                <a:latin typeface="微软雅黑" panose="020B0503020204020204" pitchFamily="34" charset="-122"/>
                <a:ea typeface="微软雅黑" panose="020B0503020204020204" pitchFamily="34" charset="-122"/>
              </a:rPr>
              <a:t>：</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907415" y="2637155"/>
            <a:ext cx="8171815" cy="3138170"/>
          </a:xfrm>
          <a:prstGeom prst="rect">
            <a:avLst/>
          </a:prstGeom>
        </p:spPr>
        <p:txBody>
          <a:bodyPr wrap="square">
            <a:spAutoFit/>
          </a:bodyPr>
          <a:lstStyle/>
          <a:p>
            <a:pPr>
              <a:lnSpc>
                <a:spcPct val="150000"/>
              </a:lnSpc>
            </a:pPr>
            <a:r>
              <a:rPr lang="zh-CN" altLang="en-US" sz="1200" dirty="0">
                <a:solidFill>
                  <a:schemeClr val="bg1"/>
                </a:solidFill>
                <a:sym typeface="+mn-ea"/>
              </a:rPr>
              <a:t>金融城域网邮件AI识别自动转发</a:t>
            </a:r>
            <a:r>
              <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ea"/>
              </a:rPr>
              <a:t>业绩统计</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ea"/>
              </a:rPr>
              <a:t>：</a:t>
            </a:r>
            <a:endPar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endPar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原人工模式：人工操作任务处理，查看待办任务耗时约</a:t>
            </a:r>
            <a:r>
              <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25</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分钟</a:t>
            </a:r>
            <a:r>
              <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天。</a:t>
            </a:r>
            <a:endPar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endPar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a:t>
            </a:r>
            <a:r>
              <a:rPr lang="en-GB"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IPA</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模式：完成各环节任务处理，自动发送任务提醒。单日平均耗时约</a:t>
            </a:r>
            <a:r>
              <a:rPr 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4.5</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分钟</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ea"/>
              </a:rPr>
              <a:t>   </a:t>
            </a:r>
            <a:r>
              <a:rPr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ea"/>
              </a:rPr>
              <a:t>目前呼和浩特分行</a:t>
            </a:r>
            <a:r>
              <a:rPr kumimoji="1" lang="zh-CN" altLang="en-US" sz="1200">
                <a:solidFill>
                  <a:schemeClr val="bg1"/>
                </a:solidFill>
                <a:latin typeface="微软雅黑" panose="020B0503020204020204" pitchFamily="34" charset="-122"/>
                <a:ea typeface="微软雅黑" panose="020B0503020204020204" pitchFamily="34" charset="-122"/>
                <a:sym typeface="+mn-ea"/>
              </a:rPr>
              <a:t>分行办公室、公司、零售、财务、运营科技部门，共</a:t>
            </a:r>
            <a:r>
              <a:rPr kumimoji="1" lang="en-US" altLang="zh-CN" sz="1200">
                <a:solidFill>
                  <a:schemeClr val="bg1"/>
                </a:solidFill>
                <a:latin typeface="微软雅黑" panose="020B0503020204020204" pitchFamily="34" charset="-122"/>
                <a:ea typeface="微软雅黑" panose="020B0503020204020204" pitchFamily="34" charset="-122"/>
                <a:sym typeface="+mn-ea"/>
              </a:rPr>
              <a:t>5</a:t>
            </a:r>
            <a:r>
              <a:rPr kumimoji="1" lang="zh-CN" altLang="en-US" sz="1200">
                <a:solidFill>
                  <a:schemeClr val="bg1"/>
                </a:solidFill>
                <a:latin typeface="微软雅黑" panose="020B0503020204020204" pitchFamily="34" charset="-122"/>
                <a:ea typeface="微软雅黑" panose="020B0503020204020204" pitchFamily="34" charset="-122"/>
                <a:sym typeface="+mn-ea"/>
              </a:rPr>
              <a:t>个部门，每天专人登陆金融城域网邮箱处理邮件任务。单人单日耗时</a:t>
            </a:r>
            <a:r>
              <a:rPr kumimoji="1" lang="en-US" altLang="zh-CN" sz="1200">
                <a:solidFill>
                  <a:schemeClr val="bg1"/>
                </a:solidFill>
                <a:latin typeface="微软雅黑" panose="020B0503020204020204" pitchFamily="34" charset="-122"/>
                <a:ea typeface="微软雅黑" panose="020B0503020204020204" pitchFamily="34" charset="-122"/>
                <a:sym typeface="+mn-ea"/>
              </a:rPr>
              <a:t>5</a:t>
            </a:r>
            <a:r>
              <a:rPr kumimoji="1" lang="zh-CN" altLang="en-US" sz="1200">
                <a:solidFill>
                  <a:schemeClr val="bg1"/>
                </a:solidFill>
                <a:latin typeface="微软雅黑" panose="020B0503020204020204" pitchFamily="34" charset="-122"/>
                <a:ea typeface="微软雅黑" panose="020B0503020204020204" pitchFamily="34" charset="-122"/>
                <a:sym typeface="+mn-ea"/>
              </a:rPr>
              <a:t>分钟，使用</a:t>
            </a:r>
            <a:r>
              <a:rPr kumimoji="1" lang="en-US" altLang="zh-CN" sz="1200">
                <a:solidFill>
                  <a:schemeClr val="bg1"/>
                </a:solidFill>
                <a:latin typeface="微软雅黑" panose="020B0503020204020204" pitchFamily="34" charset="-122"/>
                <a:ea typeface="微软雅黑" panose="020B0503020204020204" pitchFamily="34" charset="-122"/>
                <a:sym typeface="+mn-ea"/>
              </a:rPr>
              <a:t>RPA</a:t>
            </a:r>
            <a:r>
              <a:rPr kumimoji="1" lang="zh-CN" altLang="en-US" sz="1200">
                <a:solidFill>
                  <a:schemeClr val="bg1"/>
                </a:solidFill>
                <a:latin typeface="微软雅黑" panose="020B0503020204020204" pitchFamily="34" charset="-122"/>
                <a:ea typeface="微软雅黑" panose="020B0503020204020204" pitchFamily="34" charset="-122"/>
                <a:sym typeface="+mn-ea"/>
              </a:rPr>
              <a:t>自动处理每日可节省</a:t>
            </a:r>
            <a:r>
              <a:rPr kumimoji="1" lang="en-US" altLang="zh-CN" sz="1200">
                <a:solidFill>
                  <a:schemeClr val="bg1"/>
                </a:solidFill>
                <a:latin typeface="微软雅黑" panose="020B0503020204020204" pitchFamily="34" charset="-122"/>
                <a:ea typeface="微软雅黑" panose="020B0503020204020204" pitchFamily="34" charset="-122"/>
                <a:sym typeface="+mn-ea"/>
              </a:rPr>
              <a:t>20.5</a:t>
            </a:r>
            <a:r>
              <a:rPr kumimoji="1" lang="zh-CN" altLang="en-US" sz="1200">
                <a:solidFill>
                  <a:schemeClr val="bg1"/>
                </a:solidFill>
                <a:latin typeface="微软雅黑" panose="020B0503020204020204" pitchFamily="34" charset="-122"/>
                <a:ea typeface="微软雅黑" panose="020B0503020204020204" pitchFamily="34" charset="-122"/>
                <a:sym typeface="+mn-ea"/>
              </a:rPr>
              <a:t>分钟，</a:t>
            </a:r>
            <a:endParaRPr kumimoji="1" lang="zh-CN" altLang="en-US" sz="1200">
              <a:solidFill>
                <a:schemeClr val="bg1"/>
              </a:solidFill>
              <a:latin typeface="微软雅黑" panose="020B0503020204020204" pitchFamily="34" charset="-122"/>
              <a:ea typeface="微软雅黑" panose="020B0503020204020204" pitchFamily="34" charset="-122"/>
            </a:endParaRPr>
          </a:p>
          <a:p>
            <a:pPr>
              <a:lnSpc>
                <a:spcPct val="150000"/>
              </a:lnSpc>
            </a:pPr>
            <a:r>
              <a:rPr 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ea"/>
              </a:rPr>
              <a:t>   </a:t>
            </a:r>
            <a:r>
              <a:rPr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ea"/>
              </a:rPr>
              <a:t>人工处理的日FTE（每天工作时间假设为8小时，即480分钟）： FTE人工 = 480分钟/天 / 25分钟/次 = 19.2次/天</a:t>
            </a:r>
            <a:endParaRPr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ea"/>
            </a:endParaRPr>
          </a:p>
          <a:p>
            <a:pPr>
              <a:lnSpc>
                <a:spcPct val="150000"/>
              </a:lnSpc>
            </a:pPr>
            <a:r>
              <a:rPr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ea"/>
              </a:rPr>
              <a:t>RPA处理的日FTE（同理）： FTE RPA = 480分钟/天 / 4.5分钟/次 ≈ 106.7次/天</a:t>
            </a:r>
            <a:endParaRPr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ea"/>
            </a:endParaRPr>
          </a:p>
          <a:p>
            <a:pPr>
              <a:lnSpc>
                <a:spcPct val="150000"/>
              </a:lnSpc>
            </a:pPr>
            <a:r>
              <a:rPr 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ea"/>
              </a:rPr>
              <a:t>   </a:t>
            </a:r>
            <a:r>
              <a:rPr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ea"/>
              </a:rPr>
              <a:t>所以，人工处理的日FTE是19.2个全职工作量，而RPA处理的日FTE是106.7个全职工作量。这表示RPA在每天的处理效率上远高于人工。</a:t>
            </a:r>
            <a:endParaRPr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72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三、方案价值与收益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p:cNvSpPr txBox="1"/>
          <p:nvPr/>
        </p:nvSpPr>
        <p:spPr>
          <a:xfrm>
            <a:off x="360541" y="2395619"/>
            <a:ext cx="10670937" cy="2030095"/>
          </a:xfrm>
          <a:prstGeom prst="rect">
            <a:avLst/>
          </a:prstGeom>
          <a:noFill/>
        </p:spPr>
        <p:txBody>
          <a:bodyPr wrap="square" rtlCol="0">
            <a:spAutoFit/>
          </a:bodyPr>
          <a:lstStyle/>
          <a:p>
            <a:pPr>
              <a:lnSpc>
                <a:spcPct val="150000"/>
              </a:lnSpc>
            </a:pPr>
            <a:r>
              <a:rPr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效率提升：通过引入IPA模式的RPA技术，邮件AI识别自动转发和业绩统计的处理时间大幅减少。人工处理从每天平均耗时25分钟降低到4.5分钟，这显著提升了工作效率，节省了大量时间。</a:t>
            </a:r>
            <a:endParaRPr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人力成本节省：每天通过RPA处理，可以节省大约20.5分钟，这意味着单个处理者的工作量减少了约19.2个全职工作量。对于多个部门的协作，这意味着整体上可以减少大量的人力成本投入。</a:t>
            </a:r>
            <a:endParaRPr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准确性与一致性：RPA自动化处理减少了人为错误的风险，保证了业绩统计的准确性和一致性，提升业务流程的稳定性。</a:t>
            </a:r>
            <a:endParaRPr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释放人力资源：通过自动化，员工可以从重复性和低价值的任务中解放出来，可以专注于更有价值的策略性工作，提升整体组织的生产力。</a:t>
            </a:r>
            <a:endParaRPr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战略转型：该项目展示了金融科技在日常工作中的应用，有助于金融机构向数字化、智能化转型，提高整体竞争力</a:t>
            </a:r>
            <a:endParaRPr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5" name="文本框 4"/>
          <p:cNvSpPr txBox="1"/>
          <p:nvPr/>
        </p:nvSpPr>
        <p:spPr>
          <a:xfrm>
            <a:off x="360540" y="1510916"/>
            <a:ext cx="2382659" cy="398780"/>
          </a:xfrm>
          <a:prstGeom prst="rect">
            <a:avLst/>
          </a:prstGeom>
          <a:noFill/>
        </p:spPr>
        <p:txBody>
          <a:bodyPr wrap="square" rtlCol="0">
            <a:spAutoFit/>
          </a:bodyPr>
          <a:lstStyle/>
          <a:p>
            <a:pPr>
              <a:defRPr/>
            </a:pPr>
            <a:r>
              <a:rPr lang="zh-CN" altLang="en-US" sz="2000" b="1" dirty="0">
                <a:solidFill>
                  <a:schemeClr val="bg1"/>
                </a:solidFill>
                <a:latin typeface="微软雅黑" panose="020B0503020204020204" pitchFamily="34" charset="-122"/>
                <a:ea typeface="微软雅黑" panose="020B0503020204020204" pitchFamily="34" charset="-122"/>
                <a:sym typeface="+mn-ea"/>
              </a:rPr>
              <a:t>推广价值</a:t>
            </a:r>
            <a:r>
              <a:rPr lang="zh-CN" altLang="en-US" sz="2000" b="1" dirty="0">
                <a:solidFill>
                  <a:schemeClr val="bg1"/>
                </a:solidFill>
                <a:latin typeface="微软雅黑" panose="020B0503020204020204" pitchFamily="34" charset="-122"/>
                <a:ea typeface="微软雅黑" panose="020B0503020204020204" pitchFamily="34" charset="-122"/>
              </a:rPr>
              <a:t>：</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ags/tag1.xml><?xml version="1.0" encoding="utf-8"?>
<p:tagLst xmlns:p="http://schemas.openxmlformats.org/presentationml/2006/main">
  <p:tag name="PA" val="v3.2.0"/>
</p:tagLst>
</file>

<file path=ppt/tags/tag2.xml><?xml version="1.0" encoding="utf-8"?>
<p:tagLst xmlns:p="http://schemas.openxmlformats.org/presentationml/2006/main">
  <p:tag name="PA" val="v3.2.0"/>
</p:tagLst>
</file>

<file path=ppt/tags/tag3.xml><?xml version="1.0" encoding="utf-8"?>
<p:tagLst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1999</Words>
  <Application>WPS 演示</Application>
  <PresentationFormat>宽屏</PresentationFormat>
  <Paragraphs>132</Paragraphs>
  <Slides>8</Slides>
  <Notes>0</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8</vt:i4>
      </vt:variant>
    </vt:vector>
  </HeadingPairs>
  <TitlesOfParts>
    <vt:vector size="26" baseType="lpstr">
      <vt:lpstr>Arial</vt:lpstr>
      <vt:lpstr>宋体</vt:lpstr>
      <vt:lpstr>Wingdings</vt:lpstr>
      <vt:lpstr>微软雅黑</vt:lpstr>
      <vt:lpstr>华文仿宋</vt:lpstr>
      <vt:lpstr>创艺简标宋</vt:lpstr>
      <vt:lpstr>方正舒体</vt:lpstr>
      <vt:lpstr>方正粗黑宋简体</vt:lpstr>
      <vt:lpstr>Arial Unicode MS</vt:lpstr>
      <vt:lpstr>Ebrima</vt:lpstr>
      <vt:lpstr>Arial</vt:lpstr>
      <vt:lpstr>PingFang SC</vt:lpstr>
      <vt:lpstr>Calibri</vt:lpstr>
      <vt:lpstr>Arial Unicode MS</vt:lpstr>
      <vt:lpstr>Calibri Light</vt:lpstr>
      <vt:lpstr>等线</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王春蕾</cp:lastModifiedBy>
  <cp:revision>210</cp:revision>
  <dcterms:created xsi:type="dcterms:W3CDTF">2021-03-03T08:16:00Z</dcterms:created>
  <dcterms:modified xsi:type="dcterms:W3CDTF">2024-09-14T09:15:03Z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2052-11.8.2.11813</vt:lpwstr>
  </property>
  <property fmtid="{D5CDD505-2E9C-101B-9397-08002B2CF9AE}" pid="3" name="ICV">
    <vt:lpwstr>C3011836F90641E69798B4C7275EBBB6</vt:lpwstr>
  </property>
</Properties>
</file>