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72" r:id="rId6"/>
    <p:sldId id="269" r:id="rId7"/>
    <p:sldId id="267" r:id="rId8"/>
    <p:sldId id="268" r:id="rId9"/>
    <p:sldId id="263" r:id="rId10"/>
    <p:sldId id="271" r:id="rId11"/>
    <p:sldId id="260"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113" d="100"/>
          <a:sy n="113"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2024/9/14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2024/9/14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2024/9/14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2024/9/14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pPr>
            <a:r>
              <a:rPr kumimoji="1" lang="zh-CN" altLang="zh-CN" dirty="0"/>
              <a:t>基于RPA+AI的多电商平台商品信息筛选系统</a:t>
            </a: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400316" y="1563589"/>
            <a:ext cx="4723292" cy="4768678"/>
          </a:xfrm>
          <a:prstGeom prst="rect">
            <a:avLst/>
          </a:prstGeom>
          <a:noFill/>
        </p:spPr>
        <p:txBody>
          <a:bodyPr wrap="square" rtlCol="0">
            <a:spAutoFit/>
          </a:bodyPr>
          <a:lstStyle/>
          <a:p>
            <a:pPr>
              <a:lnSpc>
                <a:spcPct val="150000"/>
              </a:lnSpc>
            </a:pPr>
            <a:r>
              <a:rPr lang="zh-CN" altLang="en-US" sz="1600" dirty="0">
                <a:solidFill>
                  <a:schemeClr val="accent1"/>
                </a:solidFill>
              </a:rPr>
              <a:t>          收益和价值</a:t>
            </a:r>
          </a:p>
          <a:p>
            <a:pPr indent="457200" eaLnBrk="1" fontAlgn="auto" latinLnBrk="0" hangingPunct="1">
              <a:lnSpc>
                <a:spcPct val="150000"/>
              </a:lnSpc>
              <a:buFont typeface="Arial" panose="020B0604020202020204" pitchFamily="34" charset="0"/>
              <a:buNone/>
            </a:pPr>
            <a:r>
              <a:rPr lang="en-US" altLang="zh-CN" sz="1600" dirty="0">
                <a:solidFill>
                  <a:schemeClr val="bg1"/>
                </a:solidFill>
                <a:effectLst>
                  <a:outerShdw blurRad="38100" dist="19050" dir="2700000" algn="tl" rotWithShape="0">
                    <a:schemeClr val="dk1">
                      <a:alpha val="40000"/>
                    </a:schemeClr>
                  </a:outerShdw>
                </a:effectLst>
              </a:rPr>
              <a:t>1.提升用户体验：通过智能化的商品信息筛选系统，用户可以更快速、准确地找到所需商品，节省了浏览大量商品的时间 </a:t>
            </a:r>
          </a:p>
          <a:p>
            <a:pPr indent="457200" eaLnBrk="1" fontAlgn="auto" latinLnBrk="0" hangingPunct="1">
              <a:lnSpc>
                <a:spcPct val="150000"/>
              </a:lnSpc>
              <a:buFont typeface="Arial" panose="020B0604020202020204" pitchFamily="34" charset="0"/>
              <a:buNone/>
            </a:pPr>
            <a:r>
              <a:rPr lang="en-US" altLang="zh-CN" sz="1600" dirty="0">
                <a:solidFill>
                  <a:schemeClr val="bg1"/>
                </a:solidFill>
                <a:effectLst>
                  <a:outerShdw blurRad="38100" dist="19050" dir="2700000" algn="tl" rotWithShape="0">
                    <a:schemeClr val="dk1">
                      <a:alpha val="40000"/>
                    </a:schemeClr>
                  </a:outerShdw>
                </a:effectLst>
              </a:rPr>
              <a:t>2. 方案的可推广性说明：具有操作简单，24小时不间断运行，成本极低。降低人力成本自动化的商品信息筛选系统可以替代人工进行繁琐的商品分类和排序工作，提高工作效率，并且减少人工处理错误的发生，降低人力成本和运营成本。</a:t>
            </a:r>
          </a:p>
          <a:p>
            <a:pPr indent="457200" eaLnBrk="1" fontAlgn="auto" latinLnBrk="0" hangingPunct="1">
              <a:lnSpc>
                <a:spcPct val="150000"/>
              </a:lnSpc>
              <a:buFont typeface="Arial" panose="020B0604020202020204" pitchFamily="34" charset="0"/>
              <a:buNone/>
            </a:pPr>
            <a:r>
              <a:rPr lang="en-US" altLang="zh-CN" sz="1600" dirty="0">
                <a:solidFill>
                  <a:schemeClr val="bg1"/>
                </a:solidFill>
                <a:effectLst>
                  <a:outerShdw blurRad="38100" dist="19050" dir="2700000" algn="tl" rotWithShape="0">
                    <a:schemeClr val="dk1">
                      <a:alpha val="40000"/>
                    </a:schemeClr>
                  </a:outerShdw>
                </a:effectLst>
              </a:rPr>
              <a:t>3.增强品牌形象通过引入智能技术，电商平台可以展现自身的创新能力和先进技术，提升品牌形象，吸引更多用户和合作伙伴</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8" name="文本框 7">
            <a:extLst>
              <a:ext uri="{FF2B5EF4-FFF2-40B4-BE49-F238E27FC236}">
                <a16:creationId xmlns:a16="http://schemas.microsoft.com/office/drawing/2014/main" id="{DE6389AE-4931-2965-0C2F-C3A7FCA11572}"/>
              </a:ext>
            </a:extLst>
          </p:cNvPr>
          <p:cNvSpPr txBox="1"/>
          <p:nvPr/>
        </p:nvSpPr>
        <p:spPr>
          <a:xfrm>
            <a:off x="7068394" y="2037722"/>
            <a:ext cx="4157904" cy="3368871"/>
          </a:xfrm>
          <a:prstGeom prst="rect">
            <a:avLst/>
          </a:prstGeom>
          <a:noFill/>
        </p:spPr>
        <p:txBody>
          <a:bodyPr wrap="square">
            <a:spAutoFit/>
          </a:bodyPr>
          <a:lstStyle/>
          <a:p>
            <a:pPr indent="457200" eaLnBrk="1" fontAlgn="auto" latinLnBrk="0" hangingPunct="1">
              <a:lnSpc>
                <a:spcPct val="150000"/>
              </a:lnSpc>
              <a:buFont typeface="Arial" panose="020B0604020202020204" pitchFamily="34" charset="0"/>
              <a:buNone/>
            </a:pPr>
            <a:r>
              <a:rPr lang="zh-CN" altLang="en-US" dirty="0">
                <a:solidFill>
                  <a:schemeClr val="accent1"/>
                </a:solidFill>
                <a:sym typeface="+mn-ea"/>
              </a:rPr>
              <a:t>方案的可推广性</a:t>
            </a:r>
            <a:endParaRPr lang="zh-CN" altLang="en-US" dirty="0">
              <a:solidFill>
                <a:schemeClr val="accent1"/>
              </a:solidFill>
            </a:endParaRPr>
          </a:p>
          <a:p>
            <a:pPr indent="457200" eaLnBrk="1" fontAlgn="auto" latinLnBrk="0" hangingPunct="1">
              <a:lnSpc>
                <a:spcPct val="150000"/>
              </a:lnSpc>
              <a:buFont typeface="Arial" panose="020B0604020202020204" pitchFamily="34" charset="0"/>
              <a:buNone/>
            </a:pPr>
            <a:r>
              <a:rPr lang="zh-CN" altLang="en-US" dirty="0">
                <a:solidFill>
                  <a:schemeClr val="bg1"/>
                </a:solidFill>
                <a:effectLst>
                  <a:outerShdw blurRad="38100" dist="19050" dir="2700000" algn="tl" rotWithShape="0">
                    <a:schemeClr val="dk1">
                      <a:alpha val="40000"/>
                    </a:schemeClr>
                  </a:outerShdw>
                </a:effectLst>
                <a:sym typeface="+mn-ea"/>
              </a:rPr>
              <a:t>方案的可推广性说明：基于RPA+AI的多电商平台商品信息筛选系统方案将为电商平台带来更高的用户满意度、销售额和盈利能力，降低人力成本和风险，并提供数据支持和决策参考，进一步增强品牌形象。这将为电商平台带来可观的经济收益和市场竞争优势。</a:t>
            </a:r>
            <a:endParaRPr lang="zh-CN" altLang="en-US" dirty="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080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rgbClr val="2249C0"/>
                </a:solidFill>
                <a:latin typeface="微软雅黑" panose="020B0503020204020204" charset="-122"/>
                <a:ea typeface="微软雅黑" panose="020B0503020204020204" charset="-122"/>
                <a:cs typeface="Arial" panose="020B0604020202020204" pitchFamily="34" charset="0"/>
              </a:rPr>
              <a:t> </a:t>
            </a:r>
            <a:r>
              <a:rPr kumimoji="1" lang="en-US" altLang="zh-CN" dirty="0" err="1">
                <a:solidFill>
                  <a:schemeClr val="bg1"/>
                </a:solidFill>
                <a:latin typeface="微软雅黑" panose="020B0503020204020204" charset="-122"/>
                <a:ea typeface="微软雅黑" panose="020B0503020204020204" charset="-122"/>
                <a:cs typeface="Arial" panose="020B0604020202020204" pitchFamily="34" charset="0"/>
              </a:rPr>
              <a:t>基于RPA+AI的多电商平台商品信息筛选系统</a:t>
            </a:r>
            <a:r>
              <a:rPr kumimoji="1"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3642" y="2262043"/>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rPr>
              <a:t>玲珑</a:t>
            </a:r>
            <a:endParaRPr lang="en-US" altLang="zh-CN"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：骆梓龙，张祎辰，丘谦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：干就完了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海南科技职业大学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600" dirty="0">
                <a:solidFill>
                  <a:schemeClr val="bg1"/>
                </a:solidFill>
                <a:latin typeface="微软雅黑" panose="020B0503020204020204" charset="-122"/>
                <a:ea typeface="微软雅黑" panose="020B0503020204020204" charset="-122"/>
                <a:cs typeface="Arial" panose="020B0604020202020204" pitchFamily="34" charset="0"/>
              </a:rPr>
              <a:t>电子商务</a:t>
            </a:r>
            <a:r>
              <a:rPr lang="en-US" altLang="zh-CN" sz="1600" dirty="0">
                <a:solidFill>
                  <a:schemeClr val="bg1"/>
                </a:solidFill>
                <a:latin typeface="微软雅黑" panose="020B0503020204020204" charset="-122"/>
                <a:ea typeface="微软雅黑" panose="020B0503020204020204" charset="-122"/>
                <a:cs typeface="Arial" panose="020B0604020202020204" pitchFamily="34" charset="0"/>
              </a:rPr>
              <a:t>/</a:t>
            </a:r>
            <a:r>
              <a:rPr lang="en-US" altLang="zh-CN" sz="1600" dirty="0" err="1">
                <a:solidFill>
                  <a:schemeClr val="bg1"/>
                </a:solidFill>
                <a:latin typeface="微软雅黑" panose="020B0503020204020204" charset="-122"/>
                <a:ea typeface="微软雅黑" panose="020B0503020204020204" charset="-122"/>
                <a:cs typeface="Arial" panose="020B0604020202020204" pitchFamily="34" charset="0"/>
              </a:rPr>
              <a:t>商品采购</a:t>
            </a:r>
            <a:r>
              <a:rPr lang="en-US" altLang="zh-CN" sz="1600" dirty="0">
                <a:solidFill>
                  <a:schemeClr val="bg1"/>
                </a:solidFill>
                <a:latin typeface="微软雅黑" panose="020B0503020204020204" charset="-122"/>
                <a:ea typeface="微软雅黑" panose="020B0503020204020204" charset="-122"/>
                <a:cs typeface="Arial" panose="020B0604020202020204" pitchFamily="34" charset="0"/>
              </a:rPr>
              <a:t>/</a:t>
            </a:r>
            <a:r>
              <a:rPr lang="en-US" altLang="zh-CN" sz="1600" dirty="0" err="1">
                <a:solidFill>
                  <a:schemeClr val="bg1"/>
                </a:solidFill>
                <a:latin typeface="微软雅黑" panose="020B0503020204020204" charset="-122"/>
                <a:ea typeface="微软雅黑" panose="020B0503020204020204" charset="-122"/>
                <a:cs typeface="Arial" panose="020B0604020202020204" pitchFamily="34" charset="0"/>
              </a:rPr>
              <a:t>市场调研与竞争分析</a:t>
            </a:r>
            <a:endParaRPr lang="en-US" altLang="zh-CN" sz="1600" dirty="0">
              <a:solidFill>
                <a:schemeClr val="bg1"/>
              </a:solidFill>
              <a:latin typeface="微软雅黑" panose="020B0503020204020204" charset="-122"/>
              <a:ea typeface="微软雅黑" panose="020B050302020402020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：无</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sym typeface="+mn-ea"/>
              </a:rPr>
              <a:t>基于RPA+AI的多电商平台商品信息筛选系统适用于商品采购、市场调研、竞争分析、售价优化、数据分析等多个场景。它可以帮助企业提高效率、降低成本，并获得更好的市场洞察力和竞争优势。</a:t>
            </a:r>
            <a:endParaRPr lang="en-US" altLang="zh-CN"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5ADB6A1-5D20-54D0-90B4-DEFE6CAC1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973" y="2812233"/>
            <a:ext cx="2909027" cy="2180916"/>
          </a:xfrm>
          <a:prstGeom prst="rect">
            <a:avLst/>
          </a:prstGeom>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1207425" y="2264390"/>
            <a:ext cx="9777150" cy="2677656"/>
          </a:xfrm>
          <a:prstGeom prst="rect">
            <a:avLst/>
          </a:prstGeom>
        </p:spPr>
        <p:txBody>
          <a:bodyPr wrap="square">
            <a:spAutoFit/>
          </a:bodyPr>
          <a:lstStyle/>
          <a:p>
            <a:pPr indent="355600" algn="just"/>
            <a:r>
              <a:rPr lang="zh-CN" altLang="zh-CN" sz="2400" kern="100" dirty="0">
                <a:solidFill>
                  <a:schemeClr val="bg1"/>
                </a:solidFill>
                <a:latin typeface="仿宋" panose="02010609060101010101" pitchFamily="49" charset="-122"/>
                <a:ea typeface="仿宋" panose="02010609060101010101" pitchFamily="49" charset="-122"/>
                <a:cs typeface="仿宋" panose="02010609060101010101" pitchFamily="49" charset="-122"/>
              </a:rPr>
              <a:t>基于</a:t>
            </a:r>
            <a:r>
              <a:rPr lang="en-US" altLang="zh-CN" sz="2400" kern="100" dirty="0">
                <a:solidFill>
                  <a:schemeClr val="bg1"/>
                </a:solidFill>
                <a:latin typeface="仿宋" panose="02010609060101010101" pitchFamily="49" charset="-122"/>
                <a:ea typeface="仿宋" panose="02010609060101010101" pitchFamily="49" charset="-122"/>
                <a:cs typeface="仿宋" panose="02010609060101010101" pitchFamily="49" charset="-122"/>
              </a:rPr>
              <a:t>RPA+AI</a:t>
            </a:r>
            <a:r>
              <a:rPr lang="zh-CN" altLang="zh-CN" sz="2400" kern="100" dirty="0">
                <a:solidFill>
                  <a:schemeClr val="bg1"/>
                </a:solidFill>
                <a:latin typeface="仿宋" panose="02010609060101010101" pitchFamily="49" charset="-122"/>
                <a:ea typeface="仿宋" panose="02010609060101010101" pitchFamily="49" charset="-122"/>
                <a:cs typeface="仿宋" panose="02010609060101010101" pitchFamily="49" charset="-122"/>
              </a:rPr>
              <a:t>的多电商平台同类型商品信息获取程序在电商领域中应用的创新解决方案。该系统能够自动化收集、筛选和多个电商平台上的同类商品信息，帮助企业快速找到最合适的商品，提供用于市场调研和竞争分析等方面的技术支持，以帮助优化价格和库存管理，提高销售效率和利润。该系统适用于各种规模的企业，能提高业务流程效率。也使用</a:t>
            </a:r>
            <a:r>
              <a:rPr lang="zh-CN"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如双</a:t>
            </a:r>
            <a:r>
              <a:rPr lang="en-US"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11</a:t>
            </a:r>
            <a:r>
              <a:rPr lang="zh-CN"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6.18</a:t>
            </a:r>
            <a:r>
              <a:rPr lang="zh-CN"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2.14</a:t>
            </a:r>
            <a:r>
              <a:rPr lang="zh-CN"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大购物等促销活动，用户对商品的性价比需求进行价格比对</a:t>
            </a:r>
            <a:r>
              <a:rPr lang="zh-CN" altLang="en-US"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rPr>
              <a:t>，为消费者提供更加实惠的购物选择。</a:t>
            </a:r>
            <a:endParaRPr lang="zh-CN" altLang="zh-CN" sz="2400" kern="100" dirty="0">
              <a:solidFill>
                <a:schemeClr val="bg1"/>
              </a:solidFill>
              <a:latin typeface="仿宋" panose="02010609060101010101" pitchFamily="49" charset="-122"/>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7814376" y="5272717"/>
            <a:ext cx="3721002" cy="346656"/>
          </a:xfrm>
          <a:prstGeom prst="rect">
            <a:avLst/>
          </a:prstGeom>
          <a:noFill/>
        </p:spPr>
        <p:txBody>
          <a:bodyPr wrap="none" lIns="0" tIns="0" rIns="0" bIns="0" anchor="ctr">
            <a:normAutofit/>
          </a:bodyPr>
          <a:lstStyle/>
          <a:p>
            <a:pPr lvl="0" defTabSz="914378">
              <a:spcBef>
                <a:spcPct val="0"/>
              </a:spcBef>
              <a:defRPr/>
            </a:pPr>
            <a:r>
              <a:rPr lang="zh-CN" altLang="en-US" sz="1400" dirty="0">
                <a:solidFill>
                  <a:schemeClr val="bg1"/>
                </a:solidFill>
              </a:rPr>
              <a:t>商品筛选困难难以快速找到最优商品</a:t>
            </a:r>
            <a:endParaRPr lang="zh-CN" altLang="en-US" sz="1400" b="1" dirty="0">
              <a:solidFill>
                <a:schemeClr val="bg1"/>
              </a:solidFill>
              <a:latin typeface="Arial"/>
              <a:ea typeface="微软雅黑"/>
              <a:cs typeface="+mn-ea"/>
              <a:sym typeface="Arial"/>
            </a:endParaRP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49529" y="5343215"/>
            <a:ext cx="2964662" cy="696794"/>
          </a:xfrm>
          <a:prstGeom prst="rect">
            <a:avLst/>
          </a:prstGeom>
        </p:spPr>
        <p:txBody>
          <a:bodyPr wrap="square">
            <a:spAutoFit/>
          </a:bodyPr>
          <a:lstStyle/>
          <a:p>
            <a:pPr>
              <a:lnSpc>
                <a:spcPct val="150000"/>
              </a:lnSpc>
            </a:pPr>
            <a:r>
              <a:rPr lang="zh-CN" altLang="en-US" sz="1400" dirty="0">
                <a:solidFill>
                  <a:schemeClr val="bg1"/>
                </a:solidFill>
              </a:rPr>
              <a:t>手动数据收集耗时花费大量时间和精力</a:t>
            </a:r>
            <a:endParaRPr lang="zh-CN" altLang="en-US" sz="1400" dirty="0">
              <a:solidFill>
                <a:schemeClr val="bg1"/>
              </a:solidFill>
              <a:latin typeface="Arial"/>
              <a:ea typeface="微软雅黑"/>
              <a:cs typeface="+mn-ea"/>
              <a:sym typeface="Arial"/>
            </a:endParaRPr>
          </a:p>
        </p:txBody>
      </p:sp>
      <p:sp>
        <p:nvSpPr>
          <p:cNvPr id="106" name="矩形 105">
            <a:extLst>
              <a:ext uri="{FF2B5EF4-FFF2-40B4-BE49-F238E27FC236}">
                <a16:creationId xmlns:a16="http://schemas.microsoft.com/office/drawing/2014/main" id="{FF3BB0F9-BCE8-2442-B286-165C99D59E94}"/>
              </a:ext>
            </a:extLst>
          </p:cNvPr>
          <p:cNvSpPr/>
          <p:nvPr/>
        </p:nvSpPr>
        <p:spPr>
          <a:xfrm>
            <a:off x="4484233" y="1876429"/>
            <a:ext cx="2915919" cy="696794"/>
          </a:xfrm>
          <a:prstGeom prst="rect">
            <a:avLst/>
          </a:prstGeom>
        </p:spPr>
        <p:txBody>
          <a:bodyPr wrap="square">
            <a:spAutoFit/>
          </a:bodyPr>
          <a:lstStyle/>
          <a:p>
            <a:pPr algn="ctr">
              <a:lnSpc>
                <a:spcPct val="150000"/>
              </a:lnSpc>
            </a:pPr>
            <a:r>
              <a:rPr lang="zh-CN" altLang="en-US" sz="1400" dirty="0">
                <a:solidFill>
                  <a:schemeClr val="bg1"/>
                </a:solidFill>
              </a:rPr>
              <a:t>平台操作繁琐，有些需要登录才能进行查看</a:t>
            </a:r>
            <a:endParaRPr lang="zh-CN" altLang="en-US" sz="1400" dirty="0">
              <a:solidFill>
                <a:schemeClr val="bg1"/>
              </a:solidFill>
              <a:latin typeface="Arial"/>
              <a:ea typeface="微软雅黑"/>
              <a:cs typeface="+mn-ea"/>
              <a:sym typeface="Arial"/>
            </a:endParaRP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87"/>
                                        </p:tgtEl>
                                        <p:attrNameLst>
                                          <p:attrName>style.visibility</p:attrName>
                                        </p:attrNameLst>
                                      </p:cBhvr>
                                      <p:to>
                                        <p:strVal val="visible"/>
                                      </p:to>
                                    </p:set>
                                    <p:anim calcmode="lin" valueType="num">
                                      <p:cBhvr>
                                        <p:cTn id="10"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87"/>
                                        </p:tgtEl>
                                        <p:attrNameLst>
                                          <p:attrName>ppt_y</p:attrName>
                                        </p:attrNameLst>
                                      </p:cBhvr>
                                      <p:tavLst>
                                        <p:tav tm="0">
                                          <p:val>
                                            <p:strVal val="#ppt_y"/>
                                          </p:val>
                                        </p:tav>
                                        <p:tav tm="100000">
                                          <p:val>
                                            <p:strVal val="#ppt_y"/>
                                          </p:val>
                                        </p:tav>
                                      </p:tavLst>
                                    </p:anim>
                                    <p:anim calcmode="lin" valueType="num">
                                      <p:cBhvr>
                                        <p:cTn id="12"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1000"/>
                                        <p:tgtEl>
                                          <p:spTgt spid="106"/>
                                        </p:tgtEl>
                                      </p:cBhvr>
                                    </p:animEffect>
                                    <p:anim calcmode="lin" valueType="num">
                                      <p:cBhvr>
                                        <p:cTn id="20" dur="1000" fill="hold"/>
                                        <p:tgtEl>
                                          <p:spTgt spid="106"/>
                                        </p:tgtEl>
                                        <p:attrNameLst>
                                          <p:attrName>ppt_x</p:attrName>
                                        </p:attrNameLst>
                                      </p:cBhvr>
                                      <p:tavLst>
                                        <p:tav tm="0">
                                          <p:val>
                                            <p:strVal val="#ppt_x"/>
                                          </p:val>
                                        </p:tav>
                                        <p:tav tm="100000">
                                          <p:val>
                                            <p:strVal val="#ppt_x"/>
                                          </p:val>
                                        </p:tav>
                                      </p:tavLst>
                                    </p:anim>
                                    <p:anim calcmode="lin" valueType="num">
                                      <p:cBhvr>
                                        <p:cTn id="21" dur="1000" fill="hold"/>
                                        <p:tgtEl>
                                          <p:spTgt spid="10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1000"/>
                                        <p:tgtEl>
                                          <p:spTgt spid="104"/>
                                        </p:tgtEl>
                                      </p:cBhvr>
                                    </p:animEffect>
                                    <p:anim calcmode="lin" valueType="num">
                                      <p:cBhvr>
                                        <p:cTn id="25" dur="1000" fill="hold"/>
                                        <p:tgtEl>
                                          <p:spTgt spid="104"/>
                                        </p:tgtEl>
                                        <p:attrNameLst>
                                          <p:attrName>ppt_x</p:attrName>
                                        </p:attrNameLst>
                                      </p:cBhvr>
                                      <p:tavLst>
                                        <p:tav tm="0">
                                          <p:val>
                                            <p:strVal val="#ppt_x"/>
                                          </p:val>
                                        </p:tav>
                                        <p:tav tm="100000">
                                          <p:val>
                                            <p:strVal val="#ppt_x"/>
                                          </p:val>
                                        </p:tav>
                                      </p:tavLst>
                                    </p:anim>
                                    <p:anim calcmode="lin" valueType="num">
                                      <p:cBhvr>
                                        <p:cTn id="2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4"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40">
            <a:extLst>
              <a:ext uri="{FF2B5EF4-FFF2-40B4-BE49-F238E27FC236}">
                <a16:creationId xmlns:a16="http://schemas.microsoft.com/office/drawing/2014/main" id="{4361C246-C6BE-B240-A7BE-9D4DF6D8A52D}"/>
              </a:ext>
            </a:extLst>
          </p:cNvPr>
          <p:cNvCxnSpPr/>
          <p:nvPr/>
        </p:nvCxnSpPr>
        <p:spPr>
          <a:xfrm flipV="1">
            <a:off x="1863090" y="275590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a:extLst>
              <a:ext uri="{FF2B5EF4-FFF2-40B4-BE49-F238E27FC236}">
                <a16:creationId xmlns:a16="http://schemas.microsoft.com/office/drawing/2014/main" id="{4889EEF1-5BA4-2E41-84E1-AC14D1F6D6A4}"/>
              </a:ext>
            </a:extLst>
          </p:cNvPr>
          <p:cNvCxnSpPr/>
          <p:nvPr/>
        </p:nvCxnSpPr>
        <p:spPr>
          <a:xfrm flipV="1">
            <a:off x="4455160" y="218440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a:extLst>
              <a:ext uri="{FF2B5EF4-FFF2-40B4-BE49-F238E27FC236}">
                <a16:creationId xmlns:a16="http://schemas.microsoft.com/office/drawing/2014/main" id="{E575717E-3526-4348-87F4-4E40204CFFF4}"/>
              </a:ext>
            </a:extLst>
          </p:cNvPr>
          <p:cNvCxnSpPr/>
          <p:nvPr/>
        </p:nvCxnSpPr>
        <p:spPr>
          <a:xfrm flipV="1">
            <a:off x="7047865" y="165290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a:extLst>
              <a:ext uri="{FF2B5EF4-FFF2-40B4-BE49-F238E27FC236}">
                <a16:creationId xmlns:a16="http://schemas.microsoft.com/office/drawing/2014/main" id="{0784B4D9-CCB9-DE47-9085-4B2E2AD73CAC}"/>
              </a:ext>
            </a:extLst>
          </p:cNvPr>
          <p:cNvCxnSpPr/>
          <p:nvPr/>
        </p:nvCxnSpPr>
        <p:spPr>
          <a:xfrm flipV="1">
            <a:off x="9639935" y="107950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TextBox 30">
            <a:extLst>
              <a:ext uri="{FF2B5EF4-FFF2-40B4-BE49-F238E27FC236}">
                <a16:creationId xmlns:a16="http://schemas.microsoft.com/office/drawing/2014/main" id="{24C891C0-FDE1-3748-AB0A-5FCB7DD22816}"/>
              </a:ext>
            </a:extLst>
          </p:cNvPr>
          <p:cNvSpPr txBox="1"/>
          <p:nvPr/>
        </p:nvSpPr>
        <p:spPr>
          <a:xfrm>
            <a:off x="1834515" y="4692015"/>
            <a:ext cx="2560320" cy="1671267"/>
          </a:xfrm>
          <a:prstGeom prst="rect">
            <a:avLst/>
          </a:prstGeom>
          <a:noFill/>
        </p:spPr>
        <p:txBody>
          <a:bodyPr wrap="square" lIns="91415" tIns="45708" rIns="91415" bIns="45708" rtlCol="0">
            <a:spAutoFit/>
          </a:bodyPr>
          <a:lstStyle/>
          <a:p>
            <a:pPr>
              <a:lnSpc>
                <a:spcPct val="150000"/>
              </a:lnSpc>
            </a:pPr>
            <a:r>
              <a:rPr lang="zh-CN" altLang="zh-CN" sz="1400" b="1" kern="100" dirty="0">
                <a:solidFill>
                  <a:schemeClr val="bg1"/>
                </a:solidFill>
                <a:effectLst/>
                <a:latin typeface="仿宋" panose="02010609060101010101" pitchFamily="49" charset="-122"/>
                <a:ea typeface="仿宋" panose="02010609060101010101" pitchFamily="49" charset="-122"/>
                <a:cs typeface="仿宋" panose="02010609060101010101" pitchFamily="49" charset="-122"/>
              </a:rPr>
              <a:t>我们使用</a:t>
            </a:r>
            <a:r>
              <a:rPr lang="en-US" altLang="zh-CN" sz="1400" b="1" kern="100" dirty="0" err="1">
                <a:solidFill>
                  <a:schemeClr val="bg1"/>
                </a:solidFill>
                <a:effectLst/>
                <a:latin typeface="仿宋" panose="02010609060101010101" pitchFamily="49" charset="-122"/>
                <a:ea typeface="仿宋" panose="02010609060101010101" pitchFamily="49" charset="-122"/>
                <a:cs typeface="仿宋" panose="02010609060101010101" pitchFamily="49" charset="-122"/>
              </a:rPr>
              <a:t>rpa+ai</a:t>
            </a:r>
            <a:r>
              <a:rPr lang="zh-CN" altLang="zh-CN" sz="1400" b="1" kern="100" dirty="0">
                <a:solidFill>
                  <a:schemeClr val="bg1"/>
                </a:solidFill>
                <a:effectLst/>
                <a:latin typeface="仿宋" panose="02010609060101010101" pitchFamily="49" charset="-122"/>
                <a:ea typeface="仿宋" panose="02010609060101010101" pitchFamily="49" charset="-122"/>
                <a:cs typeface="仿宋" panose="02010609060101010101" pitchFamily="49" charset="-122"/>
              </a:rPr>
              <a:t>技术对多个电商平台的同类型商品信息进行，系统自动化筛选商品，自动化收集其中的数据，获取其中的数据。</a:t>
            </a:r>
            <a:endParaRPr lang="zh-CN" altLang="en-US" sz="1600" dirty="0">
              <a:solidFill>
                <a:schemeClr val="bg1"/>
              </a:solidFill>
            </a:endParaRPr>
          </a:p>
        </p:txBody>
      </p:sp>
      <p:sp>
        <p:nvSpPr>
          <p:cNvPr id="9" name="TextBox 32">
            <a:extLst>
              <a:ext uri="{FF2B5EF4-FFF2-40B4-BE49-F238E27FC236}">
                <a16:creationId xmlns:a16="http://schemas.microsoft.com/office/drawing/2014/main" id="{BA71D3B5-9CD1-514D-AECA-9B212949BFEA}"/>
              </a:ext>
            </a:extLst>
          </p:cNvPr>
          <p:cNvSpPr txBox="1"/>
          <p:nvPr/>
        </p:nvSpPr>
        <p:spPr>
          <a:xfrm>
            <a:off x="4455160" y="4120515"/>
            <a:ext cx="2644775" cy="1059180"/>
          </a:xfrm>
          <a:prstGeom prst="rect">
            <a:avLst/>
          </a:prstGeom>
          <a:noFill/>
        </p:spPr>
        <p:txBody>
          <a:bodyPr wrap="square" lIns="91415" tIns="45708" rIns="91415" bIns="45708" rtlCol="0">
            <a:spAutoFit/>
          </a:bodyPr>
          <a:lstStyle/>
          <a:p>
            <a:pPr>
              <a:lnSpc>
                <a:spcPct val="150000"/>
              </a:lnSpc>
            </a:pPr>
            <a:r>
              <a:rPr lang="zh-CN" altLang="zh-CN" sz="1400" b="1" kern="100" dirty="0">
                <a:solidFill>
                  <a:schemeClr val="bg1"/>
                </a:solidFill>
                <a:latin typeface="仿宋" panose="02010609060101010101" pitchFamily="49" charset="-122"/>
                <a:ea typeface="仿宋" panose="02010609060101010101" pitchFamily="49" charset="-122"/>
              </a:rPr>
              <a:t>自动化收集不同平台大量的数据，解决手动收集信息的重复性工作。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33">
            <a:extLst>
              <a:ext uri="{FF2B5EF4-FFF2-40B4-BE49-F238E27FC236}">
                <a16:creationId xmlns:a16="http://schemas.microsoft.com/office/drawing/2014/main" id="{6B44D539-5708-D341-9392-B5BAFCA6FBC5}"/>
              </a:ext>
            </a:extLst>
          </p:cNvPr>
          <p:cNvSpPr txBox="1"/>
          <p:nvPr/>
        </p:nvSpPr>
        <p:spPr>
          <a:xfrm>
            <a:off x="7031990" y="3541395"/>
            <a:ext cx="2607945" cy="1600414"/>
          </a:xfrm>
          <a:prstGeom prst="rect">
            <a:avLst/>
          </a:prstGeom>
          <a:noFill/>
        </p:spPr>
        <p:txBody>
          <a:bodyPr wrap="square" lIns="91415" tIns="45708" rIns="91415" bIns="45708" rtlCol="0">
            <a:spAutoFit/>
          </a:bodyPr>
          <a:lstStyle/>
          <a:p>
            <a:pPr indent="355600" algn="just"/>
            <a:r>
              <a:rPr lang="en-US" altLang="zh-CN" sz="1400" b="1" kern="100" dirty="0">
                <a:solidFill>
                  <a:schemeClr val="bg1"/>
                </a:solidFill>
                <a:latin typeface="仿宋" panose="02010609060101010101" pitchFamily="49" charset="-122"/>
                <a:ea typeface="仿宋" panose="02010609060101010101" pitchFamily="49" charset="-122"/>
              </a:rPr>
              <a:t>1</a:t>
            </a:r>
            <a:r>
              <a:rPr lang="zh-CN" altLang="zh-CN" sz="1400" b="1" kern="100" dirty="0">
                <a:solidFill>
                  <a:schemeClr val="bg1"/>
                </a:solidFill>
                <a:latin typeface="仿宋" panose="02010609060101010101" pitchFamily="49" charset="-122"/>
                <a:ea typeface="仿宋" panose="02010609060101010101" pitchFamily="49" charset="-122"/>
              </a:rPr>
              <a:t>、寻找获取的数据的逻辑的操作</a:t>
            </a:r>
          </a:p>
          <a:p>
            <a:pPr indent="355600" algn="just"/>
            <a:r>
              <a:rPr lang="en-US" altLang="zh-CN" sz="1400" b="1" kern="100" dirty="0">
                <a:solidFill>
                  <a:schemeClr val="bg1"/>
                </a:solidFill>
                <a:latin typeface="仿宋" panose="02010609060101010101" pitchFamily="49" charset="-122"/>
                <a:ea typeface="仿宋" panose="02010609060101010101" pitchFamily="49" charset="-122"/>
              </a:rPr>
              <a:t>2</a:t>
            </a:r>
            <a:r>
              <a:rPr lang="zh-CN" altLang="zh-CN" sz="1400" b="1" kern="100" dirty="0">
                <a:solidFill>
                  <a:schemeClr val="bg1"/>
                </a:solidFill>
                <a:latin typeface="仿宋" panose="02010609060101010101" pitchFamily="49" charset="-122"/>
                <a:ea typeface="仿宋" panose="02010609060101010101" pitchFamily="49" charset="-122"/>
              </a:rPr>
              <a:t>、给用户进行筛选事件的处理，实现基本准确的获取数据</a:t>
            </a:r>
          </a:p>
          <a:p>
            <a:pPr indent="355600" algn="just"/>
            <a:r>
              <a:rPr lang="en-US" altLang="zh-CN" sz="1400" b="1" kern="100" dirty="0">
                <a:solidFill>
                  <a:schemeClr val="bg1"/>
                </a:solidFill>
                <a:latin typeface="仿宋" panose="02010609060101010101" pitchFamily="49" charset="-122"/>
                <a:ea typeface="仿宋" panose="02010609060101010101" pitchFamily="49" charset="-122"/>
              </a:rPr>
              <a:t>3</a:t>
            </a:r>
            <a:r>
              <a:rPr lang="zh-CN" altLang="zh-CN" sz="1400" b="1" kern="100" dirty="0">
                <a:solidFill>
                  <a:schemeClr val="bg1"/>
                </a:solidFill>
                <a:latin typeface="仿宋" panose="02010609060101010101" pitchFamily="49" charset="-122"/>
                <a:ea typeface="仿宋" panose="02010609060101010101" pitchFamily="49" charset="-122"/>
              </a:rPr>
              <a:t>、获取到数据要进行处理，把对用户无用的数据进行去除</a:t>
            </a:r>
            <a:endParaRPr lang="zh-CN" altLang="en-US" sz="1400" b="1" kern="100" dirty="0">
              <a:solidFill>
                <a:schemeClr val="bg1"/>
              </a:solidFill>
              <a:latin typeface="仿宋" panose="02010609060101010101" pitchFamily="49" charset="-122"/>
              <a:ea typeface="仿宋" panose="02010609060101010101" pitchFamily="49" charset="-122"/>
            </a:endParaRPr>
          </a:p>
        </p:txBody>
      </p:sp>
      <p:grpSp>
        <p:nvGrpSpPr>
          <p:cNvPr id="15" name="组合 3">
            <a:extLst>
              <a:ext uri="{FF2B5EF4-FFF2-40B4-BE49-F238E27FC236}">
                <a16:creationId xmlns:a16="http://schemas.microsoft.com/office/drawing/2014/main" id="{985B94B7-E460-EB49-BF2D-783729720530}"/>
              </a:ext>
            </a:extLst>
          </p:cNvPr>
          <p:cNvGrpSpPr/>
          <p:nvPr/>
        </p:nvGrpSpPr>
        <p:grpSpPr>
          <a:xfrm>
            <a:off x="7125336" y="2646680"/>
            <a:ext cx="2317750" cy="542290"/>
            <a:chOff x="4743736" y="3559626"/>
            <a:chExt cx="1652466" cy="308268"/>
          </a:xfrm>
        </p:grpSpPr>
        <p:sp>
          <p:nvSpPr>
            <p:cNvPr id="16" name="圆角矩形 15">
              <a:extLst>
                <a:ext uri="{FF2B5EF4-FFF2-40B4-BE49-F238E27FC236}">
                  <a16:creationId xmlns:a16="http://schemas.microsoft.com/office/drawing/2014/main" id="{00C2AFD3-2C81-A040-8470-E6914FC74DF4}"/>
                </a:ext>
              </a:extLst>
            </p:cNvPr>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sz="1600" dirty="0">
                  <a:solidFill>
                    <a:schemeClr val="bg1"/>
                  </a:solidFill>
                </a:rPr>
                <a:t>项目方案建设思路</a:t>
              </a:r>
              <a:endParaRPr lang="en-US" altLang="zh-CN" sz="1600" dirty="0">
                <a:solidFill>
                  <a:schemeClr val="bg1"/>
                </a:solidFill>
              </a:endParaRPr>
            </a:p>
          </p:txBody>
        </p:sp>
        <p:sp>
          <p:nvSpPr>
            <p:cNvPr id="17" name="Freeform 7">
              <a:extLst>
                <a:ext uri="{FF2B5EF4-FFF2-40B4-BE49-F238E27FC236}">
                  <a16:creationId xmlns:a16="http://schemas.microsoft.com/office/drawing/2014/main" id="{97DD4C54-6C11-2E47-BDB4-0F63194B2589}"/>
                </a:ext>
              </a:extLst>
            </p:cNvPr>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6D5BB691-A7E2-1942-9586-7B5B406A7D01}"/>
              </a:ext>
            </a:extLst>
          </p:cNvPr>
          <p:cNvGrpSpPr/>
          <p:nvPr/>
        </p:nvGrpSpPr>
        <p:grpSpPr>
          <a:xfrm>
            <a:off x="4522468" y="3216910"/>
            <a:ext cx="2472693" cy="542290"/>
            <a:chOff x="2943507" y="3561431"/>
            <a:chExt cx="1799565" cy="308268"/>
          </a:xfrm>
        </p:grpSpPr>
        <p:sp>
          <p:nvSpPr>
            <p:cNvPr id="19" name="圆角矩形 18">
              <a:extLst>
                <a:ext uri="{FF2B5EF4-FFF2-40B4-BE49-F238E27FC236}">
                  <a16:creationId xmlns:a16="http://schemas.microsoft.com/office/drawing/2014/main" id="{ABFBD301-8950-FE48-8222-2FA68603E165}"/>
                </a:ext>
              </a:extLst>
            </p:cNvPr>
            <p:cNvSpPr/>
            <p:nvPr/>
          </p:nvSpPr>
          <p:spPr>
            <a:xfrm>
              <a:off x="2943507" y="3561431"/>
              <a:ext cx="1799565"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sz="1600" dirty="0">
                  <a:solidFill>
                    <a:schemeClr val="bg1"/>
                  </a:solidFill>
                </a:rPr>
                <a:t>项目方案设计目标</a:t>
              </a:r>
              <a:endParaRPr lang="en-US" altLang="zh-CN" sz="1600" dirty="0">
                <a:solidFill>
                  <a:schemeClr val="bg1"/>
                </a:solidFill>
              </a:endParaRPr>
            </a:p>
          </p:txBody>
        </p:sp>
        <p:sp>
          <p:nvSpPr>
            <p:cNvPr id="20" name="Freeform 13">
              <a:extLst>
                <a:ext uri="{FF2B5EF4-FFF2-40B4-BE49-F238E27FC236}">
                  <a16:creationId xmlns:a16="http://schemas.microsoft.com/office/drawing/2014/main" id="{41B29DD6-DE49-ED49-B6AB-512893270C74}"/>
                </a:ext>
              </a:extLst>
            </p:cNvPr>
            <p:cNvSpPr>
              <a:spLocks noEditPoints="1"/>
            </p:cNvSpPr>
            <p:nvPr/>
          </p:nvSpPr>
          <p:spPr bwMode="auto">
            <a:xfrm>
              <a:off x="3007552" y="3647720"/>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dirty="0">
                <a:latin typeface="微软雅黑" panose="020B0503020204020204" pitchFamily="34" charset="-122"/>
                <a:ea typeface="微软雅黑" panose="020B0503020204020204" pitchFamily="34" charset="-122"/>
              </a:endParaRPr>
            </a:p>
          </p:txBody>
        </p:sp>
      </p:grpSp>
      <p:grpSp>
        <p:nvGrpSpPr>
          <p:cNvPr id="21" name="组合 1">
            <a:extLst>
              <a:ext uri="{FF2B5EF4-FFF2-40B4-BE49-F238E27FC236}">
                <a16:creationId xmlns:a16="http://schemas.microsoft.com/office/drawing/2014/main" id="{4A6DCE08-83AC-E248-AEE6-F7350068FE17}"/>
              </a:ext>
            </a:extLst>
          </p:cNvPr>
          <p:cNvGrpSpPr/>
          <p:nvPr/>
        </p:nvGrpSpPr>
        <p:grpSpPr>
          <a:xfrm>
            <a:off x="2007870" y="3679827"/>
            <a:ext cx="2394585" cy="771100"/>
            <a:chOff x="1047326" y="3486531"/>
            <a:chExt cx="1652466" cy="381363"/>
          </a:xfrm>
        </p:grpSpPr>
        <p:sp>
          <p:nvSpPr>
            <p:cNvPr id="22" name="圆角矩形 21">
              <a:extLst>
                <a:ext uri="{FF2B5EF4-FFF2-40B4-BE49-F238E27FC236}">
                  <a16:creationId xmlns:a16="http://schemas.microsoft.com/office/drawing/2014/main" id="{FA263890-97DF-8E4D-8BB2-8FEEB750E986}"/>
                </a:ext>
              </a:extLst>
            </p:cNvPr>
            <p:cNvSpPr/>
            <p:nvPr/>
          </p:nvSpPr>
          <p:spPr>
            <a:xfrm>
              <a:off x="1047326" y="3486531"/>
              <a:ext cx="1652466" cy="3813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sz="1600" dirty="0">
                  <a:solidFill>
                    <a:schemeClr val="bg1"/>
                  </a:solidFill>
                </a:rPr>
                <a:t>项目建设方案整体</a:t>
              </a:r>
              <a:endParaRPr lang="en-US" altLang="zh-CN" sz="1600" dirty="0">
                <a:solidFill>
                  <a:schemeClr val="bg1"/>
                </a:solidFill>
              </a:endParaRPr>
            </a:p>
            <a:p>
              <a:pPr algn="r">
                <a:lnSpc>
                  <a:spcPct val="150000"/>
                </a:lnSpc>
              </a:pPr>
              <a:r>
                <a:rPr lang="zh-CN" altLang="en-US" sz="1600" dirty="0">
                  <a:solidFill>
                    <a:schemeClr val="bg1"/>
                  </a:solidFill>
                </a:rPr>
                <a:t>介绍</a:t>
              </a:r>
              <a:endParaRPr lang="en-US" altLang="zh-CN" sz="1600" dirty="0">
                <a:solidFill>
                  <a:schemeClr val="bg1"/>
                </a:solidFill>
              </a:endParaRPr>
            </a:p>
          </p:txBody>
        </p:sp>
        <p:sp>
          <p:nvSpPr>
            <p:cNvPr id="23" name="Freeform 18">
              <a:extLst>
                <a:ext uri="{FF2B5EF4-FFF2-40B4-BE49-F238E27FC236}">
                  <a16:creationId xmlns:a16="http://schemas.microsoft.com/office/drawing/2014/main" id="{F69AF841-0234-3948-B802-591ED295F66E}"/>
                </a:ext>
              </a:extLst>
            </p:cNvPr>
            <p:cNvSpPr>
              <a:spLocks noEditPoints="1"/>
            </p:cNvSpPr>
            <p:nvPr/>
          </p:nvSpPr>
          <p:spPr bwMode="auto">
            <a:xfrm>
              <a:off x="1134980" y="3537969"/>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915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80" name="表格 79">
            <a:extLst>
              <a:ext uri="{FF2B5EF4-FFF2-40B4-BE49-F238E27FC236}">
                <a16:creationId xmlns:a16="http://schemas.microsoft.com/office/drawing/2014/main" id="{377EE86A-BB2C-E069-636E-1B47AFE5B3BE}"/>
              </a:ext>
            </a:extLst>
          </p:cNvPr>
          <p:cNvGraphicFramePr/>
          <p:nvPr>
            <p:custDataLst>
              <p:tags r:id="rId1"/>
            </p:custDataLst>
            <p:extLst>
              <p:ext uri="{D42A27DB-BD31-4B8C-83A1-F6EECF244321}">
                <p14:modId xmlns:p14="http://schemas.microsoft.com/office/powerpoint/2010/main" val="1597782247"/>
              </p:ext>
            </p:extLst>
          </p:nvPr>
        </p:nvGraphicFramePr>
        <p:xfrm>
          <a:off x="457200" y="1775426"/>
          <a:ext cx="11277600" cy="4873625"/>
        </p:xfrm>
        <a:graphic>
          <a:graphicData uri="http://schemas.openxmlformats.org/drawingml/2006/table">
            <a:tbl>
              <a:tblPr firstRow="1" bandRow="1">
                <a:tableStyleId>{5940675A-B579-460E-94D1-54222C63F5DA}</a:tableStyleId>
              </a:tblPr>
              <a:tblGrid>
                <a:gridCol w="820420">
                  <a:extLst>
                    <a:ext uri="{9D8B030D-6E8A-4147-A177-3AD203B41FA5}">
                      <a16:colId xmlns:a16="http://schemas.microsoft.com/office/drawing/2014/main" val="20000"/>
                    </a:ext>
                  </a:extLst>
                </a:gridCol>
                <a:gridCol w="2699385">
                  <a:extLst>
                    <a:ext uri="{9D8B030D-6E8A-4147-A177-3AD203B41FA5}">
                      <a16:colId xmlns:a16="http://schemas.microsoft.com/office/drawing/2014/main" val="20001"/>
                    </a:ext>
                  </a:extLst>
                </a:gridCol>
                <a:gridCol w="4704715">
                  <a:extLst>
                    <a:ext uri="{9D8B030D-6E8A-4147-A177-3AD203B41FA5}">
                      <a16:colId xmlns:a16="http://schemas.microsoft.com/office/drawing/2014/main" val="20002"/>
                    </a:ext>
                  </a:extLst>
                </a:gridCol>
                <a:gridCol w="3053080">
                  <a:extLst>
                    <a:ext uri="{9D8B030D-6E8A-4147-A177-3AD203B41FA5}">
                      <a16:colId xmlns:a16="http://schemas.microsoft.com/office/drawing/2014/main" val="20003"/>
                    </a:ext>
                  </a:extLst>
                </a:gridCol>
              </a:tblGrid>
              <a:tr h="530860">
                <a:tc>
                  <a:txBody>
                    <a:bodyPr/>
                    <a:lstStyle/>
                    <a:p>
                      <a:pPr indent="355600" algn="ctr">
                        <a:spcBef>
                          <a:spcPts val="900"/>
                        </a:spcBef>
                        <a:spcAft>
                          <a:spcPts val="900"/>
                        </a:spcAft>
                      </a:pPr>
                      <a:r>
                        <a:rPr lang="zh-CN" sz="1050" b="1">
                          <a:solidFill>
                            <a:srgbClr val="000000"/>
                          </a:solidFill>
                          <a:effectLst/>
                          <a:latin typeface="仿宋" panose="02010609060101010101" pitchFamily="49" charset="-122"/>
                          <a:ea typeface="仿宋" panose="02010609060101010101" pitchFamily="49" charset="-122"/>
                          <a:cs typeface="仿宋" panose="02010609060101010101" pitchFamily="49" charset="-122"/>
                        </a:rPr>
                        <a:t>步骤</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355600" algn="ctr">
                        <a:spcBef>
                          <a:spcPts val="900"/>
                        </a:spcBef>
                        <a:spcAft>
                          <a:spcPts val="900"/>
                        </a:spcAft>
                      </a:pPr>
                      <a:r>
                        <a:rPr lang="zh-CN" sz="1050" b="1">
                          <a:solidFill>
                            <a:srgbClr val="000000"/>
                          </a:solidFill>
                          <a:effectLst/>
                          <a:latin typeface="仿宋" panose="02010609060101010101" pitchFamily="49" charset="-122"/>
                          <a:ea typeface="仿宋" panose="02010609060101010101" pitchFamily="49" charset="-122"/>
                          <a:cs typeface="仿宋" panose="02010609060101010101" pitchFamily="49" charset="-122"/>
                        </a:rPr>
                        <a:t>业务操作</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355600" algn="ctr">
                        <a:spcBef>
                          <a:spcPts val="900"/>
                        </a:spcBef>
                        <a:spcAft>
                          <a:spcPts val="900"/>
                        </a:spcAft>
                      </a:pPr>
                      <a:r>
                        <a:rPr lang="zh-CN" sz="1050" b="1" dirty="0">
                          <a:solidFill>
                            <a:srgbClr val="000000"/>
                          </a:solidFill>
                          <a:effectLst/>
                          <a:latin typeface="仿宋" panose="02010609060101010101" pitchFamily="49" charset="-122"/>
                          <a:ea typeface="仿宋" panose="02010609060101010101" pitchFamily="49" charset="-122"/>
                          <a:cs typeface="仿宋" panose="02010609060101010101" pitchFamily="49" charset="-122"/>
                        </a:rPr>
                        <a:t>风险分析</a:t>
                      </a:r>
                      <a:endParaRPr lang="zh-CN" sz="12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355600" algn="ctr">
                        <a:spcBef>
                          <a:spcPts val="900"/>
                        </a:spcBef>
                        <a:spcAft>
                          <a:spcPts val="900"/>
                        </a:spcAft>
                      </a:pPr>
                      <a:r>
                        <a:rPr lang="en-US" sz="1050" b="1">
                          <a:solidFill>
                            <a:srgbClr val="000000"/>
                          </a:solidFill>
                          <a:effectLst/>
                          <a:latin typeface="仿宋" panose="02010609060101010101" pitchFamily="49" charset="-122"/>
                          <a:ea typeface="仿宋" panose="02010609060101010101" pitchFamily="49" charset="-122"/>
                          <a:cs typeface="仿宋" panose="02010609060101010101" pitchFamily="49" charset="-122"/>
                        </a:rPr>
                        <a:t>RPA</a:t>
                      </a:r>
                      <a:r>
                        <a:rPr lang="zh-CN" sz="1050" b="1">
                          <a:solidFill>
                            <a:srgbClr val="000000"/>
                          </a:solidFill>
                          <a:effectLst/>
                          <a:latin typeface="仿宋" panose="02010609060101010101" pitchFamily="49" charset="-122"/>
                          <a:ea typeface="仿宋" panose="02010609060101010101" pitchFamily="49" charset="-122"/>
                          <a:cs typeface="仿宋" panose="02010609060101010101" pitchFamily="49" charset="-122"/>
                        </a:rPr>
                        <a:t>操作</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extLst>
                  <a:ext uri="{0D108BD9-81ED-4DB2-BD59-A6C34878D82A}">
                    <a16:rowId xmlns:a16="http://schemas.microsoft.com/office/drawing/2014/main" val="10000"/>
                  </a:ext>
                </a:extLst>
              </a:tr>
              <a:tr h="771525">
                <a:tc>
                  <a:txBody>
                    <a:bodyPr/>
                    <a:lstStyle/>
                    <a:p>
                      <a:pPr indent="355600" algn="ctr">
                        <a:spcBef>
                          <a:spcPts val="900"/>
                        </a:spcBef>
                        <a:spcAft>
                          <a:spcPts val="900"/>
                        </a:spcAft>
                      </a:pPr>
                      <a:r>
                        <a:rPr lang="en-US" sz="1050">
                          <a:effectLst/>
                          <a:latin typeface="仿宋" panose="02010609060101010101" pitchFamily="49" charset="-122"/>
                          <a:ea typeface="仿宋" panose="02010609060101010101" pitchFamily="49" charset="-122"/>
                          <a:cs typeface="仿宋" panose="02010609060101010101" pitchFamily="49" charset="-122"/>
                        </a:rPr>
                        <a:t>1</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L="0" indent="355600" algn="just" defTabSz="914400">
                        <a:spcBef>
                          <a:spcPts val="900"/>
                        </a:spcBef>
                        <a:spcAft>
                          <a:spcPts val="900"/>
                        </a:spcAft>
                      </a:pPr>
                      <a:r>
                        <a:rPr lang="zh-CN" altLang="zh-CN" sz="1050" kern="100" dirty="0">
                          <a:solidFill>
                            <a:schemeClr val="tx1"/>
                          </a:solidFill>
                          <a:effectLst/>
                          <a:latin typeface="仿宋" panose="02010609060101010101" pitchFamily="49" charset="-122"/>
                          <a:ea typeface="仿宋" panose="02010609060101010101" pitchFamily="49" charset="-122"/>
                          <a:cs typeface="+mn-cs"/>
                        </a:rPr>
                        <a:t>用户填写相应的数据</a:t>
                      </a:r>
                      <a:endParaRPr lang="zh-CN" altLang="en-US" sz="1050" kern="100" dirty="0">
                        <a:solidFill>
                          <a:schemeClr val="tx1"/>
                        </a:solidFill>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风险点：无</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解决方案：无</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打开自定义对话框。</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extLst>
                  <a:ext uri="{0D108BD9-81ED-4DB2-BD59-A6C34878D82A}">
                    <a16:rowId xmlns:a16="http://schemas.microsoft.com/office/drawing/2014/main" val="10001"/>
                  </a:ext>
                </a:extLst>
              </a:tr>
              <a:tr h="771525">
                <a:tc>
                  <a:txBody>
                    <a:bodyPr/>
                    <a:lstStyle/>
                    <a:p>
                      <a:pPr indent="355600" algn="ctr" latinLnBrk="1">
                        <a:spcBef>
                          <a:spcPts val="900"/>
                        </a:spcBef>
                        <a:spcAft>
                          <a:spcPts val="900"/>
                        </a:spcAft>
                      </a:pPr>
                      <a:r>
                        <a:rPr lang="en-US" sz="1050">
                          <a:effectLst/>
                          <a:latin typeface="仿宋" panose="02010609060101010101" pitchFamily="49" charset="-122"/>
                          <a:ea typeface="仿宋" panose="02010609060101010101" pitchFamily="49" charset="-122"/>
                          <a:cs typeface="仿宋" panose="02010609060101010101" pitchFamily="49" charset="-122"/>
                        </a:rPr>
                        <a:t>2</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cap="flat" cmpd="sng" algn="ctr">
                      <a:solidFill>
                        <a:srgbClr val="646464"/>
                      </a:solidFill>
                      <a:prstDash val="sysDash"/>
                      <a:round/>
                      <a:headEnd type="none" w="med" len="med"/>
                      <a:tailEnd type="none" w="med" len="med"/>
                    </a:lnT>
                    <a:lnB w="9525">
                      <a:solidFill>
                        <a:srgbClr val="646464"/>
                      </a:solidFill>
                      <a:prstDash val="sysDash"/>
                    </a:lnB>
                    <a:lnTlToBr>
                      <a:noFill/>
                    </a:lnTlToBr>
                    <a:lnBlToTr>
                      <a:noFill/>
                    </a:lnBlToTr>
                    <a:solidFill>
                      <a:srgbClr val="FFFFFF"/>
                    </a:solidFill>
                  </a:tcPr>
                </a:tc>
                <a:tc>
                  <a:txBody>
                    <a:bodyPr/>
                    <a:lstStyle/>
                    <a:p>
                      <a:pPr indent="355600" algn="just"/>
                      <a:r>
                        <a:rPr lang="zh-CN" sz="1050" kern="100" dirty="0">
                          <a:effectLst/>
                          <a:latin typeface="仿宋" panose="02010609060101010101" pitchFamily="49" charset="-122"/>
                          <a:ea typeface="仿宋" panose="02010609060101010101" pitchFamily="49" charset="-122"/>
                          <a:cs typeface="仿宋" panose="02010609060101010101" pitchFamily="49" charset="-122"/>
                        </a:rPr>
                        <a:t>登录不同的平台</a:t>
                      </a:r>
                      <a:endParaRPr lang="zh-CN" sz="1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cap="flat" cmpd="sng" algn="ctr">
                      <a:solidFill>
                        <a:srgbClr val="646464"/>
                      </a:solidFill>
                      <a:prstDash val="sysDash"/>
                      <a:round/>
                      <a:headEnd type="none" w="med" len="med"/>
                      <a:tailEnd type="none" w="med" len="med"/>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dirty="0">
                          <a:effectLst/>
                          <a:latin typeface="仿宋" panose="02010609060101010101" pitchFamily="49" charset="-122"/>
                          <a:ea typeface="仿宋" panose="02010609060101010101" pitchFamily="49" charset="-122"/>
                          <a:cs typeface="仿宋" panose="02010609060101010101" pitchFamily="49" charset="-122"/>
                        </a:rPr>
                        <a:t>风险点：网络问题导致的超时</a:t>
                      </a:r>
                      <a:endParaRPr lang="zh-CN" sz="1200" dirty="0">
                        <a:effectLst/>
                        <a:latin typeface="仿宋" panose="02010609060101010101" pitchFamily="49" charset="-122"/>
                        <a:ea typeface="仿宋" panose="02010609060101010101" pitchFamily="49" charset="-122"/>
                        <a:cs typeface="Times New Roman" panose="02020603050405020304" pitchFamily="18" charset="0"/>
                      </a:endParaRPr>
                    </a:p>
                    <a:p>
                      <a:pPr indent="355600" algn="just"/>
                      <a:r>
                        <a:rPr lang="zh-CN" sz="1050" kern="100" dirty="0">
                          <a:effectLst/>
                          <a:latin typeface="仿宋" panose="02010609060101010101" pitchFamily="49" charset="-122"/>
                          <a:ea typeface="仿宋" panose="02010609060101010101" pitchFamily="49" charset="-122"/>
                          <a:cs typeface="仿宋" panose="02010609060101010101" pitchFamily="49" charset="-122"/>
                        </a:rPr>
                        <a:t>解决方案：添加下一个调整的页面等待时间。</a:t>
                      </a:r>
                      <a:endParaRPr lang="zh-CN" sz="1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cap="flat" cmpd="sng" algn="ctr">
                      <a:solidFill>
                        <a:srgbClr val="646464"/>
                      </a:solidFill>
                      <a:prstDash val="sysDash"/>
                      <a:round/>
                      <a:headEnd type="none" w="med" len="med"/>
                      <a:tailEnd type="none" w="med" len="med"/>
                    </a:lnT>
                    <a:lnB w="9525">
                      <a:solidFill>
                        <a:srgbClr val="646464"/>
                      </a:solidFill>
                      <a:prstDash val="sysDash"/>
                    </a:lnB>
                    <a:lnTlToBr>
                      <a:noFill/>
                    </a:lnTlToBr>
                    <a:lnBlToTr>
                      <a:noFill/>
                    </a:lnBlToTr>
                    <a:solidFill>
                      <a:srgbClr val="FFFFFF"/>
                    </a:solidFill>
                  </a:tcPr>
                </a:tc>
                <a:tc>
                  <a:txBody>
                    <a:bodyPr/>
                    <a:lstStyle/>
                    <a:p>
                      <a:pPr indent="355600" algn="just"/>
                      <a:r>
                        <a:rPr lang="zh-CN" sz="1050" kern="100">
                          <a:effectLst/>
                          <a:latin typeface="仿宋" panose="02010609060101010101" pitchFamily="49" charset="-122"/>
                          <a:ea typeface="仿宋" panose="02010609060101010101" pitchFamily="49" charset="-122"/>
                          <a:cs typeface="仿宋" panose="02010609060101010101" pitchFamily="49" charset="-122"/>
                        </a:rPr>
                        <a:t>打开浏览器，跳转网页，自动输入用户所填写的信息，进行登录</a:t>
                      </a:r>
                      <a:endParaRPr lang="zh-CN" sz="1400" kern="1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cap="flat" cmpd="sng" algn="ctr">
                      <a:solidFill>
                        <a:srgbClr val="646464"/>
                      </a:solidFill>
                      <a:prstDash val="sysDash"/>
                      <a:round/>
                      <a:headEnd type="none" w="med" len="med"/>
                      <a:tailEnd type="none" w="med" len="med"/>
                    </a:lnT>
                    <a:lnB w="9525">
                      <a:solidFill>
                        <a:srgbClr val="646464"/>
                      </a:solidFill>
                      <a:prstDash val="sysDash"/>
                    </a:lnB>
                    <a:lnTlToBr>
                      <a:noFill/>
                    </a:lnTlToBr>
                    <a:lnBlToTr>
                      <a:noFill/>
                    </a:lnBlToTr>
                    <a:solidFill>
                      <a:srgbClr val="FFFFFF"/>
                    </a:solidFill>
                  </a:tcPr>
                </a:tc>
                <a:extLst>
                  <a:ext uri="{0D108BD9-81ED-4DB2-BD59-A6C34878D82A}">
                    <a16:rowId xmlns:a16="http://schemas.microsoft.com/office/drawing/2014/main" val="10002"/>
                  </a:ext>
                </a:extLst>
              </a:tr>
              <a:tr h="770890">
                <a:tc>
                  <a:txBody>
                    <a:bodyPr/>
                    <a:lstStyle/>
                    <a:p>
                      <a:pPr indent="355600" algn="ctr">
                        <a:spcBef>
                          <a:spcPts val="900"/>
                        </a:spcBef>
                        <a:spcAft>
                          <a:spcPts val="900"/>
                        </a:spcAft>
                      </a:pPr>
                      <a:r>
                        <a:rPr lang="en-US" sz="1050">
                          <a:effectLst/>
                          <a:latin typeface="仿宋" panose="02010609060101010101" pitchFamily="49" charset="-122"/>
                          <a:ea typeface="仿宋" panose="02010609060101010101" pitchFamily="49" charset="-122"/>
                          <a:cs typeface="仿宋" panose="02010609060101010101" pitchFamily="49" charset="-122"/>
                        </a:rPr>
                        <a:t>3</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355600">
                        <a:spcBef>
                          <a:spcPts val="900"/>
                        </a:spcBef>
                        <a:spcAft>
                          <a:spcPts val="900"/>
                        </a:spcAft>
                      </a:pPr>
                      <a:r>
                        <a:rPr lang="zh-CN" sz="1050" kern="100" dirty="0">
                          <a:effectLst/>
                          <a:latin typeface="仿宋" panose="02010609060101010101" pitchFamily="49" charset="-122"/>
                          <a:ea typeface="仿宋" panose="02010609060101010101" pitchFamily="49" charset="-122"/>
                          <a:cs typeface="仿宋" panose="02010609060101010101" pitchFamily="49" charset="-122"/>
                        </a:rPr>
                        <a:t>进行数据查找</a:t>
                      </a:r>
                      <a:endParaRPr lang="zh-CN" sz="12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风险点：无</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解决方案：无</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355600">
                        <a:spcBef>
                          <a:spcPts val="900"/>
                        </a:spcBef>
                        <a:spcAft>
                          <a:spcPts val="900"/>
                        </a:spcAft>
                      </a:pPr>
                      <a:r>
                        <a:rPr lang="zh-CN" sz="1050" kern="100">
                          <a:effectLst/>
                          <a:latin typeface="仿宋" panose="02010609060101010101" pitchFamily="49" charset="-122"/>
                          <a:ea typeface="仿宋" panose="02010609060101010101" pitchFamily="49" charset="-122"/>
                          <a:cs typeface="仿宋" panose="02010609060101010101" pitchFamily="49" charset="-122"/>
                        </a:rPr>
                        <a:t>从用户填写的信息中获取关键词进行填入，然后搜索，判断用户是否有对价格区间或排序进行填写，并进行处理</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extLst>
                  <a:ext uri="{0D108BD9-81ED-4DB2-BD59-A6C34878D82A}">
                    <a16:rowId xmlns:a16="http://schemas.microsoft.com/office/drawing/2014/main" val="10003"/>
                  </a:ext>
                </a:extLst>
              </a:tr>
              <a:tr h="771525">
                <a:tc>
                  <a:txBody>
                    <a:bodyPr/>
                    <a:lstStyle/>
                    <a:p>
                      <a:pPr indent="355600" algn="ctr">
                        <a:spcBef>
                          <a:spcPts val="900"/>
                        </a:spcBef>
                        <a:spcAft>
                          <a:spcPts val="900"/>
                        </a:spcAft>
                      </a:pPr>
                      <a:r>
                        <a:rPr lang="en-US" sz="1050">
                          <a:effectLst/>
                          <a:latin typeface="仿宋" panose="02010609060101010101" pitchFamily="49" charset="-122"/>
                          <a:ea typeface="仿宋" panose="02010609060101010101" pitchFamily="49" charset="-122"/>
                          <a:cs typeface="仿宋" panose="02010609060101010101" pitchFamily="49" charset="-122"/>
                        </a:rPr>
                        <a:t>4</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进行数据抓取</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风险点：数据的懒加载导致的数据抓取失败，与网络问题导致的加载缓慢</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解决方案：多对浏览器的滚动条进行上下滑动</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kern="100">
                          <a:effectLst/>
                          <a:latin typeface="仿宋" panose="02010609060101010101" pitchFamily="49" charset="-122"/>
                          <a:ea typeface="仿宋" panose="02010609060101010101" pitchFamily="49" charset="-122"/>
                          <a:cs typeface="仿宋" panose="02010609060101010101" pitchFamily="49" charset="-122"/>
                        </a:rPr>
                        <a:t>选择包含信息的数据的元素进行批量抓取。</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extLst>
                  <a:ext uri="{0D108BD9-81ED-4DB2-BD59-A6C34878D82A}">
                    <a16:rowId xmlns:a16="http://schemas.microsoft.com/office/drawing/2014/main" val="10004"/>
                  </a:ext>
                </a:extLst>
              </a:tr>
              <a:tr h="494665">
                <a:tc>
                  <a:txBody>
                    <a:bodyPr/>
                    <a:lstStyle/>
                    <a:p>
                      <a:pPr indent="355600" algn="ctr">
                        <a:spcBef>
                          <a:spcPts val="900"/>
                        </a:spcBef>
                        <a:spcAft>
                          <a:spcPts val="900"/>
                        </a:spcAft>
                      </a:pPr>
                      <a:r>
                        <a:rPr lang="en-US" sz="1050">
                          <a:effectLst/>
                          <a:latin typeface="仿宋" panose="02010609060101010101" pitchFamily="49" charset="-122"/>
                          <a:ea typeface="仿宋" panose="02010609060101010101" pitchFamily="49" charset="-122"/>
                          <a:cs typeface="仿宋" panose="02010609060101010101" pitchFamily="49" charset="-122"/>
                        </a:rPr>
                        <a:t>5</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进行数据处理</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风险点：可能或以后会出现网页的样式更新，会导致获取的元素内容不全。</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解决方案：进行多余的删除或跟新系统。</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355600">
                        <a:spcBef>
                          <a:spcPts val="900"/>
                        </a:spcBef>
                        <a:spcAft>
                          <a:spcPts val="900"/>
                        </a:spcAft>
                      </a:pPr>
                      <a:r>
                        <a:rPr lang="zh-CN" sz="1050" kern="100">
                          <a:effectLst/>
                          <a:latin typeface="仿宋" panose="02010609060101010101" pitchFamily="49" charset="-122"/>
                          <a:ea typeface="仿宋" panose="02010609060101010101" pitchFamily="49" charset="-122"/>
                          <a:cs typeface="仿宋" panose="02010609060101010101" pitchFamily="49" charset="-122"/>
                        </a:rPr>
                        <a:t>使用</a:t>
                      </a:r>
                      <a:r>
                        <a:rPr lang="en-US" sz="1050" kern="100">
                          <a:effectLst/>
                          <a:latin typeface="仿宋" panose="02010609060101010101" pitchFamily="49" charset="-122"/>
                          <a:ea typeface="仿宋" panose="02010609060101010101" pitchFamily="49" charset="-122"/>
                          <a:cs typeface="仿宋" panose="02010609060101010101" pitchFamily="49" charset="-122"/>
                        </a:rPr>
                        <a:t>foreach</a:t>
                      </a:r>
                      <a:r>
                        <a:rPr lang="zh-CN" sz="1050" kern="100">
                          <a:effectLst/>
                          <a:latin typeface="仿宋" panose="02010609060101010101" pitchFamily="49" charset="-122"/>
                          <a:ea typeface="仿宋" panose="02010609060101010101" pitchFamily="49" charset="-122"/>
                          <a:cs typeface="仿宋" panose="02010609060101010101" pitchFamily="49" charset="-122"/>
                        </a:rPr>
                        <a:t>等逻辑指令对数据进行操作，获取到需要的数据。</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extLst>
                  <a:ext uri="{0D108BD9-81ED-4DB2-BD59-A6C34878D82A}">
                    <a16:rowId xmlns:a16="http://schemas.microsoft.com/office/drawing/2014/main" val="10005"/>
                  </a:ext>
                </a:extLst>
              </a:tr>
              <a:tr h="494665">
                <a:tc>
                  <a:txBody>
                    <a:bodyPr/>
                    <a:lstStyle/>
                    <a:p>
                      <a:pPr indent="355600" algn="ctr">
                        <a:spcBef>
                          <a:spcPts val="900"/>
                        </a:spcBef>
                        <a:spcAft>
                          <a:spcPts val="900"/>
                        </a:spcAft>
                      </a:pPr>
                      <a:r>
                        <a:rPr lang="en-US" sz="1050">
                          <a:effectLst/>
                          <a:latin typeface="仿宋" panose="02010609060101010101" pitchFamily="49" charset="-122"/>
                          <a:ea typeface="仿宋" panose="02010609060101010101" pitchFamily="49" charset="-122"/>
                          <a:cs typeface="仿宋" panose="02010609060101010101" pitchFamily="49" charset="-122"/>
                        </a:rPr>
                        <a:t>6</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进行数据填写</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风险点：无</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p>
                      <a:pPr indent="355600">
                        <a:spcBef>
                          <a:spcPts val="900"/>
                        </a:spcBef>
                        <a:spcAft>
                          <a:spcPts val="900"/>
                        </a:spcAft>
                      </a:pPr>
                      <a:r>
                        <a:rPr lang="zh-CN" sz="1050">
                          <a:effectLst/>
                          <a:latin typeface="仿宋" panose="02010609060101010101" pitchFamily="49" charset="-122"/>
                          <a:ea typeface="仿宋" panose="02010609060101010101" pitchFamily="49" charset="-122"/>
                          <a:cs typeface="仿宋" panose="02010609060101010101" pitchFamily="49" charset="-122"/>
                        </a:rPr>
                        <a:t>解决方案：无</a:t>
                      </a:r>
                      <a:endParaRPr lang="zh-CN" sz="120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355600">
                        <a:spcBef>
                          <a:spcPts val="900"/>
                        </a:spcBef>
                        <a:spcAft>
                          <a:spcPts val="900"/>
                        </a:spcAft>
                      </a:pPr>
                      <a:r>
                        <a:rPr lang="zh-CN" sz="1050" kern="100" dirty="0">
                          <a:effectLst/>
                          <a:latin typeface="仿宋" panose="02010609060101010101" pitchFamily="49" charset="-122"/>
                          <a:ea typeface="仿宋" panose="02010609060101010101" pitchFamily="49" charset="-122"/>
                          <a:cs typeface="仿宋" panose="02010609060101010101" pitchFamily="49" charset="-122"/>
                        </a:rPr>
                        <a:t>填写数据在</a:t>
                      </a:r>
                      <a:r>
                        <a:rPr lang="en-US" sz="1050" kern="100" dirty="0">
                          <a:effectLst/>
                          <a:latin typeface="仿宋" panose="02010609060101010101" pitchFamily="49" charset="-122"/>
                          <a:ea typeface="仿宋" panose="02010609060101010101" pitchFamily="49" charset="-122"/>
                          <a:cs typeface="仿宋" panose="02010609060101010101" pitchFamily="49" charset="-122"/>
                        </a:rPr>
                        <a:t>excel</a:t>
                      </a:r>
                      <a:r>
                        <a:rPr lang="zh-CN" sz="1050" kern="100" dirty="0">
                          <a:effectLst/>
                          <a:latin typeface="仿宋" panose="02010609060101010101" pitchFamily="49" charset="-122"/>
                          <a:ea typeface="仿宋" panose="02010609060101010101" pitchFamily="49" charset="-122"/>
                          <a:cs typeface="仿宋" panose="02010609060101010101" pitchFamily="49" charset="-122"/>
                        </a:rPr>
                        <a:t>保存，提供给用户进行随意处置。</a:t>
                      </a:r>
                      <a:endParaRPr lang="zh-CN" sz="12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66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A7AA7A10-5423-0EEB-B94B-B5D439DCFB6A}"/>
              </a:ext>
            </a:extLst>
          </p:cNvPr>
          <p:cNvSpPr txBox="1"/>
          <p:nvPr/>
        </p:nvSpPr>
        <p:spPr>
          <a:xfrm>
            <a:off x="1216324" y="1911340"/>
            <a:ext cx="9353190" cy="355481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dirty="0">
                <a:solidFill>
                  <a:schemeClr val="accent1">
                    <a:lumMod val="60000"/>
                    <a:lumOff val="40000"/>
                  </a:schemeClr>
                </a:solidFill>
              </a:rPr>
              <a:t>项目建设方案整体介绍</a:t>
            </a:r>
            <a:endParaRPr lang="en-US" altLang="zh-CN" sz="2000" dirty="0">
              <a:solidFill>
                <a:schemeClr val="accent1">
                  <a:lumMod val="60000"/>
                  <a:lumOff val="40000"/>
                </a:schemeClr>
              </a:solidFill>
            </a:endParaRPr>
          </a:p>
          <a:p>
            <a:pPr>
              <a:lnSpc>
                <a:spcPct val="150000"/>
              </a:lnSpc>
            </a:pPr>
            <a:r>
              <a:rPr lang="en-US" altLang="zh-CN" b="1" kern="100" dirty="0">
                <a:solidFill>
                  <a:schemeClr val="bg1"/>
                </a:solidFill>
                <a:latin typeface="仿宋" panose="02010609060101010101" pitchFamily="49" charset="-122"/>
                <a:ea typeface="仿宋" panose="02010609060101010101" pitchFamily="49" charset="-122"/>
                <a:cs typeface="仿宋" panose="02010609060101010101" pitchFamily="49" charset="-122"/>
              </a:rPr>
              <a:t>   </a:t>
            </a:r>
            <a:r>
              <a:rPr lang="zh-CN" altLang="zh-CN" b="1" kern="100" dirty="0">
                <a:solidFill>
                  <a:schemeClr val="bg1"/>
                </a:solidFill>
                <a:effectLst/>
                <a:latin typeface="仿宋" panose="02010609060101010101" pitchFamily="49" charset="-122"/>
                <a:ea typeface="仿宋" panose="02010609060101010101" pitchFamily="49" charset="-122"/>
                <a:cs typeface="仿宋" panose="02010609060101010101" pitchFamily="49" charset="-122"/>
              </a:rPr>
              <a:t>我们使用</a:t>
            </a:r>
            <a:r>
              <a:rPr lang="en-US" altLang="zh-CN" b="1" kern="100" dirty="0" err="1">
                <a:solidFill>
                  <a:schemeClr val="bg1"/>
                </a:solidFill>
                <a:effectLst/>
                <a:latin typeface="仿宋" panose="02010609060101010101" pitchFamily="49" charset="-122"/>
                <a:ea typeface="仿宋" panose="02010609060101010101" pitchFamily="49" charset="-122"/>
                <a:cs typeface="仿宋" panose="02010609060101010101" pitchFamily="49" charset="-122"/>
              </a:rPr>
              <a:t>rpa+ai</a:t>
            </a:r>
            <a:r>
              <a:rPr lang="zh-CN" altLang="zh-CN" b="1" kern="100" dirty="0">
                <a:solidFill>
                  <a:schemeClr val="bg1"/>
                </a:solidFill>
                <a:effectLst/>
                <a:latin typeface="仿宋" panose="02010609060101010101" pitchFamily="49" charset="-122"/>
                <a:ea typeface="仿宋" panose="02010609060101010101" pitchFamily="49" charset="-122"/>
                <a:cs typeface="仿宋" panose="02010609060101010101" pitchFamily="49" charset="-122"/>
              </a:rPr>
              <a:t>技术对多个电商平台的同类型商品信息进行，系统自动化筛选商品，自动化收集其中的数据，获取其中的数据。</a:t>
            </a:r>
            <a:endParaRPr lang="zh-CN" altLang="en-US" sz="2000" dirty="0">
              <a:solidFill>
                <a:schemeClr val="bg1"/>
              </a:solidFill>
            </a:endParaRPr>
          </a:p>
          <a:p>
            <a:pPr marL="342900" indent="-342900">
              <a:lnSpc>
                <a:spcPct val="150000"/>
              </a:lnSpc>
              <a:buFont typeface="Arial" panose="020B0604020202020204" pitchFamily="34" charset="0"/>
              <a:buChar char="•"/>
            </a:pPr>
            <a:r>
              <a:rPr lang="zh-CN" altLang="en-US" sz="2000" dirty="0">
                <a:solidFill>
                  <a:schemeClr val="accent1">
                    <a:lumMod val="60000"/>
                    <a:lumOff val="40000"/>
                  </a:schemeClr>
                </a:solidFill>
              </a:rPr>
              <a:t>项目方案设计目标</a:t>
            </a:r>
            <a:endParaRPr lang="en-US" altLang="zh-CN" sz="2000" dirty="0">
              <a:solidFill>
                <a:schemeClr val="accent1">
                  <a:lumMod val="60000"/>
                  <a:lumOff val="40000"/>
                </a:schemeClr>
              </a:solidFill>
            </a:endParaRPr>
          </a:p>
          <a:p>
            <a:pPr>
              <a:lnSpc>
                <a:spcPct val="150000"/>
              </a:lnSpc>
            </a:pPr>
            <a:r>
              <a:rPr lang="en-US" altLang="zh-CN" b="1" kern="100" dirty="0">
                <a:solidFill>
                  <a:schemeClr val="accent1"/>
                </a:solidFill>
                <a:latin typeface="仿宋" panose="02010609060101010101" pitchFamily="49" charset="-122"/>
                <a:ea typeface="仿宋" panose="02010609060101010101" pitchFamily="49" charset="-122"/>
              </a:rPr>
              <a:t>   </a:t>
            </a:r>
            <a:r>
              <a:rPr lang="zh-CN" altLang="zh-CN" b="1" kern="100" dirty="0">
                <a:solidFill>
                  <a:schemeClr val="bg1"/>
                </a:solidFill>
                <a:latin typeface="仿宋" panose="02010609060101010101" pitchFamily="49" charset="-122"/>
                <a:ea typeface="仿宋" panose="02010609060101010101" pitchFamily="49" charset="-122"/>
              </a:rPr>
              <a:t>自动化收集不同平台大量的数据，解决手动收集信息的重复性工作。</a:t>
            </a:r>
            <a:endParaRPr lang="en-US" altLang="zh-CN" b="1" kern="100" dirty="0">
              <a:solidFill>
                <a:schemeClr val="bg1"/>
              </a:solidFill>
              <a:latin typeface="仿宋" panose="02010609060101010101" pitchFamily="49" charset="-122"/>
              <a:ea typeface="仿宋" panose="02010609060101010101" pitchFamily="49" charset="-122"/>
            </a:endParaRPr>
          </a:p>
          <a:p>
            <a:pPr marL="342900" indent="-342900">
              <a:lnSpc>
                <a:spcPct val="150000"/>
              </a:lnSpc>
              <a:buFont typeface="Arial" panose="020B0604020202020204" pitchFamily="34" charset="0"/>
              <a:buChar char="•"/>
            </a:pPr>
            <a:r>
              <a:rPr lang="zh-CN" altLang="en-US" sz="2000" dirty="0">
                <a:solidFill>
                  <a:schemeClr val="accent1">
                    <a:lumMod val="60000"/>
                    <a:lumOff val="40000"/>
                  </a:schemeClr>
                </a:solidFill>
              </a:rPr>
              <a:t>项目方案建设思路</a:t>
            </a:r>
            <a:endParaRPr lang="en-US" altLang="zh-CN" sz="2000" dirty="0">
              <a:solidFill>
                <a:schemeClr val="accent1">
                  <a:lumMod val="60000"/>
                  <a:lumOff val="40000"/>
                </a:schemeClr>
              </a:solidFill>
            </a:endParaRPr>
          </a:p>
          <a:p>
            <a:pPr indent="355600" algn="just"/>
            <a:r>
              <a:rPr lang="en-US" altLang="zh-CN" b="1" kern="100" dirty="0">
                <a:solidFill>
                  <a:schemeClr val="bg1"/>
                </a:solidFill>
                <a:latin typeface="仿宋" panose="02010609060101010101" pitchFamily="49" charset="-122"/>
                <a:ea typeface="仿宋" panose="02010609060101010101" pitchFamily="49" charset="-122"/>
              </a:rPr>
              <a:t>1</a:t>
            </a:r>
            <a:r>
              <a:rPr lang="zh-CN" altLang="zh-CN" b="1" kern="100" dirty="0">
                <a:solidFill>
                  <a:schemeClr val="bg1"/>
                </a:solidFill>
                <a:latin typeface="仿宋" panose="02010609060101010101" pitchFamily="49" charset="-122"/>
                <a:ea typeface="仿宋" panose="02010609060101010101" pitchFamily="49" charset="-122"/>
              </a:rPr>
              <a:t>、寻找获取的数据的逻辑的操作</a:t>
            </a:r>
          </a:p>
          <a:p>
            <a:pPr indent="355600" algn="just"/>
            <a:r>
              <a:rPr lang="en-US" altLang="zh-CN" b="1" kern="100" dirty="0">
                <a:solidFill>
                  <a:schemeClr val="bg1"/>
                </a:solidFill>
                <a:latin typeface="仿宋" panose="02010609060101010101" pitchFamily="49" charset="-122"/>
                <a:ea typeface="仿宋" panose="02010609060101010101" pitchFamily="49" charset="-122"/>
              </a:rPr>
              <a:t>2</a:t>
            </a:r>
            <a:r>
              <a:rPr lang="zh-CN" altLang="zh-CN" b="1" kern="100" dirty="0">
                <a:solidFill>
                  <a:schemeClr val="bg1"/>
                </a:solidFill>
                <a:latin typeface="仿宋" panose="02010609060101010101" pitchFamily="49" charset="-122"/>
                <a:ea typeface="仿宋" panose="02010609060101010101" pitchFamily="49" charset="-122"/>
              </a:rPr>
              <a:t>、给用户进行筛选事件的处理，实现基本准确的获取数据</a:t>
            </a:r>
          </a:p>
          <a:p>
            <a:pPr indent="355600" algn="just"/>
            <a:r>
              <a:rPr lang="en-US" altLang="zh-CN" b="1" kern="100" dirty="0">
                <a:solidFill>
                  <a:schemeClr val="bg1"/>
                </a:solidFill>
                <a:latin typeface="仿宋" panose="02010609060101010101" pitchFamily="49" charset="-122"/>
                <a:ea typeface="仿宋" panose="02010609060101010101" pitchFamily="49" charset="-122"/>
              </a:rPr>
              <a:t>3</a:t>
            </a:r>
            <a:r>
              <a:rPr lang="zh-CN" altLang="zh-CN" b="1" kern="100" dirty="0">
                <a:solidFill>
                  <a:schemeClr val="bg1"/>
                </a:solidFill>
                <a:latin typeface="仿宋" panose="02010609060101010101" pitchFamily="49" charset="-122"/>
                <a:ea typeface="仿宋" panose="02010609060101010101" pitchFamily="49" charset="-122"/>
              </a:rPr>
              <a:t>、获取到数据要进行处理，把对用户无用的数据进行去除</a:t>
            </a:r>
            <a:endParaRPr lang="zh-CN" altLang="en-US" b="1" kern="100" dirty="0">
              <a:solidFill>
                <a:schemeClr val="bg1"/>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6493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86367F3B-406F-A516-B7F9-31AA591BD7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162" y="1298772"/>
            <a:ext cx="8418997" cy="5366061"/>
          </a:xfrm>
          <a:prstGeom prst="rect">
            <a:avLst/>
          </a:prstGeom>
          <a:noFill/>
          <a:ln>
            <a:noFill/>
          </a:ln>
        </p:spPr>
      </p:pic>
    </p:spTree>
    <p:extLst>
      <p:ext uri="{BB962C8B-B14F-4D97-AF65-F5344CB8AC3E}">
        <p14:creationId xmlns:p14="http://schemas.microsoft.com/office/powerpoint/2010/main" val="11707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4B4A3169-882B-0049-8EB2-16F637A19EAD}"/>
              </a:ext>
            </a:extLst>
          </p:cNvPr>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p>
        </p:txBody>
      </p:sp>
      <p:sp>
        <p:nvSpPr>
          <p:cNvPr id="17" name="文本框 16">
            <a:extLst>
              <a:ext uri="{FF2B5EF4-FFF2-40B4-BE49-F238E27FC236}">
                <a16:creationId xmlns:a16="http://schemas.microsoft.com/office/drawing/2014/main" id="{B5527716-7077-0F1E-9ABD-52AA9D6DB933}"/>
              </a:ext>
            </a:extLst>
          </p:cNvPr>
          <p:cNvSpPr txBox="1"/>
          <p:nvPr/>
        </p:nvSpPr>
        <p:spPr>
          <a:xfrm>
            <a:off x="292499" y="1357309"/>
            <a:ext cx="6447366" cy="460382"/>
          </a:xfrm>
          <a:prstGeom prst="rect">
            <a:avLst/>
          </a:prstGeom>
          <a:noFill/>
        </p:spPr>
        <p:txBody>
          <a:bodyPr wrap="square">
            <a:spAutoFit/>
          </a:bodyPr>
          <a:lstStyle/>
          <a:p>
            <a:pPr>
              <a:lnSpc>
                <a:spcPct val="150000"/>
              </a:lnSpc>
            </a:pPr>
            <a:r>
              <a:rPr lang="zh-CN" altLang="en-US" sz="1800" dirty="0">
                <a:solidFill>
                  <a:schemeClr val="accent1"/>
                </a:solidFill>
              </a:rPr>
              <a:t>创新点和创新性：</a:t>
            </a:r>
          </a:p>
        </p:txBody>
      </p:sp>
      <p:sp>
        <p:nvSpPr>
          <p:cNvPr id="19" name="文本框 18">
            <a:extLst>
              <a:ext uri="{FF2B5EF4-FFF2-40B4-BE49-F238E27FC236}">
                <a16:creationId xmlns:a16="http://schemas.microsoft.com/office/drawing/2014/main" id="{23DE8C52-B109-9652-74D5-D9688C8E3732}"/>
              </a:ext>
            </a:extLst>
          </p:cNvPr>
          <p:cNvSpPr txBox="1"/>
          <p:nvPr/>
        </p:nvSpPr>
        <p:spPr>
          <a:xfrm>
            <a:off x="1070561" y="2131820"/>
            <a:ext cx="9510184" cy="3368871"/>
          </a:xfrm>
          <a:prstGeom prst="rect">
            <a:avLst/>
          </a:prstGeom>
          <a:noFill/>
        </p:spPr>
        <p:txBody>
          <a:bodyPr wrap="square">
            <a:spAutoFit/>
          </a:bodyPr>
          <a:lstStyle/>
          <a:p>
            <a:pPr indent="457200" eaLnBrk="1" fontAlgn="auto" latinLnBrk="0" hangingPunct="1">
              <a:lnSpc>
                <a:spcPct val="150000"/>
              </a:lnSpc>
            </a:pPr>
            <a:r>
              <a:rPr lang="zh-CN" altLang="en-US" dirty="0">
                <a:solidFill>
                  <a:schemeClr val="bg1"/>
                </a:solidFill>
              </a:rPr>
              <a:t>于RPA+AI的多电商平台商品信息系统是一个中立的商品搜索推荐引擎。我们专注为用户推荐高性价比的商品，同时开发了全网比价、历史价格查询等购物决策助手，力求帮助消费者实现信息对称，更快做出购物决策。基于RPA+AI的多电商平台商品信息系统倡导理性消费，是站在消费者一边的，基于RPA+AI的多电商平台商品信息系统让你谨慎买。让消费者不花冤枉钱，买到高性价比商品是基于RPA+AI的多电商平台商品信息系统创立的初衷。以消费者为核心，从折扣推荐、商城比价、商品历史价格走势、评论口碑曝光等各方面帮助消费者解决海量商品选购困扰。代替传统不同平台注册登录使用，直接在一个平台内可以享受到不同公司的商品购买。包括京东、淘宝，苏宁易购作等多平台，能够极大地提高效率。</a:t>
            </a:r>
          </a:p>
        </p:txBody>
      </p:sp>
    </p:spTree>
    <p:extLst>
      <p:ext uri="{BB962C8B-B14F-4D97-AF65-F5344CB8AC3E}">
        <p14:creationId xmlns:p14="http://schemas.microsoft.com/office/powerpoint/2010/main" val="617934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3ffbd89-2ad4-4682-a96d-116b93777f3e}"/>
  <p:tag name="TABLE_RECT" val="36*139.797*888*362.6"/>
  <p:tag name="TABLE_EMPHASIZE_COLOR" val="6579300"/>
  <p:tag name="TABLE_ONEKEY_SKIN_IDX" val="0"/>
  <p:tag name="TABLE_SKINIDX" val="-1"/>
  <p:tag name="TABLE_COLORIDX" va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9959</TotalTime>
  <Words>1135</Words>
  <Application>Microsoft Office PowerPoint</Application>
  <PresentationFormat>宽屏</PresentationFormat>
  <Paragraphs>95</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11</vt:i4>
      </vt:variant>
    </vt:vector>
  </HeadingPairs>
  <TitlesOfParts>
    <vt:vector size="24" baseType="lpstr">
      <vt:lpstr>Arial Unicode MS</vt:lpstr>
      <vt:lpstr>等线</vt:lpstr>
      <vt:lpstr>方正粗黑宋简体</vt:lpstr>
      <vt:lpstr>仿宋</vt:lpstr>
      <vt:lpstr>华文仿宋</vt:lpstr>
      <vt:lpstr>Microsoft YaHei</vt:lpstr>
      <vt:lpstr>Microsoft YaHei</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洛 莫</cp:lastModifiedBy>
  <cp:revision>186</cp:revision>
  <dcterms:created xsi:type="dcterms:W3CDTF">2021-03-03T08:16:49Z</dcterms:created>
  <dcterms:modified xsi:type="dcterms:W3CDTF">2024-09-14T14:05:28Z</dcterms:modified>
</cp:coreProperties>
</file>