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7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.svg" ContentType="image/svg+xml"/>
  <Override PartName="/ppt/media/image51.svg" ContentType="image/svg+xml"/>
  <Override PartName="/ppt/media/image53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7" r:id="rId3"/>
    <p:sldId id="268" r:id="rId4"/>
    <p:sldId id="321" r:id="rId5"/>
    <p:sldId id="261" r:id="rId6"/>
    <p:sldId id="271" r:id="rId7"/>
    <p:sldId id="263" r:id="rId8"/>
    <p:sldId id="270" r:id="rId9"/>
    <p:sldId id="265" r:id="rId10"/>
    <p:sldId id="291" r:id="rId11"/>
    <p:sldId id="372" r:id="rId12"/>
    <p:sldId id="379" r:id="rId13"/>
    <p:sldId id="366" r:id="rId14"/>
    <p:sldId id="364" r:id="rId15"/>
    <p:sldId id="346" r:id="rId16"/>
    <p:sldId id="365" r:id="rId17"/>
    <p:sldId id="349" r:id="rId18"/>
    <p:sldId id="293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48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204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9BBFA9-0134-4BA8-A32B-0F87EEAC57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7F03E6-6CD7-46B5-AF74-70F42438139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GIF"/><Relationship Id="rId1" Type="http://schemas.openxmlformats.org/officeDocument/2006/relationships/tags" Target="../tags/tag20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png"/><Relationship Id="rId3" Type="http://schemas.openxmlformats.org/officeDocument/2006/relationships/tags" Target="../tags/tag20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5" Type="http://schemas.openxmlformats.org/officeDocument/2006/relationships/slideLayout" Target="../slideLayouts/slideLayout1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svg"/><Relationship Id="rId8" Type="http://schemas.openxmlformats.org/officeDocument/2006/relationships/image" Target="../media/image7.png"/><Relationship Id="rId7" Type="http://schemas.openxmlformats.org/officeDocument/2006/relationships/tags" Target="../tags/tag45.xml"/><Relationship Id="rId61" Type="http://schemas.openxmlformats.org/officeDocument/2006/relationships/slideLayout" Target="../slideLayouts/slideLayout1.xml"/><Relationship Id="rId60" Type="http://schemas.openxmlformats.org/officeDocument/2006/relationships/tags" Target="../tags/tag77.xml"/><Relationship Id="rId6" Type="http://schemas.openxmlformats.org/officeDocument/2006/relationships/image" Target="../media/image6.png"/><Relationship Id="rId59" Type="http://schemas.openxmlformats.org/officeDocument/2006/relationships/tags" Target="../tags/tag76.xml"/><Relationship Id="rId58" Type="http://schemas.openxmlformats.org/officeDocument/2006/relationships/image" Target="../media/image27.svg"/><Relationship Id="rId57" Type="http://schemas.openxmlformats.org/officeDocument/2006/relationships/image" Target="../media/image26.png"/><Relationship Id="rId56" Type="http://schemas.openxmlformats.org/officeDocument/2006/relationships/tags" Target="../tags/tag75.xml"/><Relationship Id="rId55" Type="http://schemas.openxmlformats.org/officeDocument/2006/relationships/tags" Target="../tags/tag74.xml"/><Relationship Id="rId54" Type="http://schemas.openxmlformats.org/officeDocument/2006/relationships/tags" Target="../tags/tag73.xml"/><Relationship Id="rId53" Type="http://schemas.openxmlformats.org/officeDocument/2006/relationships/image" Target="../media/image25.png"/><Relationship Id="rId52" Type="http://schemas.openxmlformats.org/officeDocument/2006/relationships/tags" Target="../tags/tag72.xml"/><Relationship Id="rId51" Type="http://schemas.openxmlformats.org/officeDocument/2006/relationships/tags" Target="../tags/tag71.xml"/><Relationship Id="rId50" Type="http://schemas.openxmlformats.org/officeDocument/2006/relationships/tags" Target="../tags/tag70.xml"/><Relationship Id="rId5" Type="http://schemas.openxmlformats.org/officeDocument/2006/relationships/tags" Target="../tags/tag44.xml"/><Relationship Id="rId49" Type="http://schemas.openxmlformats.org/officeDocument/2006/relationships/image" Target="../media/image24.svg"/><Relationship Id="rId48" Type="http://schemas.openxmlformats.org/officeDocument/2006/relationships/image" Target="../media/image23.png"/><Relationship Id="rId47" Type="http://schemas.openxmlformats.org/officeDocument/2006/relationships/tags" Target="../tags/tag69.xml"/><Relationship Id="rId46" Type="http://schemas.openxmlformats.org/officeDocument/2006/relationships/image" Target="../media/image22.svg"/><Relationship Id="rId45" Type="http://schemas.openxmlformats.org/officeDocument/2006/relationships/image" Target="../media/image21.png"/><Relationship Id="rId44" Type="http://schemas.openxmlformats.org/officeDocument/2006/relationships/tags" Target="../tags/tag68.xml"/><Relationship Id="rId43" Type="http://schemas.openxmlformats.org/officeDocument/2006/relationships/tags" Target="../tags/tag67.xml"/><Relationship Id="rId42" Type="http://schemas.openxmlformats.org/officeDocument/2006/relationships/tags" Target="../tags/tag66.xml"/><Relationship Id="rId41" Type="http://schemas.openxmlformats.org/officeDocument/2006/relationships/image" Target="../media/image20.svg"/><Relationship Id="rId40" Type="http://schemas.openxmlformats.org/officeDocument/2006/relationships/image" Target="../media/image19.png"/><Relationship Id="rId4" Type="http://schemas.openxmlformats.org/officeDocument/2006/relationships/image" Target="../media/image5.svg"/><Relationship Id="rId39" Type="http://schemas.openxmlformats.org/officeDocument/2006/relationships/tags" Target="../tags/tag65.xml"/><Relationship Id="rId38" Type="http://schemas.openxmlformats.org/officeDocument/2006/relationships/tags" Target="../tags/tag64.xml"/><Relationship Id="rId37" Type="http://schemas.openxmlformats.org/officeDocument/2006/relationships/tags" Target="../tags/tag63.xml"/><Relationship Id="rId36" Type="http://schemas.openxmlformats.org/officeDocument/2006/relationships/tags" Target="../tags/tag62.xml"/><Relationship Id="rId35" Type="http://schemas.openxmlformats.org/officeDocument/2006/relationships/image" Target="../media/image18.svg"/><Relationship Id="rId34" Type="http://schemas.openxmlformats.org/officeDocument/2006/relationships/image" Target="../media/image17.png"/><Relationship Id="rId33" Type="http://schemas.openxmlformats.org/officeDocument/2006/relationships/tags" Target="../tags/tag61.xml"/><Relationship Id="rId32" Type="http://schemas.openxmlformats.org/officeDocument/2006/relationships/tags" Target="../tags/tag60.xml"/><Relationship Id="rId31" Type="http://schemas.openxmlformats.org/officeDocument/2006/relationships/tags" Target="../tags/tag59.xml"/><Relationship Id="rId30" Type="http://schemas.openxmlformats.org/officeDocument/2006/relationships/image" Target="../media/image16.svg"/><Relationship Id="rId3" Type="http://schemas.openxmlformats.org/officeDocument/2006/relationships/image" Target="../media/image4.png"/><Relationship Id="rId29" Type="http://schemas.openxmlformats.org/officeDocument/2006/relationships/image" Target="../media/image15.png"/><Relationship Id="rId28" Type="http://schemas.openxmlformats.org/officeDocument/2006/relationships/tags" Target="../tags/tag58.xml"/><Relationship Id="rId27" Type="http://schemas.openxmlformats.org/officeDocument/2006/relationships/tags" Target="../tags/tag57.xml"/><Relationship Id="rId26" Type="http://schemas.openxmlformats.org/officeDocument/2006/relationships/image" Target="../media/image14.png"/><Relationship Id="rId25" Type="http://schemas.openxmlformats.org/officeDocument/2006/relationships/tags" Target="../tags/tag56.xml"/><Relationship Id="rId24" Type="http://schemas.openxmlformats.org/officeDocument/2006/relationships/image" Target="../media/image13.png"/><Relationship Id="rId23" Type="http://schemas.openxmlformats.org/officeDocument/2006/relationships/tags" Target="../tags/tag55.xml"/><Relationship Id="rId22" Type="http://schemas.openxmlformats.org/officeDocument/2006/relationships/tags" Target="../tags/tag54.xml"/><Relationship Id="rId21" Type="http://schemas.openxmlformats.org/officeDocument/2006/relationships/tags" Target="../tags/tag53.xml"/><Relationship Id="rId20" Type="http://schemas.openxmlformats.org/officeDocument/2006/relationships/image" Target="../media/image12.svg"/><Relationship Id="rId2" Type="http://schemas.openxmlformats.org/officeDocument/2006/relationships/tags" Target="../tags/tag43.xml"/><Relationship Id="rId19" Type="http://schemas.openxmlformats.org/officeDocument/2006/relationships/image" Target="../media/image11.png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image" Target="../media/image10.svg"/><Relationship Id="rId14" Type="http://schemas.openxmlformats.org/officeDocument/2006/relationships/image" Target="../media/image9.png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0" Type="http://schemas.openxmlformats.org/officeDocument/2006/relationships/slideLayout" Target="../slideLayouts/slideLayout1.xml"/><Relationship Id="rId7" Type="http://schemas.openxmlformats.org/officeDocument/2006/relationships/tags" Target="../tags/tag84.xml"/><Relationship Id="rId69" Type="http://schemas.openxmlformats.org/officeDocument/2006/relationships/tags" Target="../tags/tag146.xml"/><Relationship Id="rId68" Type="http://schemas.openxmlformats.org/officeDocument/2006/relationships/tags" Target="../tags/tag145.xml"/><Relationship Id="rId67" Type="http://schemas.openxmlformats.org/officeDocument/2006/relationships/tags" Target="../tags/tag144.xml"/><Relationship Id="rId66" Type="http://schemas.openxmlformats.org/officeDocument/2006/relationships/tags" Target="../tags/tag143.xml"/><Relationship Id="rId65" Type="http://schemas.openxmlformats.org/officeDocument/2006/relationships/tags" Target="../tags/tag142.xml"/><Relationship Id="rId64" Type="http://schemas.openxmlformats.org/officeDocument/2006/relationships/tags" Target="../tags/tag141.xml"/><Relationship Id="rId63" Type="http://schemas.openxmlformats.org/officeDocument/2006/relationships/tags" Target="../tags/tag140.xml"/><Relationship Id="rId62" Type="http://schemas.openxmlformats.org/officeDocument/2006/relationships/tags" Target="../tags/tag139.xml"/><Relationship Id="rId61" Type="http://schemas.openxmlformats.org/officeDocument/2006/relationships/tags" Target="../tags/tag138.xml"/><Relationship Id="rId60" Type="http://schemas.openxmlformats.org/officeDocument/2006/relationships/tags" Target="../tags/tag137.xml"/><Relationship Id="rId6" Type="http://schemas.openxmlformats.org/officeDocument/2006/relationships/tags" Target="../tags/tag83.xml"/><Relationship Id="rId59" Type="http://schemas.openxmlformats.org/officeDocument/2006/relationships/tags" Target="../tags/tag136.xml"/><Relationship Id="rId58" Type="http://schemas.openxmlformats.org/officeDocument/2006/relationships/tags" Target="../tags/tag135.xml"/><Relationship Id="rId57" Type="http://schemas.openxmlformats.org/officeDocument/2006/relationships/tags" Target="../tags/tag134.xml"/><Relationship Id="rId56" Type="http://schemas.openxmlformats.org/officeDocument/2006/relationships/tags" Target="../tags/tag133.xml"/><Relationship Id="rId55" Type="http://schemas.openxmlformats.org/officeDocument/2006/relationships/tags" Target="../tags/tag132.xml"/><Relationship Id="rId54" Type="http://schemas.openxmlformats.org/officeDocument/2006/relationships/tags" Target="../tags/tag131.xml"/><Relationship Id="rId53" Type="http://schemas.openxmlformats.org/officeDocument/2006/relationships/tags" Target="../tags/tag130.xml"/><Relationship Id="rId52" Type="http://schemas.openxmlformats.org/officeDocument/2006/relationships/tags" Target="../tags/tag129.xml"/><Relationship Id="rId51" Type="http://schemas.openxmlformats.org/officeDocument/2006/relationships/tags" Target="../tags/tag128.xml"/><Relationship Id="rId50" Type="http://schemas.openxmlformats.org/officeDocument/2006/relationships/tags" Target="../tags/tag127.xml"/><Relationship Id="rId5" Type="http://schemas.openxmlformats.org/officeDocument/2006/relationships/tags" Target="../tags/tag82.xml"/><Relationship Id="rId49" Type="http://schemas.openxmlformats.org/officeDocument/2006/relationships/tags" Target="../tags/tag126.xml"/><Relationship Id="rId48" Type="http://schemas.openxmlformats.org/officeDocument/2006/relationships/tags" Target="../tags/tag125.xml"/><Relationship Id="rId47" Type="http://schemas.openxmlformats.org/officeDocument/2006/relationships/tags" Target="../tags/tag124.xml"/><Relationship Id="rId46" Type="http://schemas.openxmlformats.org/officeDocument/2006/relationships/tags" Target="../tags/tag123.xml"/><Relationship Id="rId45" Type="http://schemas.openxmlformats.org/officeDocument/2006/relationships/tags" Target="../tags/tag122.xml"/><Relationship Id="rId44" Type="http://schemas.openxmlformats.org/officeDocument/2006/relationships/tags" Target="../tags/tag121.xml"/><Relationship Id="rId43" Type="http://schemas.openxmlformats.org/officeDocument/2006/relationships/tags" Target="../tags/tag120.xml"/><Relationship Id="rId42" Type="http://schemas.openxmlformats.org/officeDocument/2006/relationships/tags" Target="../tags/tag119.xml"/><Relationship Id="rId41" Type="http://schemas.openxmlformats.org/officeDocument/2006/relationships/tags" Target="../tags/tag118.xml"/><Relationship Id="rId40" Type="http://schemas.openxmlformats.org/officeDocument/2006/relationships/tags" Target="../tags/tag117.xml"/><Relationship Id="rId4" Type="http://schemas.openxmlformats.org/officeDocument/2006/relationships/tags" Target="../tags/tag81.xml"/><Relationship Id="rId39" Type="http://schemas.openxmlformats.org/officeDocument/2006/relationships/tags" Target="../tags/tag116.xml"/><Relationship Id="rId38" Type="http://schemas.openxmlformats.org/officeDocument/2006/relationships/tags" Target="../tags/tag115.xml"/><Relationship Id="rId37" Type="http://schemas.openxmlformats.org/officeDocument/2006/relationships/tags" Target="../tags/tag114.xml"/><Relationship Id="rId36" Type="http://schemas.openxmlformats.org/officeDocument/2006/relationships/tags" Target="../tags/tag113.xml"/><Relationship Id="rId35" Type="http://schemas.openxmlformats.org/officeDocument/2006/relationships/tags" Target="../tags/tag112.xml"/><Relationship Id="rId34" Type="http://schemas.openxmlformats.org/officeDocument/2006/relationships/tags" Target="../tags/tag111.xml"/><Relationship Id="rId33" Type="http://schemas.openxmlformats.org/officeDocument/2006/relationships/tags" Target="../tags/tag110.xml"/><Relationship Id="rId32" Type="http://schemas.openxmlformats.org/officeDocument/2006/relationships/tags" Target="../tags/tag109.xml"/><Relationship Id="rId31" Type="http://schemas.openxmlformats.org/officeDocument/2006/relationships/tags" Target="../tags/tag108.xml"/><Relationship Id="rId30" Type="http://schemas.openxmlformats.org/officeDocument/2006/relationships/tags" Target="../tags/tag107.xml"/><Relationship Id="rId3" Type="http://schemas.openxmlformats.org/officeDocument/2006/relationships/tags" Target="../tags/tag80.xml"/><Relationship Id="rId29" Type="http://schemas.openxmlformats.org/officeDocument/2006/relationships/tags" Target="../tags/tag106.xml"/><Relationship Id="rId28" Type="http://schemas.openxmlformats.org/officeDocument/2006/relationships/tags" Target="../tags/tag105.xml"/><Relationship Id="rId27" Type="http://schemas.openxmlformats.org/officeDocument/2006/relationships/tags" Target="../tags/tag104.xml"/><Relationship Id="rId26" Type="http://schemas.openxmlformats.org/officeDocument/2006/relationships/tags" Target="../tags/tag103.xml"/><Relationship Id="rId25" Type="http://schemas.openxmlformats.org/officeDocument/2006/relationships/tags" Target="../tags/tag102.xml"/><Relationship Id="rId24" Type="http://schemas.openxmlformats.org/officeDocument/2006/relationships/tags" Target="../tags/tag101.xml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7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image" Target="../media/image28.png"/><Relationship Id="rId5" Type="http://schemas.openxmlformats.org/officeDocument/2006/relationships/tags" Target="../tags/tag151.xml"/><Relationship Id="rId44" Type="http://schemas.openxmlformats.org/officeDocument/2006/relationships/slideLayout" Target="../slideLayouts/slideLayout1.xml"/><Relationship Id="rId43" Type="http://schemas.openxmlformats.org/officeDocument/2006/relationships/tags" Target="../tags/tag183.xml"/><Relationship Id="rId42" Type="http://schemas.openxmlformats.org/officeDocument/2006/relationships/tags" Target="../tags/tag182.xml"/><Relationship Id="rId41" Type="http://schemas.openxmlformats.org/officeDocument/2006/relationships/tags" Target="../tags/tag181.xml"/><Relationship Id="rId40" Type="http://schemas.openxmlformats.org/officeDocument/2006/relationships/tags" Target="../tags/tag180.xml"/><Relationship Id="rId4" Type="http://schemas.openxmlformats.org/officeDocument/2006/relationships/tags" Target="../tags/tag150.xml"/><Relationship Id="rId39" Type="http://schemas.openxmlformats.org/officeDocument/2006/relationships/tags" Target="../tags/tag179.xml"/><Relationship Id="rId38" Type="http://schemas.openxmlformats.org/officeDocument/2006/relationships/tags" Target="../tags/tag178.xml"/><Relationship Id="rId37" Type="http://schemas.openxmlformats.org/officeDocument/2006/relationships/tags" Target="../tags/tag177.xml"/><Relationship Id="rId36" Type="http://schemas.openxmlformats.org/officeDocument/2006/relationships/tags" Target="../tags/tag176.xml"/><Relationship Id="rId35" Type="http://schemas.openxmlformats.org/officeDocument/2006/relationships/image" Target="../media/image33.png"/><Relationship Id="rId34" Type="http://schemas.openxmlformats.org/officeDocument/2006/relationships/tags" Target="../tags/tag175.xml"/><Relationship Id="rId33" Type="http://schemas.openxmlformats.org/officeDocument/2006/relationships/tags" Target="../tags/tag174.xml"/><Relationship Id="rId32" Type="http://schemas.openxmlformats.org/officeDocument/2006/relationships/tags" Target="../tags/tag173.xml"/><Relationship Id="rId31" Type="http://schemas.openxmlformats.org/officeDocument/2006/relationships/tags" Target="../tags/tag172.xml"/><Relationship Id="rId30" Type="http://schemas.openxmlformats.org/officeDocument/2006/relationships/image" Target="../media/image32.png"/><Relationship Id="rId3" Type="http://schemas.openxmlformats.org/officeDocument/2006/relationships/tags" Target="../tags/tag149.xml"/><Relationship Id="rId29" Type="http://schemas.openxmlformats.org/officeDocument/2006/relationships/tags" Target="../tags/tag171.xml"/><Relationship Id="rId28" Type="http://schemas.openxmlformats.org/officeDocument/2006/relationships/tags" Target="../tags/tag170.xml"/><Relationship Id="rId27" Type="http://schemas.openxmlformats.org/officeDocument/2006/relationships/image" Target="../media/image31.png"/><Relationship Id="rId26" Type="http://schemas.openxmlformats.org/officeDocument/2006/relationships/tags" Target="../tags/tag169.xml"/><Relationship Id="rId25" Type="http://schemas.openxmlformats.org/officeDocument/2006/relationships/tags" Target="../tags/tag168.xml"/><Relationship Id="rId24" Type="http://schemas.openxmlformats.org/officeDocument/2006/relationships/tags" Target="../tags/tag167.xml"/><Relationship Id="rId23" Type="http://schemas.openxmlformats.org/officeDocument/2006/relationships/tags" Target="../tags/tag166.xml"/><Relationship Id="rId22" Type="http://schemas.openxmlformats.org/officeDocument/2006/relationships/tags" Target="../tags/tag165.xml"/><Relationship Id="rId21" Type="http://schemas.openxmlformats.org/officeDocument/2006/relationships/tags" Target="../tags/tag164.xml"/><Relationship Id="rId20" Type="http://schemas.openxmlformats.org/officeDocument/2006/relationships/tags" Target="../tags/tag163.xml"/><Relationship Id="rId2" Type="http://schemas.openxmlformats.org/officeDocument/2006/relationships/tags" Target="../tags/tag148.xml"/><Relationship Id="rId19" Type="http://schemas.openxmlformats.org/officeDocument/2006/relationships/tags" Target="../tags/tag162.xml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image" Target="../media/image30.png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image" Target="../media/image29.png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tags" Target="../tags/tag18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36" Type="http://schemas.openxmlformats.org/officeDocument/2006/relationships/slideLayout" Target="../slideLayouts/slideLayout1.xml"/><Relationship Id="rId35" Type="http://schemas.openxmlformats.org/officeDocument/2006/relationships/tags" Target="../tags/tag198.xml"/><Relationship Id="rId34" Type="http://schemas.openxmlformats.org/officeDocument/2006/relationships/tags" Target="../tags/tag197.xml"/><Relationship Id="rId33" Type="http://schemas.openxmlformats.org/officeDocument/2006/relationships/tags" Target="../tags/tag196.xml"/><Relationship Id="rId32" Type="http://schemas.openxmlformats.org/officeDocument/2006/relationships/image" Target="../media/image53.svg"/><Relationship Id="rId31" Type="http://schemas.openxmlformats.org/officeDocument/2006/relationships/image" Target="../media/image52.png"/><Relationship Id="rId30" Type="http://schemas.openxmlformats.org/officeDocument/2006/relationships/tags" Target="../tags/tag195.xml"/><Relationship Id="rId3" Type="http://schemas.openxmlformats.org/officeDocument/2006/relationships/tags" Target="../tags/tag184.xml"/><Relationship Id="rId29" Type="http://schemas.openxmlformats.org/officeDocument/2006/relationships/tags" Target="../tags/tag194.xml"/><Relationship Id="rId28" Type="http://schemas.openxmlformats.org/officeDocument/2006/relationships/image" Target="../media/image51.svg"/><Relationship Id="rId27" Type="http://schemas.openxmlformats.org/officeDocument/2006/relationships/image" Target="../media/image50.png"/><Relationship Id="rId26" Type="http://schemas.openxmlformats.org/officeDocument/2006/relationships/image" Target="../media/image49.svg"/><Relationship Id="rId25" Type="http://schemas.openxmlformats.org/officeDocument/2006/relationships/image" Target="../media/image48.png"/><Relationship Id="rId24" Type="http://schemas.openxmlformats.org/officeDocument/2006/relationships/image" Target="../media/image47.svg"/><Relationship Id="rId23" Type="http://schemas.openxmlformats.org/officeDocument/2006/relationships/image" Target="../media/image46.png"/><Relationship Id="rId22" Type="http://schemas.openxmlformats.org/officeDocument/2006/relationships/tags" Target="../tags/tag193.xml"/><Relationship Id="rId21" Type="http://schemas.openxmlformats.org/officeDocument/2006/relationships/tags" Target="../tags/tag192.xml"/><Relationship Id="rId20" Type="http://schemas.openxmlformats.org/officeDocument/2006/relationships/tags" Target="../tags/tag191.xml"/><Relationship Id="rId2" Type="http://schemas.openxmlformats.org/officeDocument/2006/relationships/image" Target="../media/image35.svg"/><Relationship Id="rId19" Type="http://schemas.openxmlformats.org/officeDocument/2006/relationships/tags" Target="../tags/tag190.xml"/><Relationship Id="rId18" Type="http://schemas.openxmlformats.org/officeDocument/2006/relationships/tags" Target="../tags/tag189.xml"/><Relationship Id="rId17" Type="http://schemas.openxmlformats.org/officeDocument/2006/relationships/image" Target="../media/image45.svg"/><Relationship Id="rId16" Type="http://schemas.openxmlformats.org/officeDocument/2006/relationships/image" Target="../media/image44.png"/><Relationship Id="rId15" Type="http://schemas.openxmlformats.org/officeDocument/2006/relationships/tags" Target="../tags/tag188.xml"/><Relationship Id="rId14" Type="http://schemas.openxmlformats.org/officeDocument/2006/relationships/image" Target="../media/image43.svg"/><Relationship Id="rId13" Type="http://schemas.openxmlformats.org/officeDocument/2006/relationships/image" Target="../media/image42.png"/><Relationship Id="rId12" Type="http://schemas.openxmlformats.org/officeDocument/2006/relationships/image" Target="../media/image41.svg"/><Relationship Id="rId11" Type="http://schemas.openxmlformats.org/officeDocument/2006/relationships/image" Target="../media/image40.png"/><Relationship Id="rId10" Type="http://schemas.openxmlformats.org/officeDocument/2006/relationships/tags" Target="../tags/tag187.xml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8"/>
          <a:stretch>
            <a:fillRect/>
          </a:stretch>
        </p:blipFill>
        <p:spPr>
          <a:xfrm rot="10800000">
            <a:off x="0" y="0"/>
            <a:ext cx="5718236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24215" y="160655"/>
            <a:ext cx="3769995" cy="5778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>
              <a:lnSpc>
                <a:spcPts val="3660"/>
              </a:lnSpc>
            </a:pP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第四届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RPA+AI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开发者大赛</a:t>
            </a:r>
            <a:endParaRPr lang="zh-CN" sz="2400" b="1" spc="200" dirty="0">
              <a:solidFill>
                <a:srgbClr val="2249C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endParaRPr lang="zh-CN" altLang="en-US" sz="2400" spc="-7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启笛简体" panose="02000000000000000000" pitchFamily="2" charset="-122"/>
              <a:ea typeface="方正启笛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23745" y="2733675"/>
            <a:ext cx="7459345" cy="1648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200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基于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RPA应届生实习招聘实时数据智能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筛选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与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发送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系统</a:t>
            </a:r>
            <a:endParaRPr lang="en-US" altLang="zh-CN" sz="3200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290" y="1900555"/>
            <a:ext cx="4991100" cy="37604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535" y="2002155"/>
            <a:ext cx="5760720" cy="355727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5003165" y="642620"/>
            <a:ext cx="2283460" cy="492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部分代码</a:t>
            </a: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展示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V="1">
            <a:off x="7443381" y="884159"/>
            <a:ext cx="3527425" cy="5715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图片_202409151346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8645" y="3821430"/>
            <a:ext cx="7264400" cy="2686685"/>
          </a:xfrm>
          <a:prstGeom prst="rect">
            <a:avLst/>
          </a:prstGeom>
        </p:spPr>
      </p:pic>
      <p:pic>
        <p:nvPicPr>
          <p:cNvPr id="4" name="图片 3" descr="微信图片_202409151346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45" y="1608455"/>
            <a:ext cx="7226300" cy="2212975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 flipV="1">
            <a:off x="7443381" y="884159"/>
            <a:ext cx="3527425" cy="5715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525645" y="62293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RPA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部分流程代码展示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010669" y="617419"/>
            <a:ext cx="221742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流程步骤说明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表格 5"/>
          <p:cNvGraphicFramePr/>
          <p:nvPr/>
        </p:nvGraphicFramePr>
        <p:xfrm>
          <a:off x="491808" y="2082716"/>
          <a:ext cx="11208385" cy="40443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7560"/>
                <a:gridCol w="9393555"/>
                <a:gridCol w="1017270"/>
              </a:tblGrid>
              <a:tr h="6845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</a:t>
                      </a:r>
                      <a:endParaRPr 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流程描述</a:t>
                      </a:r>
                      <a:endParaRPr 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机器人或人工</a:t>
                      </a:r>
                      <a:endParaRPr lang="en-US" sz="16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选择一个行业从业者比较受欢迎的</a:t>
                      </a:r>
                      <a:r>
                        <a:rPr lang="en-US" alt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</a:t>
                      </a: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求职网站（https://www.nowcoder.com/），并注册保存账号信息</a:t>
                      </a:r>
                      <a:endParaRPr lang="en-US" altLang="zh-CN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人工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40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准备好学生邮箱地址</a:t>
                      </a:r>
                      <a:r>
                        <a:rPr lang="en-US" alt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Excel</a:t>
                      </a: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表格并置于桌面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人工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执行自动打开预留的网站</a:t>
                      </a: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（https://www.nowcoder.com/）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0134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自动输入、点击搜索我们所需的职业相关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861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定位到所需的职业相关实习信息页面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自动多页批量抓取最新实习招聘信息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按实习招聘条件自动分类、整理、生成一个</a:t>
                      </a:r>
                      <a:r>
                        <a:rPr lang="en-US" alt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Excel</a:t>
                      </a: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表格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遍历桌面的学生邮箱地址，自动给每一个邮箱发生这份实习招聘</a:t>
                      </a:r>
                      <a:r>
                        <a:rPr lang="en-US" altLang="zh-CN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Excel</a:t>
                      </a: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表格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4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执行完成</a:t>
                      </a:r>
                      <a:endParaRPr lang="zh-CN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机器人</a:t>
                      </a: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797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6350" marB="6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4332489" y="617419"/>
            <a:ext cx="357378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流程自动化与风险分析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57200" y="1775460"/>
          <a:ext cx="11221720" cy="48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610"/>
                <a:gridCol w="2686050"/>
                <a:gridCol w="4681220"/>
                <a:gridCol w="3037840"/>
              </a:tblGrid>
              <a:tr h="8369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步骤</a:t>
                      </a:r>
                      <a:endParaRPr lang="en-US" sz="17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业务操作</a:t>
                      </a:r>
                      <a:endParaRPr lang="en-US" sz="17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风险分析</a:t>
                      </a:r>
                      <a:endParaRPr lang="en-US" sz="17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RPA操作</a:t>
                      </a:r>
                      <a:endParaRPr lang="en-US" sz="17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45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打开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影刀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风险点：系统响应不及时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解决方案：增加指令运行等待时间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，检查是否给予相关权限。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打开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影刀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45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登录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影刀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风险点：账号、密码错误。解决方案：尝试有限数量的重复登录，如还无法登录，则反馈给用户</a:t>
                      </a: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登录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影刀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7645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en-US" alt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获取并打开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桌面指定</a:t>
                      </a: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文件</a:t>
                      </a: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风险点：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指定文件和流程文件名称不一致，无法识别。</a:t>
                      </a: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解决方案：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事先核对好，降低风险。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打开Excel文件，并循环读取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邮箱地址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454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en-US" alt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逐项录入库存相关信息</a:t>
                      </a: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风险点：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邮箱地址可能错误。</a:t>
                      </a: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解决方案：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检查确认地址无误，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发一个核查邮件给每一个邮箱</a:t>
                      </a: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9022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生成</a:t>
                      </a:r>
                      <a:r>
                        <a:rPr lang="en-US" altLang="zh-CN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Excel</a:t>
                      </a: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表格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风险点：缺少相关招聘信息。解决方案：回到流程调试相关步骤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执行调试</a:t>
                      </a:r>
                      <a:endParaRPr lang="zh-CN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9022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4841124" y="617419"/>
            <a:ext cx="255651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方案价值与收益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95820" y="1226436"/>
            <a:ext cx="238265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推广价值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95960" y="1757045"/>
            <a:ext cx="10671175" cy="3492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随着时代发展，我国高校扩招，应届生人数和应届毕业生人数增加，劳动力市场供需关系严重失衡。在这样的背景下，许多大学生面临严重择业就业困难，迷茫阶段。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利用</a:t>
            </a:r>
            <a:r>
              <a: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RPA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自动化，一定程度上缓解这种失衡。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zh-CN" altLang="en-US" b="1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项目为应届生和应届毕业生这部分人群 整理提供实时、优质、详细的实习招聘数据，并发送至其邮箱，以供有需要的学生参考选择。一定程度上促使大学生实习意向和就业率提高，进而使人才培养与社会需求紧密联系。</a:t>
            </a:r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缓解学生择业就业压力，提升正式职场适应能力。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搜寻实习招聘信息的流程繁琐，此机器人简化了这一步骤。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人力资源公司压力大，</a:t>
            </a:r>
            <a:r>
              <a:rPr lang="zh-CN" altLang="en-US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基于</a:t>
            </a:r>
            <a:r>
              <a:rPr lang="en-US" altLang="zh-CN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RPA</a:t>
            </a:r>
            <a:r>
              <a:rPr lang="zh-CN" altLang="en-US" b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应届生实习招聘实时数据自动抓取发送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可</a:t>
            </a:r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以提高他们的工作效率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相比人工查询招聘信息需要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分钟，此机器人可做到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分钟查询完成并清晰的放在表格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中并发送邮箱。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4671579" y="617419"/>
            <a:ext cx="28956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模式和技术创新性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873125" y="2091055"/>
            <a:ext cx="8619490" cy="307213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自动登录招聘网站，方便快捷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爬取相关的实时招聘信息，精准实时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把信息整理分类汇总到表格，方便用户进行纵向对比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自动发送到应届生邮箱，提高找实习工作的效率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打破传统，让工作来找学生，促进择业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272130" y="1996917"/>
            <a:ext cx="4919870" cy="4650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090997" y="268804"/>
            <a:ext cx="217868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RPA</a:t>
            </a: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运行展示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389919" y="51966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75791" y="51966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09750" y="1008380"/>
            <a:ext cx="8942705" cy="5220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showWhenStopped="1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8"/>
          <a:stretch>
            <a:fillRect/>
          </a:stretch>
        </p:blipFill>
        <p:spPr>
          <a:xfrm rot="10800000">
            <a:off x="0" y="0"/>
            <a:ext cx="5718236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56815" y="3041650"/>
            <a:ext cx="911542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/>
            <a:r>
              <a:rPr lang="zh-CN" sz="4800" b="1" spc="300" dirty="0">
                <a:ln w="15875"/>
                <a:solidFill>
                  <a:schemeClr val="bg1"/>
                </a:solidFill>
                <a:effectLst/>
                <a:latin typeface="华文中宋" panose="02010600040101010101" charset="-122"/>
                <a:ea typeface="华文中宋" panose="02010600040101010101" charset="-122"/>
              </a:rPr>
              <a:t>敬请评委老师批评指正！</a:t>
            </a:r>
            <a:endParaRPr lang="zh-CN" sz="4800" b="1" spc="300" dirty="0">
              <a:ln w="15875"/>
              <a:solidFill>
                <a:schemeClr val="bg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  <a:p>
            <a:endParaRPr lang="zh-CN" altLang="en-US" sz="4800" b="1" spc="300" dirty="0">
              <a:ln w="15875"/>
              <a:solidFill>
                <a:schemeClr val="bg1"/>
              </a:solidFill>
              <a:effectLst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60640" y="5652770"/>
            <a:ext cx="4042410" cy="931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solidFill>
                  <a:schemeClr val="bg1"/>
                </a:solidFill>
                <a:sym typeface="+mn-ea"/>
              </a:rPr>
              <a:t>  </a:t>
            </a:r>
            <a:r>
              <a:rPr lang="zh-CN" altLang="en-US" sz="1200">
                <a:solidFill>
                  <a:schemeClr val="bg1"/>
                </a:solidFill>
                <a:sym typeface="+mn-ea"/>
              </a:rPr>
              <a:t>基于</a:t>
            </a:r>
            <a:r>
              <a:rPr lang="en-US" altLang="zh-CN" sz="1200">
                <a:solidFill>
                  <a:schemeClr val="bg1"/>
                </a:solidFill>
                <a:sym typeface="+mn-ea"/>
              </a:rPr>
              <a:t>RPA应届生实习招聘实时数据智能</a:t>
            </a:r>
            <a:r>
              <a:rPr lang="zh-CN" altLang="en-US" sz="1200">
                <a:solidFill>
                  <a:schemeClr val="bg1"/>
                </a:solidFill>
                <a:sym typeface="+mn-ea"/>
              </a:rPr>
              <a:t>筛选</a:t>
            </a:r>
            <a:r>
              <a:rPr lang="en-US" altLang="zh-CN" sz="1200">
                <a:solidFill>
                  <a:schemeClr val="bg1"/>
                </a:solidFill>
                <a:sym typeface="+mn-ea"/>
              </a:rPr>
              <a:t>与</a:t>
            </a:r>
            <a:r>
              <a:rPr lang="zh-CN" altLang="en-US" sz="1200">
                <a:solidFill>
                  <a:schemeClr val="bg1"/>
                </a:solidFill>
                <a:sym typeface="+mn-ea"/>
              </a:rPr>
              <a:t>发送</a:t>
            </a:r>
            <a:r>
              <a:rPr lang="en-US" altLang="zh-CN" sz="1200">
                <a:solidFill>
                  <a:schemeClr val="bg1"/>
                </a:solidFill>
                <a:sym typeface="+mn-ea"/>
              </a:rPr>
              <a:t>系统</a:t>
            </a:r>
            <a:endParaRPr lang="en-US" altLang="zh-CN" sz="1200">
              <a:solidFill>
                <a:schemeClr val="bg1"/>
              </a:solidFill>
              <a:sym typeface="+mn-ea"/>
            </a:endParaRPr>
          </a:p>
          <a:p>
            <a:endParaRPr lang="zh-CN" altLang="en-US" sz="1200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24215" y="160655"/>
            <a:ext cx="3769995" cy="57785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>
              <a:lnSpc>
                <a:spcPts val="3660"/>
              </a:lnSpc>
            </a:pP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第四届</a:t>
            </a:r>
            <a:r>
              <a:rPr lang="en-US" altLang="zh-CN" sz="2400" b="1" dirty="0">
                <a:solidFill>
                  <a:schemeClr val="bg1"/>
                </a:solidFill>
                <a:sym typeface="+mn-ea"/>
              </a:rPr>
              <a:t>RPA+AI</a:t>
            </a:r>
            <a:r>
              <a:rPr lang="zh-CN" altLang="en-US" sz="2400" b="1" dirty="0">
                <a:solidFill>
                  <a:schemeClr val="bg1"/>
                </a:solidFill>
                <a:sym typeface="+mn-ea"/>
              </a:rPr>
              <a:t>开发者大赛</a:t>
            </a:r>
            <a:endParaRPr lang="zh-CN" sz="2400" b="1" spc="200" dirty="0">
              <a:solidFill>
                <a:srgbClr val="2249C0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ctr"/>
            <a:endParaRPr lang="zh-CN" altLang="en-US" sz="2400" spc="-7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启笛简体" panose="02000000000000000000" pitchFamily="2" charset="-122"/>
              <a:ea typeface="方正启笛简体" panose="02000000000000000000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349759" y="617419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背景介绍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956945" y="1916430"/>
            <a:ext cx="10013950" cy="1278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随着时代发展，我国高校扩招，应届生人数和应届毕业生人数逐年增加，劳动力市场供需关系严重失衡。在这样的背景下，许多大学生面临严重择业、就业困难，并处于迷茫阶段。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鉴于当下严峻的就业形势，学生应该提前为择业、就业做实习准备，有一定专业能力的学生完全可以提前尝试实习，更好的从学生实习过度到正式职场，以缓解严峻的就业形势，打破</a:t>
            </a: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“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毕业即失业</a:t>
            </a:r>
            <a:r>
              <a:rPr lang="en-US" altLang="zh-CN" sz="2000" dirty="0">
                <a:solidFill>
                  <a:schemeClr val="bg1"/>
                </a:solidFill>
                <a:sym typeface="+mn-ea"/>
              </a:rPr>
              <a:t>”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的笑话。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在当前就业市场中，企业面临信息不对称、招聘渠道有限等挑战，而大量应届生也在积极寻找实习机会。为了促进双方精准对接，构建一个实时、高效的实习招聘数据平台具有重要意义。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9000" y="1160780"/>
            <a:ext cx="3351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一、项目背景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349759" y="617419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背景介绍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628015" y="1558290"/>
            <a:ext cx="3186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二、主要业务</a:t>
            </a:r>
            <a:endParaRPr lang="zh-CN" altLang="en-US" sz="2800">
              <a:solidFill>
                <a:schemeClr val="bg1"/>
              </a:solidFill>
            </a:endParaRPr>
          </a:p>
        </p:txBody>
      </p:sp>
      <p:cxnSp>
        <p:nvCxnSpPr>
          <p:cNvPr id="101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0f4157a8-cc53-4451-b641-b93f4ec538e9"/>
          <p:cNvGrpSpPr>
            <a:grpSpLocks noChangeAspect="1"/>
          </p:cNvGrpSpPr>
          <p:nvPr/>
        </p:nvGrpSpPr>
        <p:grpSpPr>
          <a:xfrm>
            <a:off x="1268095" y="2419350"/>
            <a:ext cx="8943567" cy="3609975"/>
            <a:chOff x="1693430" y="1679590"/>
            <a:chExt cx="9266084" cy="3668536"/>
          </a:xfrm>
        </p:grpSpPr>
        <p:grpSp>
          <p:nvGrpSpPr>
            <p:cNvPr id="33" name="组合 32"/>
            <p:cNvGrpSpPr/>
            <p:nvPr/>
          </p:nvGrpSpPr>
          <p:grpSpPr>
            <a:xfrm>
              <a:off x="1756205" y="3433997"/>
              <a:ext cx="1550389" cy="1550389"/>
              <a:chOff x="910665" y="3301620"/>
              <a:chExt cx="2034816" cy="2034816"/>
            </a:xfrm>
          </p:grpSpPr>
          <p:sp>
            <p:nvSpPr>
              <p:cNvPr id="61" name="îŝḷîḓé-Oval 35"/>
              <p:cNvSpPr/>
              <p:nvPr>
                <p:custDataLst>
                  <p:tags r:id="rId1"/>
                </p:custDataLst>
              </p:nvPr>
            </p:nvSpPr>
            <p:spPr>
              <a:xfrm>
                <a:off x="910665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2" name="îŝḷîḓé-Oval 36"/>
              <p:cNvSpPr/>
              <p:nvPr>
                <p:custDataLst>
                  <p:tags r:id="rId2"/>
                </p:custDataLst>
              </p:nvPr>
            </p:nvSpPr>
            <p:spPr>
              <a:xfrm>
                <a:off x="1042247" y="3433203"/>
                <a:ext cx="1771651" cy="1771650"/>
              </a:xfrm>
              <a:prstGeom prst="ellips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6509291" y="3433997"/>
              <a:ext cx="1550389" cy="1550389"/>
              <a:chOff x="6548617" y="3301620"/>
              <a:chExt cx="2034816" cy="2034816"/>
            </a:xfrm>
          </p:grpSpPr>
          <p:sp>
            <p:nvSpPr>
              <p:cNvPr id="59" name="îŝḷîḓé-Oval 33"/>
              <p:cNvSpPr/>
              <p:nvPr>
                <p:custDataLst>
                  <p:tags r:id="rId3"/>
                </p:custDataLst>
              </p:nvPr>
            </p:nvSpPr>
            <p:spPr>
              <a:xfrm>
                <a:off x="6548617" y="3301620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60" name="îŝḷîḓé-Oval 34"/>
              <p:cNvSpPr/>
              <p:nvPr>
                <p:custDataLst>
                  <p:tags r:id="rId4"/>
                </p:custDataLst>
              </p:nvPr>
            </p:nvSpPr>
            <p:spPr>
              <a:xfrm>
                <a:off x="6680200" y="3433203"/>
                <a:ext cx="1771650" cy="1771650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129961" y="1937206"/>
              <a:ext cx="1550389" cy="1550389"/>
              <a:chOff x="3725684" y="1525767"/>
              <a:chExt cx="2034816" cy="2034816"/>
            </a:xfrm>
          </p:grpSpPr>
          <p:sp>
            <p:nvSpPr>
              <p:cNvPr id="57" name="îŝḷîḓé-Oval 31"/>
              <p:cNvSpPr/>
              <p:nvPr>
                <p:custDataLst>
                  <p:tags r:id="rId5"/>
                </p:custDataLst>
              </p:nvPr>
            </p:nvSpPr>
            <p:spPr>
              <a:xfrm>
                <a:off x="3725684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8" name="îŝḷîḓé-Oval 32"/>
              <p:cNvSpPr/>
              <p:nvPr>
                <p:custDataLst>
                  <p:tags r:id="rId6"/>
                </p:custDataLst>
              </p:nvPr>
            </p:nvSpPr>
            <p:spPr>
              <a:xfrm>
                <a:off x="3857267" y="1657350"/>
                <a:ext cx="1771650" cy="1771650"/>
              </a:xfrm>
              <a:prstGeom prst="ellips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8895729" y="1937206"/>
              <a:ext cx="1550389" cy="1550389"/>
              <a:chOff x="9379982" y="1525767"/>
              <a:chExt cx="2034816" cy="2034816"/>
            </a:xfrm>
          </p:grpSpPr>
          <p:sp>
            <p:nvSpPr>
              <p:cNvPr id="55" name="îŝḷîḓé-Oval 29"/>
              <p:cNvSpPr/>
              <p:nvPr>
                <p:custDataLst>
                  <p:tags r:id="rId7"/>
                </p:custDataLst>
              </p:nvPr>
            </p:nvSpPr>
            <p:spPr>
              <a:xfrm>
                <a:off x="9379982" y="1525767"/>
                <a:ext cx="2034816" cy="203481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6" name="îŝḷîḓé-Oval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9511565" y="1657350"/>
                <a:ext cx="1771650" cy="1771650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/>
                <a:endParaRPr sz="110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sp>
          <p:nvSpPr>
            <p:cNvPr id="37" name="îŝḷîḓé-箭头: 五边形 6"/>
            <p:cNvSpPr/>
            <p:nvPr>
              <p:custDataLst>
                <p:tags r:id="rId9"/>
              </p:custDataLst>
            </p:nvPr>
          </p:nvSpPr>
          <p:spPr>
            <a:xfrm rot="19500000">
              <a:off x="2891926" y="3419367"/>
              <a:ext cx="1036791" cy="395317"/>
            </a:xfrm>
            <a:prstGeom prst="homePlat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8" name="îŝḷîḓé-箭头: 五边形 9"/>
            <p:cNvSpPr/>
            <p:nvPr>
              <p:custDataLst>
                <p:tags r:id="rId10"/>
              </p:custDataLst>
            </p:nvPr>
          </p:nvSpPr>
          <p:spPr>
            <a:xfrm rot="2209917">
              <a:off x="5262212" y="3189679"/>
              <a:ext cx="1036791" cy="395317"/>
            </a:xfrm>
            <a:prstGeom prst="homePlat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39" name="îŝḷîḓé-箭头: 五边形 10"/>
            <p:cNvSpPr/>
            <p:nvPr>
              <p:custDataLst>
                <p:tags r:id="rId11"/>
              </p:custDataLst>
            </p:nvPr>
          </p:nvSpPr>
          <p:spPr>
            <a:xfrm rot="19500000">
              <a:off x="7641542" y="3419367"/>
              <a:ext cx="1036791" cy="395317"/>
            </a:xfrm>
            <a:prstGeom prst="homePlat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0" name="îŝḷîḓé-任意多边形: 形状 34"/>
            <p:cNvSpPr/>
            <p:nvPr>
              <p:custDataLst>
                <p:tags r:id="rId12"/>
              </p:custDataLst>
            </p:nvPr>
          </p:nvSpPr>
          <p:spPr bwMode="auto">
            <a:xfrm>
              <a:off x="9455097" y="2332410"/>
              <a:ext cx="431653" cy="735536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1" name="îŝḷîḓé-任意多边形: 形状 31"/>
            <p:cNvSpPr/>
            <p:nvPr>
              <p:custDataLst>
                <p:tags r:id="rId13"/>
              </p:custDataLst>
            </p:nvPr>
          </p:nvSpPr>
          <p:spPr bwMode="auto">
            <a:xfrm>
              <a:off x="2323666" y="3819356"/>
              <a:ext cx="415466" cy="70795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2" name="îŝḷîḓé-任意多边形: 形状 33"/>
            <p:cNvSpPr/>
            <p:nvPr>
              <p:custDataLst>
                <p:tags r:id="rId14"/>
              </p:custDataLst>
            </p:nvPr>
          </p:nvSpPr>
          <p:spPr bwMode="auto">
            <a:xfrm>
              <a:off x="7063349" y="3803357"/>
              <a:ext cx="434244" cy="739951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43" name="îŝḷîḓé-任意多边形: 形状 32"/>
            <p:cNvSpPr/>
            <p:nvPr>
              <p:custDataLst>
                <p:tags r:id="rId15"/>
              </p:custDataLst>
            </p:nvPr>
          </p:nvSpPr>
          <p:spPr bwMode="auto">
            <a:xfrm>
              <a:off x="4695429" y="2357253"/>
              <a:ext cx="419451" cy="714744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p>
              <a:pPr algn="ctr"/>
              <a:endParaRPr sz="110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3554203" y="4268244"/>
              <a:ext cx="7405311" cy="1079882"/>
              <a:chOff x="1467192" y="5180920"/>
              <a:chExt cx="7405311" cy="1079882"/>
            </a:xfrm>
          </p:grpSpPr>
          <p:sp>
            <p:nvSpPr>
              <p:cNvPr id="51" name="îŝḷîḓé-文本框 2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337618" y="5200279"/>
                <a:ext cx="2534885" cy="729835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分别给应届生发送符合的职位到邮箱供应届生选择</a:t>
                </a: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2" name="îŝḷîḓé-Rectangle 2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337880" y="5303786"/>
                <a:ext cx="2020900" cy="957016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p>
                <a:pPr lvl="0" algn="ctr" defTabSz="914400">
                  <a:spcBef>
                    <a:spcPct val="0"/>
                  </a:spcBef>
                  <a:defRPr/>
                </a:pPr>
                <a:endParaRPr lang="zh-CN" altLang="en-US" sz="1400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3" name="îŝḷîḓé-文本框 2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467192" y="5506152"/>
                <a:ext cx="2686202" cy="533664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把符合实习生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意向要求的岗位信息爬取下来</a:t>
                </a: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4" name="îŝḷîḓé-Rectangle 28"/>
              <p:cNvSpPr/>
              <p:nvPr>
                <p:custDataLst>
                  <p:tags r:id="rId19"/>
                </p:custDataLst>
              </p:nvPr>
            </p:nvSpPr>
            <p:spPr>
              <a:xfrm>
                <a:off x="1467192" y="5180920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爬取数据</a:t>
                </a:r>
                <a:endParaRPr lang="zh-CN" altLang="en-US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6328417" y="1679590"/>
              <a:ext cx="2664003" cy="1028061"/>
              <a:chOff x="8556950" y="806351"/>
              <a:chExt cx="2664003" cy="1028061"/>
            </a:xfrm>
          </p:grpSpPr>
          <p:sp>
            <p:nvSpPr>
              <p:cNvPr id="49" name="îŝḷîḓé-文本框 2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8556950" y="1063784"/>
                <a:ext cx="2664003" cy="770628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把实习招聘信息汇总到表格里</a:t>
                </a: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50" name="îŝḷîḓé-Rectangle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8792902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写入数据</a:t>
                </a:r>
                <a:endParaRPr lang="zh-CN" altLang="en-US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693430" y="1679590"/>
              <a:ext cx="2257909" cy="1158315"/>
              <a:chOff x="3921963" y="806351"/>
              <a:chExt cx="2257909" cy="1158315"/>
            </a:xfrm>
          </p:grpSpPr>
          <p:sp>
            <p:nvSpPr>
              <p:cNvPr id="47" name="îŝḷîḓé-文本框 2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921963" y="1338079"/>
                <a:ext cx="2257909" cy="62658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p>
                <a:pPr algn="ctr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自动打开网站，自动搜索实习生的相关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意向</a:t>
                </a:r>
                <a:endParaRPr lang="zh-CN" altLang="en-US" sz="1400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  <p:sp>
            <p:nvSpPr>
              <p:cNvPr id="48" name="îŝḷîḓé-Rectangle 22"/>
              <p:cNvSpPr/>
              <p:nvPr>
                <p:custDataLst>
                  <p:tags r:id="rId23"/>
                </p:custDataLst>
              </p:nvPr>
            </p:nvSpPr>
            <p:spPr>
              <a:xfrm>
                <a:off x="3921963" y="806351"/>
                <a:ext cx="2020976" cy="325410"/>
              </a:xfrm>
              <a:prstGeom prst="rect">
                <a:avLst/>
              </a:prstGeom>
            </p:spPr>
            <p:txBody>
              <a:bodyPr wrap="none" lIns="0" tIns="0" rIns="0" bIns="0" anchor="ctr" anchorCtr="1">
                <a:noAutofit/>
              </a:bodyPr>
              <a:p>
                <a:pPr lvl="0" algn="ctr" defTabSz="914400">
                  <a:spcBef>
                    <a:spcPct val="0"/>
                  </a:spcBef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latin typeface="Arial" panose="020B0604020202020204"/>
                    <a:ea typeface="微软雅黑" panose="020B0503020204020204" pitchFamily="34" charset="-122"/>
                    <a:cs typeface="+mn-ea"/>
                    <a:sym typeface="Arial" panose="020B0604020202020204"/>
                  </a:rPr>
                  <a:t>进入网站招聘平台</a:t>
                </a:r>
                <a:endParaRPr lang="zh-CN" altLang="en-US" b="1" dirty="0">
                  <a:solidFill>
                    <a:schemeClr val="bg1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endParaRPr>
              </a:p>
            </p:txBody>
          </p:sp>
        </p:grpSp>
      </p:grpSp>
      <p:sp>
        <p:nvSpPr>
          <p:cNvPr id="3" name="îŝḷîḓé-Rectangle 24"/>
          <p:cNvSpPr/>
          <p:nvPr>
            <p:custDataLst>
              <p:tags r:id="rId24"/>
            </p:custDataLst>
          </p:nvPr>
        </p:nvSpPr>
        <p:spPr>
          <a:xfrm>
            <a:off x="8148815" y="4555490"/>
            <a:ext cx="1950633" cy="320215"/>
          </a:xfrm>
          <a:prstGeom prst="rect">
            <a:avLst/>
          </a:prstGeom>
        </p:spPr>
        <p:txBody>
          <a:bodyPr wrap="none" lIns="0" tIns="0" rIns="0" bIns="0" anchor="ctr" anchorCtr="1">
            <a:noAutofit/>
          </a:bodyPr>
          <a:p>
            <a:pPr lvl="0" algn="ctr" defTabSz="914400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发送邮箱</a:t>
            </a:r>
            <a:endParaRPr lang="zh-CN" altLang="en-US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349759" y="617419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背景介绍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84"/>
          <p:cNvSpPr>
            <a:spLocks noChangeAspect="1" noChangeArrowheads="1" noTextEdit="1"/>
          </p:cNvSpPr>
          <p:nvPr/>
        </p:nvSpPr>
        <p:spPr bwMode="auto">
          <a:xfrm>
            <a:off x="1295467" y="2014602"/>
            <a:ext cx="4890349" cy="3938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245235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612775" y="1558290"/>
            <a:ext cx="3186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三、建设规划</a:t>
            </a:r>
            <a:endParaRPr lang="zh-CN" altLang="en-US" sz="2800">
              <a:solidFill>
                <a:schemeClr val="bg1"/>
              </a:solidFill>
            </a:endParaRPr>
          </a:p>
        </p:txBody>
      </p:sp>
      <p:cxnSp>
        <p:nvCxnSpPr>
          <p:cNvPr id="77" name="直接连接符 40"/>
          <p:cNvCxnSpPr/>
          <p:nvPr/>
        </p:nvCxnSpPr>
        <p:spPr>
          <a:xfrm flipV="1">
            <a:off x="872490" y="26314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41"/>
          <p:cNvCxnSpPr/>
          <p:nvPr/>
        </p:nvCxnSpPr>
        <p:spPr>
          <a:xfrm flipV="1">
            <a:off x="3464560" y="20599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42"/>
          <p:cNvCxnSpPr/>
          <p:nvPr/>
        </p:nvCxnSpPr>
        <p:spPr>
          <a:xfrm flipV="1">
            <a:off x="6057265" y="1528445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43"/>
          <p:cNvCxnSpPr/>
          <p:nvPr/>
        </p:nvCxnSpPr>
        <p:spPr>
          <a:xfrm flipV="1">
            <a:off x="8649335" y="955040"/>
            <a:ext cx="0" cy="385000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26"/>
          <p:cNvSpPr txBox="1"/>
          <p:nvPr/>
        </p:nvSpPr>
        <p:spPr>
          <a:xfrm>
            <a:off x="872490" y="3122295"/>
            <a:ext cx="246189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TextBox 30"/>
          <p:cNvSpPr txBox="1"/>
          <p:nvPr/>
        </p:nvSpPr>
        <p:spPr>
          <a:xfrm>
            <a:off x="843915" y="4567555"/>
            <a:ext cx="2560320" cy="735965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p>
            <a:pPr marL="171450" indent="-1714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在海口高校进行试点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建设流程处理平台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TextBox 32"/>
          <p:cNvSpPr txBox="1"/>
          <p:nvPr/>
        </p:nvSpPr>
        <p:spPr>
          <a:xfrm>
            <a:off x="3524885" y="3957955"/>
            <a:ext cx="2644775" cy="847725"/>
          </a:xfrm>
          <a:prstGeom prst="rect">
            <a:avLst/>
          </a:prstGeom>
          <a:noFill/>
        </p:spPr>
        <p:txBody>
          <a:bodyPr wrap="square" lIns="91415" tIns="45708" rIns="91415" bIns="45708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在海南高校进行试点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优化处理流程和平台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Box 33"/>
          <p:cNvSpPr txBox="1"/>
          <p:nvPr/>
        </p:nvSpPr>
        <p:spPr>
          <a:xfrm>
            <a:off x="6041390" y="3416935"/>
            <a:ext cx="2607945" cy="700552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实现海南区域全面应用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确立RPA项目规范和体系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34"/>
          <p:cNvSpPr txBox="1"/>
          <p:nvPr/>
        </p:nvSpPr>
        <p:spPr>
          <a:xfrm>
            <a:off x="8649335" y="2853055"/>
            <a:ext cx="3336925" cy="700552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梳理海南区域流程场景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在更多流程中推广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RPA+AI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TextBox 35"/>
          <p:cNvSpPr txBox="1"/>
          <p:nvPr/>
        </p:nvSpPr>
        <p:spPr>
          <a:xfrm>
            <a:off x="3464560" y="2550795"/>
            <a:ext cx="2341880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p>
            <a:r>
              <a:rPr 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-2024</a:t>
            </a:r>
            <a:r>
              <a:rPr lang="zh-CN" altLang="en-US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TextBox 36"/>
          <p:cNvSpPr txBox="1"/>
          <p:nvPr/>
        </p:nvSpPr>
        <p:spPr>
          <a:xfrm>
            <a:off x="6057265" y="1938020"/>
            <a:ext cx="249237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p>
            <a:r>
              <a:rPr lang="en-US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TextBox 37"/>
          <p:cNvSpPr txBox="1"/>
          <p:nvPr/>
        </p:nvSpPr>
        <p:spPr>
          <a:xfrm>
            <a:off x="8641715" y="1374140"/>
            <a:ext cx="2536825" cy="367030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p>
            <a:r>
              <a:rPr 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endParaRPr lang="zh-CN" altLang="en-US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9" name="组合 3"/>
          <p:cNvGrpSpPr/>
          <p:nvPr/>
        </p:nvGrpSpPr>
        <p:grpSpPr>
          <a:xfrm>
            <a:off x="6057265" y="2510155"/>
            <a:ext cx="2317750" cy="542290"/>
            <a:chOff x="4743736" y="3559626"/>
            <a:chExt cx="1652466" cy="308268"/>
          </a:xfrm>
        </p:grpSpPr>
        <p:sp>
          <p:nvSpPr>
            <p:cNvPr id="90" name="圆角矩形 89"/>
            <p:cNvSpPr/>
            <p:nvPr/>
          </p:nvSpPr>
          <p:spPr>
            <a:xfrm>
              <a:off x="4743736" y="3559626"/>
              <a:ext cx="1652466" cy="30826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中期推广实现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 7"/>
            <p:cNvSpPr>
              <a:spLocks noEditPoints="1"/>
            </p:cNvSpPr>
            <p:nvPr/>
          </p:nvSpPr>
          <p:spPr bwMode="auto">
            <a:xfrm>
              <a:off x="4827829" y="3621505"/>
              <a:ext cx="198396" cy="203560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464560" y="3089275"/>
            <a:ext cx="2318385" cy="542290"/>
            <a:chOff x="2895531" y="3559626"/>
            <a:chExt cx="1652466" cy="308268"/>
          </a:xfrm>
        </p:grpSpPr>
        <p:sp>
          <p:nvSpPr>
            <p:cNvPr id="93" name="圆角矩形 92"/>
            <p:cNvSpPr/>
            <p:nvPr/>
          </p:nvSpPr>
          <p:spPr>
            <a:xfrm>
              <a:off x="2895531" y="3559626"/>
              <a:ext cx="1652466" cy="30826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初步推广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 13"/>
            <p:cNvSpPr>
              <a:spLocks noEditPoints="1"/>
            </p:cNvSpPr>
            <p:nvPr/>
          </p:nvSpPr>
          <p:spPr bwMode="auto">
            <a:xfrm>
              <a:off x="2971391" y="3632825"/>
              <a:ext cx="210380" cy="170542"/>
            </a:xfrm>
            <a:custGeom>
              <a:avLst/>
              <a:gdLst>
                <a:gd name="T0" fmla="*/ 234 w 470"/>
                <a:gd name="T1" fmla="*/ 381 h 381"/>
                <a:gd name="T2" fmla="*/ 0 w 470"/>
                <a:gd name="T3" fmla="*/ 119 h 381"/>
                <a:gd name="T4" fmla="*/ 87 w 470"/>
                <a:gd name="T5" fmla="*/ 0 h 381"/>
                <a:gd name="T6" fmla="*/ 380 w 470"/>
                <a:gd name="T7" fmla="*/ 0 h 381"/>
                <a:gd name="T8" fmla="*/ 470 w 470"/>
                <a:gd name="T9" fmla="*/ 119 h 381"/>
                <a:gd name="T10" fmla="*/ 234 w 470"/>
                <a:gd name="T11" fmla="*/ 381 h 381"/>
                <a:gd name="T12" fmla="*/ 300 w 470"/>
                <a:gd name="T13" fmla="*/ 152 h 381"/>
                <a:gd name="T14" fmla="*/ 234 w 470"/>
                <a:gd name="T15" fmla="*/ 161 h 381"/>
                <a:gd name="T16" fmla="*/ 170 w 470"/>
                <a:gd name="T17" fmla="*/ 152 h 381"/>
                <a:gd name="T18" fmla="*/ 234 w 470"/>
                <a:gd name="T19" fmla="*/ 291 h 381"/>
                <a:gd name="T20" fmla="*/ 300 w 470"/>
                <a:gd name="T21" fmla="*/ 152 h 381"/>
                <a:gd name="T22" fmla="*/ 331 w 470"/>
                <a:gd name="T23" fmla="*/ 145 h 381"/>
                <a:gd name="T24" fmla="*/ 267 w 470"/>
                <a:gd name="T25" fmla="*/ 286 h 381"/>
                <a:gd name="T26" fmla="*/ 395 w 470"/>
                <a:gd name="T27" fmla="*/ 135 h 381"/>
                <a:gd name="T28" fmla="*/ 331 w 470"/>
                <a:gd name="T29" fmla="*/ 145 h 381"/>
                <a:gd name="T30" fmla="*/ 203 w 470"/>
                <a:gd name="T31" fmla="*/ 286 h 381"/>
                <a:gd name="T32" fmla="*/ 137 w 470"/>
                <a:gd name="T33" fmla="*/ 145 h 381"/>
                <a:gd name="T34" fmla="*/ 73 w 470"/>
                <a:gd name="T35" fmla="*/ 135 h 381"/>
                <a:gd name="T36" fmla="*/ 203 w 470"/>
                <a:gd name="T37" fmla="*/ 286 h 381"/>
                <a:gd name="T38" fmla="*/ 69 w 470"/>
                <a:gd name="T39" fmla="*/ 104 h 381"/>
                <a:gd name="T40" fmla="*/ 168 w 470"/>
                <a:gd name="T41" fmla="*/ 121 h 381"/>
                <a:gd name="T42" fmla="*/ 170 w 470"/>
                <a:gd name="T43" fmla="*/ 119 h 381"/>
                <a:gd name="T44" fmla="*/ 147 w 470"/>
                <a:gd name="T45" fmla="*/ 119 h 381"/>
                <a:gd name="T46" fmla="*/ 109 w 470"/>
                <a:gd name="T47" fmla="*/ 55 h 381"/>
                <a:gd name="T48" fmla="*/ 69 w 470"/>
                <a:gd name="T49" fmla="*/ 104 h 381"/>
                <a:gd name="T50" fmla="*/ 132 w 470"/>
                <a:gd name="T51" fmla="*/ 45 h 381"/>
                <a:gd name="T52" fmla="*/ 173 w 470"/>
                <a:gd name="T53" fmla="*/ 114 h 381"/>
                <a:gd name="T54" fmla="*/ 220 w 470"/>
                <a:gd name="T55" fmla="*/ 45 h 381"/>
                <a:gd name="T56" fmla="*/ 132 w 470"/>
                <a:gd name="T57" fmla="*/ 45 h 381"/>
                <a:gd name="T58" fmla="*/ 194 w 470"/>
                <a:gd name="T59" fmla="*/ 126 h 381"/>
                <a:gd name="T60" fmla="*/ 234 w 470"/>
                <a:gd name="T61" fmla="*/ 133 h 381"/>
                <a:gd name="T62" fmla="*/ 274 w 470"/>
                <a:gd name="T63" fmla="*/ 126 h 381"/>
                <a:gd name="T64" fmla="*/ 234 w 470"/>
                <a:gd name="T65" fmla="*/ 67 h 381"/>
                <a:gd name="T66" fmla="*/ 194 w 470"/>
                <a:gd name="T67" fmla="*/ 126 h 381"/>
                <a:gd name="T68" fmla="*/ 248 w 470"/>
                <a:gd name="T69" fmla="*/ 45 h 381"/>
                <a:gd name="T70" fmla="*/ 295 w 470"/>
                <a:gd name="T71" fmla="*/ 114 h 381"/>
                <a:gd name="T72" fmla="*/ 338 w 470"/>
                <a:gd name="T73" fmla="*/ 45 h 381"/>
                <a:gd name="T74" fmla="*/ 248 w 470"/>
                <a:gd name="T75" fmla="*/ 45 h 381"/>
                <a:gd name="T76" fmla="*/ 359 w 470"/>
                <a:gd name="T77" fmla="*/ 55 h 381"/>
                <a:gd name="T78" fmla="*/ 321 w 470"/>
                <a:gd name="T79" fmla="*/ 119 h 381"/>
                <a:gd name="T80" fmla="*/ 298 w 470"/>
                <a:gd name="T81" fmla="*/ 119 h 381"/>
                <a:gd name="T82" fmla="*/ 300 w 470"/>
                <a:gd name="T83" fmla="*/ 121 h 381"/>
                <a:gd name="T84" fmla="*/ 399 w 470"/>
                <a:gd name="T85" fmla="*/ 104 h 381"/>
                <a:gd name="T86" fmla="*/ 359 w 470"/>
                <a:gd name="T87" fmla="*/ 55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70" h="381">
                  <a:moveTo>
                    <a:pt x="234" y="381"/>
                  </a:moveTo>
                  <a:lnTo>
                    <a:pt x="0" y="119"/>
                  </a:lnTo>
                  <a:lnTo>
                    <a:pt x="87" y="0"/>
                  </a:lnTo>
                  <a:lnTo>
                    <a:pt x="380" y="0"/>
                  </a:lnTo>
                  <a:lnTo>
                    <a:pt x="470" y="119"/>
                  </a:lnTo>
                  <a:lnTo>
                    <a:pt x="234" y="381"/>
                  </a:lnTo>
                  <a:close/>
                  <a:moveTo>
                    <a:pt x="300" y="152"/>
                  </a:moveTo>
                  <a:lnTo>
                    <a:pt x="234" y="161"/>
                  </a:lnTo>
                  <a:lnTo>
                    <a:pt x="170" y="152"/>
                  </a:lnTo>
                  <a:lnTo>
                    <a:pt x="234" y="291"/>
                  </a:lnTo>
                  <a:lnTo>
                    <a:pt x="300" y="152"/>
                  </a:lnTo>
                  <a:close/>
                  <a:moveTo>
                    <a:pt x="331" y="145"/>
                  </a:moveTo>
                  <a:lnTo>
                    <a:pt x="267" y="286"/>
                  </a:lnTo>
                  <a:lnTo>
                    <a:pt x="395" y="135"/>
                  </a:lnTo>
                  <a:lnTo>
                    <a:pt x="331" y="145"/>
                  </a:lnTo>
                  <a:close/>
                  <a:moveTo>
                    <a:pt x="203" y="286"/>
                  </a:moveTo>
                  <a:lnTo>
                    <a:pt x="137" y="145"/>
                  </a:lnTo>
                  <a:lnTo>
                    <a:pt x="73" y="135"/>
                  </a:lnTo>
                  <a:lnTo>
                    <a:pt x="203" y="286"/>
                  </a:lnTo>
                  <a:close/>
                  <a:moveTo>
                    <a:pt x="69" y="104"/>
                  </a:moveTo>
                  <a:lnTo>
                    <a:pt x="168" y="121"/>
                  </a:lnTo>
                  <a:lnTo>
                    <a:pt x="170" y="119"/>
                  </a:lnTo>
                  <a:lnTo>
                    <a:pt x="147" y="119"/>
                  </a:lnTo>
                  <a:lnTo>
                    <a:pt x="109" y="55"/>
                  </a:lnTo>
                  <a:lnTo>
                    <a:pt x="69" y="104"/>
                  </a:lnTo>
                  <a:close/>
                  <a:moveTo>
                    <a:pt x="132" y="45"/>
                  </a:moveTo>
                  <a:lnTo>
                    <a:pt x="173" y="114"/>
                  </a:lnTo>
                  <a:lnTo>
                    <a:pt x="220" y="45"/>
                  </a:lnTo>
                  <a:lnTo>
                    <a:pt x="132" y="45"/>
                  </a:lnTo>
                  <a:close/>
                  <a:moveTo>
                    <a:pt x="194" y="126"/>
                  </a:moveTo>
                  <a:lnTo>
                    <a:pt x="234" y="133"/>
                  </a:lnTo>
                  <a:lnTo>
                    <a:pt x="274" y="126"/>
                  </a:lnTo>
                  <a:lnTo>
                    <a:pt x="234" y="67"/>
                  </a:lnTo>
                  <a:lnTo>
                    <a:pt x="194" y="126"/>
                  </a:lnTo>
                  <a:close/>
                  <a:moveTo>
                    <a:pt x="248" y="45"/>
                  </a:moveTo>
                  <a:lnTo>
                    <a:pt x="295" y="114"/>
                  </a:lnTo>
                  <a:lnTo>
                    <a:pt x="338" y="45"/>
                  </a:lnTo>
                  <a:lnTo>
                    <a:pt x="248" y="45"/>
                  </a:lnTo>
                  <a:close/>
                  <a:moveTo>
                    <a:pt x="359" y="55"/>
                  </a:moveTo>
                  <a:lnTo>
                    <a:pt x="321" y="119"/>
                  </a:lnTo>
                  <a:lnTo>
                    <a:pt x="298" y="119"/>
                  </a:lnTo>
                  <a:lnTo>
                    <a:pt x="300" y="121"/>
                  </a:lnTo>
                  <a:lnTo>
                    <a:pt x="399" y="104"/>
                  </a:lnTo>
                  <a:lnTo>
                    <a:pt x="359" y="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5" name="组合 1"/>
          <p:cNvGrpSpPr/>
          <p:nvPr/>
        </p:nvGrpSpPr>
        <p:grpSpPr>
          <a:xfrm>
            <a:off x="872490" y="3672840"/>
            <a:ext cx="2317750" cy="542290"/>
            <a:chOff x="1047326" y="3559626"/>
            <a:chExt cx="1652466" cy="308268"/>
          </a:xfrm>
        </p:grpSpPr>
        <p:sp>
          <p:nvSpPr>
            <p:cNvPr id="96" name="圆角矩形 95"/>
            <p:cNvSpPr/>
            <p:nvPr/>
          </p:nvSpPr>
          <p:spPr>
            <a:xfrm>
              <a:off x="1047326" y="3559626"/>
              <a:ext cx="1652466" cy="30826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短期规划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 18"/>
            <p:cNvSpPr>
              <a:spLocks noEditPoints="1"/>
            </p:cNvSpPr>
            <p:nvPr/>
          </p:nvSpPr>
          <p:spPr bwMode="auto">
            <a:xfrm>
              <a:off x="1130198" y="3600747"/>
              <a:ext cx="215851" cy="212145"/>
            </a:xfrm>
            <a:custGeom>
              <a:avLst/>
              <a:gdLst>
                <a:gd name="T0" fmla="*/ 197 w 197"/>
                <a:gd name="T1" fmla="*/ 95 h 194"/>
                <a:gd name="T2" fmla="*/ 138 w 197"/>
                <a:gd name="T3" fmla="*/ 89 h 194"/>
                <a:gd name="T4" fmla="*/ 100 w 197"/>
                <a:gd name="T5" fmla="*/ 76 h 194"/>
                <a:gd name="T6" fmla="*/ 100 w 197"/>
                <a:gd name="T7" fmla="*/ 172 h 194"/>
                <a:gd name="T8" fmla="*/ 84 w 197"/>
                <a:gd name="T9" fmla="*/ 172 h 194"/>
                <a:gd name="T10" fmla="*/ 84 w 197"/>
                <a:gd name="T11" fmla="*/ 0 h 194"/>
                <a:gd name="T12" fmla="*/ 100 w 197"/>
                <a:gd name="T13" fmla="*/ 0 h 194"/>
                <a:gd name="T14" fmla="*/ 100 w 197"/>
                <a:gd name="T15" fmla="*/ 10 h 194"/>
                <a:gd name="T16" fmla="*/ 138 w 197"/>
                <a:gd name="T17" fmla="*/ 23 h 194"/>
                <a:gd name="T18" fmla="*/ 197 w 197"/>
                <a:gd name="T19" fmla="*/ 30 h 194"/>
                <a:gd name="T20" fmla="*/ 178 w 197"/>
                <a:gd name="T21" fmla="*/ 63 h 194"/>
                <a:gd name="T22" fmla="*/ 197 w 197"/>
                <a:gd name="T23" fmla="*/ 95 h 194"/>
                <a:gd name="T24" fmla="*/ 25 w 197"/>
                <a:gd name="T25" fmla="*/ 164 h 194"/>
                <a:gd name="T26" fmla="*/ 92 w 197"/>
                <a:gd name="T27" fmla="*/ 184 h 194"/>
                <a:gd name="T28" fmla="*/ 160 w 197"/>
                <a:gd name="T29" fmla="*/ 164 h 194"/>
                <a:gd name="T30" fmla="*/ 120 w 197"/>
                <a:gd name="T31" fmla="*/ 147 h 194"/>
                <a:gd name="T32" fmla="*/ 121 w 197"/>
                <a:gd name="T33" fmla="*/ 136 h 194"/>
                <a:gd name="T34" fmla="*/ 185 w 197"/>
                <a:gd name="T35" fmla="*/ 164 h 194"/>
                <a:gd name="T36" fmla="*/ 92 w 197"/>
                <a:gd name="T37" fmla="*/ 194 h 194"/>
                <a:gd name="T38" fmla="*/ 0 w 197"/>
                <a:gd name="T39" fmla="*/ 164 h 194"/>
                <a:gd name="T40" fmla="*/ 63 w 197"/>
                <a:gd name="T41" fmla="*/ 136 h 194"/>
                <a:gd name="T42" fmla="*/ 64 w 197"/>
                <a:gd name="T43" fmla="*/ 147 h 194"/>
                <a:gd name="T44" fmla="*/ 25 w 197"/>
                <a:gd name="T45" fmla="*/ 16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194">
                  <a:moveTo>
                    <a:pt x="197" y="95"/>
                  </a:moveTo>
                  <a:cubicBezTo>
                    <a:pt x="197" y="95"/>
                    <a:pt x="164" y="89"/>
                    <a:pt x="138" y="89"/>
                  </a:cubicBezTo>
                  <a:cubicBezTo>
                    <a:pt x="112" y="89"/>
                    <a:pt x="100" y="76"/>
                    <a:pt x="100" y="76"/>
                  </a:cubicBezTo>
                  <a:cubicBezTo>
                    <a:pt x="100" y="172"/>
                    <a:pt x="100" y="172"/>
                    <a:pt x="100" y="172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10"/>
                    <a:pt x="112" y="23"/>
                    <a:pt x="138" y="23"/>
                  </a:cubicBezTo>
                  <a:cubicBezTo>
                    <a:pt x="164" y="23"/>
                    <a:pt x="197" y="30"/>
                    <a:pt x="197" y="30"/>
                  </a:cubicBezTo>
                  <a:cubicBezTo>
                    <a:pt x="178" y="63"/>
                    <a:pt x="178" y="63"/>
                    <a:pt x="178" y="63"/>
                  </a:cubicBezTo>
                  <a:lnTo>
                    <a:pt x="197" y="95"/>
                  </a:lnTo>
                  <a:close/>
                  <a:moveTo>
                    <a:pt x="25" y="164"/>
                  </a:moveTo>
                  <a:cubicBezTo>
                    <a:pt x="25" y="175"/>
                    <a:pt x="59" y="184"/>
                    <a:pt x="92" y="184"/>
                  </a:cubicBezTo>
                  <a:cubicBezTo>
                    <a:pt x="126" y="184"/>
                    <a:pt x="160" y="175"/>
                    <a:pt x="160" y="164"/>
                  </a:cubicBezTo>
                  <a:cubicBezTo>
                    <a:pt x="160" y="157"/>
                    <a:pt x="142" y="150"/>
                    <a:pt x="120" y="147"/>
                  </a:cubicBezTo>
                  <a:cubicBezTo>
                    <a:pt x="121" y="136"/>
                    <a:pt x="121" y="136"/>
                    <a:pt x="121" y="136"/>
                  </a:cubicBezTo>
                  <a:cubicBezTo>
                    <a:pt x="158" y="140"/>
                    <a:pt x="185" y="151"/>
                    <a:pt x="185" y="164"/>
                  </a:cubicBezTo>
                  <a:cubicBezTo>
                    <a:pt x="185" y="181"/>
                    <a:pt x="144" y="194"/>
                    <a:pt x="92" y="194"/>
                  </a:cubicBezTo>
                  <a:cubicBezTo>
                    <a:pt x="41" y="194"/>
                    <a:pt x="0" y="181"/>
                    <a:pt x="0" y="164"/>
                  </a:cubicBezTo>
                  <a:cubicBezTo>
                    <a:pt x="0" y="151"/>
                    <a:pt x="26" y="140"/>
                    <a:pt x="63" y="136"/>
                  </a:cubicBezTo>
                  <a:cubicBezTo>
                    <a:pt x="64" y="147"/>
                    <a:pt x="64" y="147"/>
                    <a:pt x="64" y="147"/>
                  </a:cubicBezTo>
                  <a:cubicBezTo>
                    <a:pt x="42" y="150"/>
                    <a:pt x="25" y="157"/>
                    <a:pt x="25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p>
              <a:endParaRPr lang="zh-CN" altLang="en-US" sz="128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649335" y="1946275"/>
            <a:ext cx="2317750" cy="542290"/>
            <a:chOff x="6591942" y="3559626"/>
            <a:chExt cx="1652466" cy="308268"/>
          </a:xfrm>
        </p:grpSpPr>
        <p:sp>
          <p:nvSpPr>
            <p:cNvPr id="99" name="圆角矩形 98"/>
            <p:cNvSpPr/>
            <p:nvPr/>
          </p:nvSpPr>
          <p:spPr>
            <a:xfrm>
              <a:off x="6591942" y="3559626"/>
              <a:ext cx="1652466" cy="30826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长期规划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Freeform 23"/>
            <p:cNvSpPr>
              <a:spLocks noEditPoints="1"/>
            </p:cNvSpPr>
            <p:nvPr/>
          </p:nvSpPr>
          <p:spPr bwMode="auto">
            <a:xfrm>
              <a:off x="6694478" y="3616112"/>
              <a:ext cx="153946" cy="203968"/>
            </a:xfrm>
            <a:custGeom>
              <a:avLst/>
              <a:gdLst>
                <a:gd name="T0" fmla="*/ 9 w 151"/>
                <a:gd name="T1" fmla="*/ 0 h 200"/>
                <a:gd name="T2" fmla="*/ 0 w 151"/>
                <a:gd name="T3" fmla="*/ 191 h 200"/>
                <a:gd name="T4" fmla="*/ 142 w 151"/>
                <a:gd name="T5" fmla="*/ 200 h 200"/>
                <a:gd name="T6" fmla="*/ 151 w 151"/>
                <a:gd name="T7" fmla="*/ 10 h 200"/>
                <a:gd name="T8" fmla="*/ 50 w 151"/>
                <a:gd name="T9" fmla="*/ 161 h 200"/>
                <a:gd name="T10" fmla="*/ 29 w 151"/>
                <a:gd name="T11" fmla="*/ 165 h 200"/>
                <a:gd name="T12" fmla="*/ 24 w 151"/>
                <a:gd name="T13" fmla="*/ 152 h 200"/>
                <a:gd name="T14" fmla="*/ 46 w 151"/>
                <a:gd name="T15" fmla="*/ 148 h 200"/>
                <a:gd name="T16" fmla="*/ 50 w 151"/>
                <a:gd name="T17" fmla="*/ 161 h 200"/>
                <a:gd name="T18" fmla="*/ 46 w 151"/>
                <a:gd name="T19" fmla="*/ 137 h 200"/>
                <a:gd name="T20" fmla="*/ 24 w 151"/>
                <a:gd name="T21" fmla="*/ 133 h 200"/>
                <a:gd name="T22" fmla="*/ 29 w 151"/>
                <a:gd name="T23" fmla="*/ 120 h 200"/>
                <a:gd name="T24" fmla="*/ 50 w 151"/>
                <a:gd name="T25" fmla="*/ 124 h 200"/>
                <a:gd name="T26" fmla="*/ 50 w 151"/>
                <a:gd name="T27" fmla="*/ 105 h 200"/>
                <a:gd name="T28" fmla="*/ 29 w 151"/>
                <a:gd name="T29" fmla="*/ 109 h 200"/>
                <a:gd name="T30" fmla="*/ 24 w 151"/>
                <a:gd name="T31" fmla="*/ 96 h 200"/>
                <a:gd name="T32" fmla="*/ 46 w 151"/>
                <a:gd name="T33" fmla="*/ 92 h 200"/>
                <a:gd name="T34" fmla="*/ 50 w 151"/>
                <a:gd name="T35" fmla="*/ 105 h 200"/>
                <a:gd name="T36" fmla="*/ 83 w 151"/>
                <a:gd name="T37" fmla="*/ 165 h 200"/>
                <a:gd name="T38" fmla="*/ 63 w 151"/>
                <a:gd name="T39" fmla="*/ 161 h 200"/>
                <a:gd name="T40" fmla="*/ 67 w 151"/>
                <a:gd name="T41" fmla="*/ 148 h 200"/>
                <a:gd name="T42" fmla="*/ 88 w 151"/>
                <a:gd name="T43" fmla="*/ 152 h 200"/>
                <a:gd name="T44" fmla="*/ 88 w 151"/>
                <a:gd name="T45" fmla="*/ 133 h 200"/>
                <a:gd name="T46" fmla="*/ 67 w 151"/>
                <a:gd name="T47" fmla="*/ 137 h 200"/>
                <a:gd name="T48" fmla="*/ 63 w 151"/>
                <a:gd name="T49" fmla="*/ 124 h 200"/>
                <a:gd name="T50" fmla="*/ 83 w 151"/>
                <a:gd name="T51" fmla="*/ 120 h 200"/>
                <a:gd name="T52" fmla="*/ 88 w 151"/>
                <a:gd name="T53" fmla="*/ 133 h 200"/>
                <a:gd name="T54" fmla="*/ 83 w 151"/>
                <a:gd name="T55" fmla="*/ 109 h 200"/>
                <a:gd name="T56" fmla="*/ 63 w 151"/>
                <a:gd name="T57" fmla="*/ 105 h 200"/>
                <a:gd name="T58" fmla="*/ 67 w 151"/>
                <a:gd name="T59" fmla="*/ 92 h 200"/>
                <a:gd name="T60" fmla="*/ 88 w 151"/>
                <a:gd name="T61" fmla="*/ 96 h 200"/>
                <a:gd name="T62" fmla="*/ 128 w 151"/>
                <a:gd name="T63" fmla="*/ 161 h 200"/>
                <a:gd name="T64" fmla="*/ 104 w 151"/>
                <a:gd name="T65" fmla="*/ 164 h 200"/>
                <a:gd name="T66" fmla="*/ 99 w 151"/>
                <a:gd name="T67" fmla="*/ 152 h 200"/>
                <a:gd name="T68" fmla="*/ 123 w 151"/>
                <a:gd name="T69" fmla="*/ 148 h 200"/>
                <a:gd name="T70" fmla="*/ 128 w 151"/>
                <a:gd name="T71" fmla="*/ 161 h 200"/>
                <a:gd name="T72" fmla="*/ 123 w 151"/>
                <a:gd name="T73" fmla="*/ 136 h 200"/>
                <a:gd name="T74" fmla="*/ 99 w 151"/>
                <a:gd name="T75" fmla="*/ 133 h 200"/>
                <a:gd name="T76" fmla="*/ 104 w 151"/>
                <a:gd name="T77" fmla="*/ 120 h 200"/>
                <a:gd name="T78" fmla="*/ 128 w 151"/>
                <a:gd name="T79" fmla="*/ 124 h 200"/>
                <a:gd name="T80" fmla="*/ 128 w 151"/>
                <a:gd name="T81" fmla="*/ 105 h 200"/>
                <a:gd name="T82" fmla="*/ 104 w 151"/>
                <a:gd name="T83" fmla="*/ 108 h 200"/>
                <a:gd name="T84" fmla="*/ 99 w 151"/>
                <a:gd name="T85" fmla="*/ 96 h 200"/>
                <a:gd name="T86" fmla="*/ 123 w 151"/>
                <a:gd name="T87" fmla="*/ 92 h 200"/>
                <a:gd name="T88" fmla="*/ 128 w 151"/>
                <a:gd name="T89" fmla="*/ 105 h 200"/>
                <a:gd name="T90" fmla="*/ 103 w 151"/>
                <a:gd name="T91" fmla="*/ 72 h 200"/>
                <a:gd name="T92" fmla="*/ 103 w 151"/>
                <a:gd name="T93" fmla="*/ 56 h 200"/>
                <a:gd name="T94" fmla="*/ 130 w 151"/>
                <a:gd name="T95" fmla="*/ 63 h 200"/>
                <a:gd name="T96" fmla="*/ 136 w 151"/>
                <a:gd name="T97" fmla="*/ 42 h 200"/>
                <a:gd name="T98" fmla="*/ 22 w 151"/>
                <a:gd name="T99" fmla="*/ 48 h 200"/>
                <a:gd name="T100" fmla="*/ 16 w 151"/>
                <a:gd name="T101" fmla="*/ 23 h 200"/>
                <a:gd name="T102" fmla="*/ 129 w 151"/>
                <a:gd name="T103" fmla="*/ 16 h 200"/>
                <a:gd name="T104" fmla="*/ 136 w 151"/>
                <a:gd name="T105" fmla="*/ 42 h 200"/>
                <a:gd name="T106" fmla="*/ 120 w 151"/>
                <a:gd name="T107" fmla="*/ 23 h 200"/>
                <a:gd name="T108" fmla="*/ 124 w 151"/>
                <a:gd name="T109" fmla="*/ 45 h 200"/>
                <a:gd name="T110" fmla="*/ 127 w 151"/>
                <a:gd name="T111" fmla="*/ 23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1" h="200">
                  <a:moveTo>
                    <a:pt x="14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96"/>
                    <a:pt x="4" y="200"/>
                    <a:pt x="9" y="200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7" y="200"/>
                    <a:pt x="151" y="196"/>
                    <a:pt x="151" y="191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1" y="4"/>
                    <a:pt x="147" y="0"/>
                    <a:pt x="142" y="0"/>
                  </a:cubicBezTo>
                  <a:close/>
                  <a:moveTo>
                    <a:pt x="50" y="161"/>
                  </a:moveTo>
                  <a:cubicBezTo>
                    <a:pt x="50" y="163"/>
                    <a:pt x="48" y="165"/>
                    <a:pt x="46" y="165"/>
                  </a:cubicBezTo>
                  <a:cubicBezTo>
                    <a:pt x="29" y="165"/>
                    <a:pt x="29" y="165"/>
                    <a:pt x="29" y="165"/>
                  </a:cubicBezTo>
                  <a:cubicBezTo>
                    <a:pt x="26" y="165"/>
                    <a:pt x="24" y="163"/>
                    <a:pt x="24" y="161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4" y="150"/>
                    <a:pt x="26" y="148"/>
                    <a:pt x="29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8" y="148"/>
                    <a:pt x="50" y="150"/>
                    <a:pt x="50" y="152"/>
                  </a:cubicBezTo>
                  <a:lnTo>
                    <a:pt x="50" y="161"/>
                  </a:lnTo>
                  <a:close/>
                  <a:moveTo>
                    <a:pt x="50" y="133"/>
                  </a:moveTo>
                  <a:cubicBezTo>
                    <a:pt x="50" y="135"/>
                    <a:pt x="48" y="137"/>
                    <a:pt x="46" y="137"/>
                  </a:cubicBezTo>
                  <a:cubicBezTo>
                    <a:pt x="29" y="137"/>
                    <a:pt x="29" y="137"/>
                    <a:pt x="29" y="137"/>
                  </a:cubicBezTo>
                  <a:cubicBezTo>
                    <a:pt x="26" y="137"/>
                    <a:pt x="24" y="135"/>
                    <a:pt x="24" y="133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2"/>
                    <a:pt x="26" y="120"/>
                    <a:pt x="29" y="12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48" y="120"/>
                    <a:pt x="50" y="122"/>
                    <a:pt x="50" y="124"/>
                  </a:cubicBezTo>
                  <a:lnTo>
                    <a:pt x="50" y="133"/>
                  </a:lnTo>
                  <a:close/>
                  <a:moveTo>
                    <a:pt x="50" y="105"/>
                  </a:moveTo>
                  <a:cubicBezTo>
                    <a:pt x="50" y="107"/>
                    <a:pt x="48" y="109"/>
                    <a:pt x="46" y="109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6" y="109"/>
                    <a:pt x="24" y="107"/>
                    <a:pt x="24" y="105"/>
                  </a:cubicBezTo>
                  <a:cubicBezTo>
                    <a:pt x="24" y="96"/>
                    <a:pt x="24" y="96"/>
                    <a:pt x="24" y="96"/>
                  </a:cubicBezTo>
                  <a:cubicBezTo>
                    <a:pt x="24" y="94"/>
                    <a:pt x="26" y="92"/>
                    <a:pt x="29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8" y="92"/>
                    <a:pt x="50" y="94"/>
                    <a:pt x="50" y="96"/>
                  </a:cubicBezTo>
                  <a:lnTo>
                    <a:pt x="50" y="105"/>
                  </a:lnTo>
                  <a:close/>
                  <a:moveTo>
                    <a:pt x="88" y="161"/>
                  </a:moveTo>
                  <a:cubicBezTo>
                    <a:pt x="88" y="163"/>
                    <a:pt x="86" y="165"/>
                    <a:pt x="83" y="165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65" y="165"/>
                    <a:pt x="63" y="163"/>
                    <a:pt x="63" y="161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3" y="150"/>
                    <a:pt x="65" y="148"/>
                    <a:pt x="67" y="148"/>
                  </a:cubicBezTo>
                  <a:cubicBezTo>
                    <a:pt x="83" y="148"/>
                    <a:pt x="83" y="148"/>
                    <a:pt x="83" y="148"/>
                  </a:cubicBezTo>
                  <a:cubicBezTo>
                    <a:pt x="86" y="148"/>
                    <a:pt x="88" y="150"/>
                    <a:pt x="88" y="152"/>
                  </a:cubicBezTo>
                  <a:lnTo>
                    <a:pt x="88" y="161"/>
                  </a:lnTo>
                  <a:close/>
                  <a:moveTo>
                    <a:pt x="88" y="133"/>
                  </a:moveTo>
                  <a:cubicBezTo>
                    <a:pt x="88" y="135"/>
                    <a:pt x="86" y="137"/>
                    <a:pt x="83" y="137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37"/>
                    <a:pt x="63" y="135"/>
                    <a:pt x="63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3" y="122"/>
                    <a:pt x="65" y="120"/>
                    <a:pt x="67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6" y="120"/>
                    <a:pt x="88" y="122"/>
                    <a:pt x="88" y="124"/>
                  </a:cubicBezTo>
                  <a:lnTo>
                    <a:pt x="88" y="133"/>
                  </a:lnTo>
                  <a:close/>
                  <a:moveTo>
                    <a:pt x="88" y="105"/>
                  </a:moveTo>
                  <a:cubicBezTo>
                    <a:pt x="88" y="107"/>
                    <a:pt x="86" y="109"/>
                    <a:pt x="83" y="109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65" y="109"/>
                    <a:pt x="63" y="107"/>
                    <a:pt x="63" y="105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4"/>
                    <a:pt x="65" y="92"/>
                    <a:pt x="67" y="92"/>
                  </a:cubicBezTo>
                  <a:cubicBezTo>
                    <a:pt x="83" y="92"/>
                    <a:pt x="83" y="92"/>
                    <a:pt x="83" y="92"/>
                  </a:cubicBezTo>
                  <a:cubicBezTo>
                    <a:pt x="86" y="92"/>
                    <a:pt x="88" y="94"/>
                    <a:pt x="88" y="96"/>
                  </a:cubicBezTo>
                  <a:lnTo>
                    <a:pt x="88" y="105"/>
                  </a:lnTo>
                  <a:close/>
                  <a:moveTo>
                    <a:pt x="128" y="161"/>
                  </a:moveTo>
                  <a:cubicBezTo>
                    <a:pt x="128" y="163"/>
                    <a:pt x="125" y="164"/>
                    <a:pt x="123" y="164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2" y="164"/>
                    <a:pt x="99" y="163"/>
                    <a:pt x="99" y="161"/>
                  </a:cubicBezTo>
                  <a:cubicBezTo>
                    <a:pt x="99" y="152"/>
                    <a:pt x="99" y="152"/>
                    <a:pt x="99" y="152"/>
                  </a:cubicBezTo>
                  <a:cubicBezTo>
                    <a:pt x="99" y="150"/>
                    <a:pt x="102" y="148"/>
                    <a:pt x="104" y="148"/>
                  </a:cubicBezTo>
                  <a:cubicBezTo>
                    <a:pt x="123" y="148"/>
                    <a:pt x="123" y="148"/>
                    <a:pt x="123" y="148"/>
                  </a:cubicBezTo>
                  <a:cubicBezTo>
                    <a:pt x="125" y="148"/>
                    <a:pt x="128" y="150"/>
                    <a:pt x="128" y="152"/>
                  </a:cubicBezTo>
                  <a:lnTo>
                    <a:pt x="128" y="161"/>
                  </a:lnTo>
                  <a:close/>
                  <a:moveTo>
                    <a:pt x="128" y="133"/>
                  </a:moveTo>
                  <a:cubicBezTo>
                    <a:pt x="128" y="135"/>
                    <a:pt x="125" y="136"/>
                    <a:pt x="123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2" y="136"/>
                    <a:pt x="99" y="135"/>
                    <a:pt x="99" y="133"/>
                  </a:cubicBezTo>
                  <a:cubicBezTo>
                    <a:pt x="99" y="124"/>
                    <a:pt x="99" y="124"/>
                    <a:pt x="99" y="124"/>
                  </a:cubicBezTo>
                  <a:cubicBezTo>
                    <a:pt x="99" y="122"/>
                    <a:pt x="102" y="120"/>
                    <a:pt x="104" y="120"/>
                  </a:cubicBezTo>
                  <a:cubicBezTo>
                    <a:pt x="123" y="120"/>
                    <a:pt x="123" y="120"/>
                    <a:pt x="123" y="120"/>
                  </a:cubicBezTo>
                  <a:cubicBezTo>
                    <a:pt x="125" y="120"/>
                    <a:pt x="128" y="122"/>
                    <a:pt x="128" y="124"/>
                  </a:cubicBezTo>
                  <a:lnTo>
                    <a:pt x="128" y="133"/>
                  </a:lnTo>
                  <a:close/>
                  <a:moveTo>
                    <a:pt x="128" y="105"/>
                  </a:moveTo>
                  <a:cubicBezTo>
                    <a:pt x="128" y="107"/>
                    <a:pt x="125" y="108"/>
                    <a:pt x="123" y="108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102" y="108"/>
                    <a:pt x="99" y="107"/>
                    <a:pt x="99" y="105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4"/>
                    <a:pt x="102" y="92"/>
                    <a:pt x="104" y="92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5" y="92"/>
                    <a:pt x="128" y="94"/>
                    <a:pt x="128" y="96"/>
                  </a:cubicBezTo>
                  <a:lnTo>
                    <a:pt x="128" y="105"/>
                  </a:lnTo>
                  <a:close/>
                  <a:moveTo>
                    <a:pt x="126" y="72"/>
                  </a:moveTo>
                  <a:cubicBezTo>
                    <a:pt x="103" y="72"/>
                    <a:pt x="103" y="72"/>
                    <a:pt x="103" y="72"/>
                  </a:cubicBezTo>
                  <a:cubicBezTo>
                    <a:pt x="100" y="72"/>
                    <a:pt x="99" y="67"/>
                    <a:pt x="99" y="63"/>
                  </a:cubicBezTo>
                  <a:cubicBezTo>
                    <a:pt x="99" y="60"/>
                    <a:pt x="100" y="56"/>
                    <a:pt x="103" y="56"/>
                  </a:cubicBezTo>
                  <a:cubicBezTo>
                    <a:pt x="126" y="56"/>
                    <a:pt x="126" y="56"/>
                    <a:pt x="126" y="56"/>
                  </a:cubicBezTo>
                  <a:cubicBezTo>
                    <a:pt x="128" y="56"/>
                    <a:pt x="130" y="60"/>
                    <a:pt x="130" y="63"/>
                  </a:cubicBezTo>
                  <a:cubicBezTo>
                    <a:pt x="130" y="67"/>
                    <a:pt x="128" y="72"/>
                    <a:pt x="126" y="72"/>
                  </a:cubicBezTo>
                  <a:close/>
                  <a:moveTo>
                    <a:pt x="136" y="42"/>
                  </a:moveTo>
                  <a:cubicBezTo>
                    <a:pt x="136" y="45"/>
                    <a:pt x="133" y="48"/>
                    <a:pt x="129" y="48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9" y="48"/>
                    <a:pt x="16" y="45"/>
                    <a:pt x="16" y="4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129" y="16"/>
                    <a:pt x="129" y="16"/>
                    <a:pt x="129" y="16"/>
                  </a:cubicBezTo>
                  <a:cubicBezTo>
                    <a:pt x="133" y="16"/>
                    <a:pt x="136" y="19"/>
                    <a:pt x="136" y="23"/>
                  </a:cubicBezTo>
                  <a:lnTo>
                    <a:pt x="136" y="42"/>
                  </a:lnTo>
                  <a:close/>
                  <a:moveTo>
                    <a:pt x="124" y="20"/>
                  </a:moveTo>
                  <a:cubicBezTo>
                    <a:pt x="122" y="20"/>
                    <a:pt x="120" y="21"/>
                    <a:pt x="120" y="23"/>
                  </a:cubicBezTo>
                  <a:cubicBezTo>
                    <a:pt x="120" y="42"/>
                    <a:pt x="120" y="42"/>
                    <a:pt x="120" y="42"/>
                  </a:cubicBezTo>
                  <a:cubicBezTo>
                    <a:pt x="120" y="44"/>
                    <a:pt x="122" y="45"/>
                    <a:pt x="124" y="45"/>
                  </a:cubicBezTo>
                  <a:cubicBezTo>
                    <a:pt x="126" y="45"/>
                    <a:pt x="127" y="44"/>
                    <a:pt x="127" y="4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1"/>
                    <a:pt x="126" y="20"/>
                    <a:pt x="124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5024" tIns="32512" rIns="65024" bIns="32512" numCol="1" anchor="t" anchorCtr="0" compatLnSpc="1"/>
            <a:p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01" name="直接连接符 2"/>
          <p:cNvCxnSpPr/>
          <p:nvPr/>
        </p:nvCxnSpPr>
        <p:spPr>
          <a:xfrm flipV="1">
            <a:off x="-1" y="1079500"/>
            <a:ext cx="12192001" cy="38100"/>
          </a:xfrm>
          <a:prstGeom prst="line">
            <a:avLst/>
          </a:prstGeom>
          <a:ln w="15875">
            <a:gradFill>
              <a:gsLst>
                <a:gs pos="27500">
                  <a:srgbClr val="01A8FF"/>
                </a:gs>
                <a:gs pos="0">
                  <a:schemeClr val="bg1"/>
                </a:gs>
                <a:gs pos="55000">
                  <a:srgbClr val="B484E2"/>
                </a:gs>
                <a:gs pos="100000">
                  <a:srgbClr val="1A070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349759" y="617419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需求分析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5271770" y="3439160"/>
            <a:ext cx="1814195" cy="2094230"/>
            <a:chOff x="8301916" y="1749231"/>
            <a:chExt cx="2561601" cy="2956261"/>
          </a:xfrm>
        </p:grpSpPr>
        <p:sp>
          <p:nvSpPr>
            <p:cNvPr id="4" name="梯形 3"/>
            <p:cNvSpPr/>
            <p:nvPr>
              <p:custDataLst>
                <p:tags r:id="rId1"/>
              </p:custDataLst>
            </p:nvPr>
          </p:nvSpPr>
          <p:spPr>
            <a:xfrm rot="14400000">
              <a:off x="8553651" y="2720979"/>
              <a:ext cx="2370547" cy="427052"/>
            </a:xfrm>
            <a:prstGeom prst="trapezoid">
              <a:avLst>
                <a:gd name="adj" fmla="val 583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5" name="梯形 4"/>
            <p:cNvSpPr/>
            <p:nvPr>
              <p:custDataLst>
                <p:tags r:id="rId2"/>
              </p:custDataLst>
            </p:nvPr>
          </p:nvSpPr>
          <p:spPr>
            <a:xfrm>
              <a:off x="8492970" y="4010011"/>
              <a:ext cx="2370547" cy="427052"/>
            </a:xfrm>
            <a:prstGeom prst="trapezoid">
              <a:avLst>
                <a:gd name="adj" fmla="val 5836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  <p:sp>
          <p:nvSpPr>
            <p:cNvPr id="18" name="梯形 17"/>
            <p:cNvSpPr/>
            <p:nvPr>
              <p:custDataLst>
                <p:tags r:id="rId3"/>
              </p:custDataLst>
            </p:nvPr>
          </p:nvSpPr>
          <p:spPr>
            <a:xfrm rot="7200000">
              <a:off x="7330168" y="3306693"/>
              <a:ext cx="2370547" cy="427052"/>
            </a:xfrm>
            <a:prstGeom prst="trapezoid">
              <a:avLst>
                <a:gd name="adj" fmla="val 5836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endParaRPr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97" name="椭圆 96"/>
          <p:cNvSpPr/>
          <p:nvPr>
            <p:custDataLst>
              <p:tags r:id="rId4"/>
            </p:custDataLst>
          </p:nvPr>
        </p:nvSpPr>
        <p:spPr>
          <a:xfrm>
            <a:off x="4618355" y="5085080"/>
            <a:ext cx="742950" cy="742950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6" name="任意多边形: 形状 10"/>
          <p:cNvSpPr/>
          <p:nvPr>
            <p:custDataLst>
              <p:tags r:id="rId5"/>
            </p:custDataLst>
          </p:nvPr>
        </p:nvSpPr>
        <p:spPr bwMode="auto">
          <a:xfrm>
            <a:off x="5871845" y="3048000"/>
            <a:ext cx="234950" cy="435610"/>
          </a:xfrm>
          <a:custGeom>
            <a:avLst/>
            <a:gdLst>
              <a:gd name="connsiteX0" fmla="*/ 144363 w 327353"/>
              <a:gd name="connsiteY0" fmla="*/ 543008 h 606722"/>
              <a:gd name="connsiteX1" fmla="*/ 131814 w 327353"/>
              <a:gd name="connsiteY1" fmla="*/ 555538 h 606722"/>
              <a:gd name="connsiteX2" fmla="*/ 144363 w 327353"/>
              <a:gd name="connsiteY2" fmla="*/ 568156 h 606722"/>
              <a:gd name="connsiteX3" fmla="*/ 182990 w 327353"/>
              <a:gd name="connsiteY3" fmla="*/ 568156 h 606722"/>
              <a:gd name="connsiteX4" fmla="*/ 195540 w 327353"/>
              <a:gd name="connsiteY4" fmla="*/ 555538 h 606722"/>
              <a:gd name="connsiteX5" fmla="*/ 182990 w 327353"/>
              <a:gd name="connsiteY5" fmla="*/ 543008 h 606722"/>
              <a:gd name="connsiteX6" fmla="*/ 327353 w 327353"/>
              <a:gd name="connsiteY6" fmla="*/ 501509 h 606722"/>
              <a:gd name="connsiteX7" fmla="*/ 327353 w 327353"/>
              <a:gd name="connsiteY7" fmla="*/ 572333 h 606722"/>
              <a:gd name="connsiteX8" fmla="*/ 294066 w 327353"/>
              <a:gd name="connsiteY8" fmla="*/ 606722 h 606722"/>
              <a:gd name="connsiteX9" fmla="*/ 33020 w 327353"/>
              <a:gd name="connsiteY9" fmla="*/ 606722 h 606722"/>
              <a:gd name="connsiteX10" fmla="*/ 0 w 327353"/>
              <a:gd name="connsiteY10" fmla="*/ 572333 h 606722"/>
              <a:gd name="connsiteX11" fmla="*/ 0 w 327353"/>
              <a:gd name="connsiteY11" fmla="*/ 502779 h 606722"/>
              <a:gd name="connsiteX12" fmla="*/ 0 w 327353"/>
              <a:gd name="connsiteY12" fmla="*/ 502753 h 606722"/>
              <a:gd name="connsiteX13" fmla="*/ 322280 w 327353"/>
              <a:gd name="connsiteY13" fmla="*/ 502753 h 606722"/>
              <a:gd name="connsiteX14" fmla="*/ 327353 w 327353"/>
              <a:gd name="connsiteY14" fmla="*/ 501509 h 606722"/>
              <a:gd name="connsiteX15" fmla="*/ 187174 w 327353"/>
              <a:gd name="connsiteY15" fmla="*/ 190205 h 606722"/>
              <a:gd name="connsiteX16" fmla="*/ 174624 w 327353"/>
              <a:gd name="connsiteY16" fmla="*/ 202823 h 606722"/>
              <a:gd name="connsiteX17" fmla="*/ 174624 w 327353"/>
              <a:gd name="connsiteY17" fmla="*/ 263163 h 606722"/>
              <a:gd name="connsiteX18" fmla="*/ 187174 w 327353"/>
              <a:gd name="connsiteY18" fmla="*/ 275693 h 606722"/>
              <a:gd name="connsiteX19" fmla="*/ 191357 w 327353"/>
              <a:gd name="connsiteY19" fmla="*/ 274982 h 606722"/>
              <a:gd name="connsiteX20" fmla="*/ 191357 w 327353"/>
              <a:gd name="connsiteY20" fmla="*/ 405614 h 606722"/>
              <a:gd name="connsiteX21" fmla="*/ 203995 w 327353"/>
              <a:gd name="connsiteY21" fmla="*/ 418144 h 606722"/>
              <a:gd name="connsiteX22" fmla="*/ 216545 w 327353"/>
              <a:gd name="connsiteY22" fmla="*/ 405614 h 606722"/>
              <a:gd name="connsiteX23" fmla="*/ 216545 w 327353"/>
              <a:gd name="connsiteY23" fmla="*/ 275426 h 606722"/>
              <a:gd name="connsiteX24" fmla="*/ 219037 w 327353"/>
              <a:gd name="connsiteY24" fmla="*/ 275693 h 606722"/>
              <a:gd name="connsiteX25" fmla="*/ 231675 w 327353"/>
              <a:gd name="connsiteY25" fmla="*/ 263163 h 606722"/>
              <a:gd name="connsiteX26" fmla="*/ 231675 w 327353"/>
              <a:gd name="connsiteY26" fmla="*/ 202823 h 606722"/>
              <a:gd name="connsiteX27" fmla="*/ 219037 w 327353"/>
              <a:gd name="connsiteY27" fmla="*/ 190205 h 606722"/>
              <a:gd name="connsiteX28" fmla="*/ 211471 w 327353"/>
              <a:gd name="connsiteY28" fmla="*/ 192782 h 606722"/>
              <a:gd name="connsiteX29" fmla="*/ 203995 w 327353"/>
              <a:gd name="connsiteY29" fmla="*/ 190205 h 606722"/>
              <a:gd name="connsiteX30" fmla="*/ 195540 w 327353"/>
              <a:gd name="connsiteY30" fmla="*/ 193493 h 606722"/>
              <a:gd name="connsiteX31" fmla="*/ 187174 w 327353"/>
              <a:gd name="connsiteY31" fmla="*/ 190205 h 606722"/>
              <a:gd name="connsiteX32" fmla="*/ 106626 w 327353"/>
              <a:gd name="connsiteY32" fmla="*/ 181851 h 606722"/>
              <a:gd name="connsiteX33" fmla="*/ 85621 w 327353"/>
              <a:gd name="connsiteY33" fmla="*/ 202823 h 606722"/>
              <a:gd name="connsiteX34" fmla="*/ 85621 w 327353"/>
              <a:gd name="connsiteY34" fmla="*/ 328479 h 606722"/>
              <a:gd name="connsiteX35" fmla="*/ 95678 w 327353"/>
              <a:gd name="connsiteY35" fmla="*/ 346341 h 606722"/>
              <a:gd name="connsiteX36" fmla="*/ 95678 w 327353"/>
              <a:gd name="connsiteY36" fmla="*/ 405614 h 606722"/>
              <a:gd name="connsiteX37" fmla="*/ 108317 w 327353"/>
              <a:gd name="connsiteY37" fmla="*/ 418144 h 606722"/>
              <a:gd name="connsiteX38" fmla="*/ 120866 w 327353"/>
              <a:gd name="connsiteY38" fmla="*/ 405614 h 606722"/>
              <a:gd name="connsiteX39" fmla="*/ 120866 w 327353"/>
              <a:gd name="connsiteY39" fmla="*/ 343853 h 606722"/>
              <a:gd name="connsiteX40" fmla="*/ 127631 w 327353"/>
              <a:gd name="connsiteY40" fmla="*/ 328479 h 606722"/>
              <a:gd name="connsiteX41" fmla="*/ 127631 w 327353"/>
              <a:gd name="connsiteY41" fmla="*/ 202823 h 606722"/>
              <a:gd name="connsiteX42" fmla="*/ 106626 w 327353"/>
              <a:gd name="connsiteY42" fmla="*/ 181851 h 606722"/>
              <a:gd name="connsiteX43" fmla="*/ 0 w 327353"/>
              <a:gd name="connsiteY43" fmla="*/ 112270 h 606722"/>
              <a:gd name="connsiteX44" fmla="*/ 327353 w 327353"/>
              <a:gd name="connsiteY44" fmla="*/ 112270 h 606722"/>
              <a:gd name="connsiteX45" fmla="*/ 327353 w 327353"/>
              <a:gd name="connsiteY45" fmla="*/ 478928 h 606722"/>
              <a:gd name="connsiteX46" fmla="*/ 322280 w 327353"/>
              <a:gd name="connsiteY46" fmla="*/ 477684 h 606722"/>
              <a:gd name="connsiteX47" fmla="*/ 0 w 327353"/>
              <a:gd name="connsiteY47" fmla="*/ 477684 h 606722"/>
              <a:gd name="connsiteX48" fmla="*/ 0 w 327353"/>
              <a:gd name="connsiteY48" fmla="*/ 477658 h 606722"/>
              <a:gd name="connsiteX49" fmla="*/ 33020 w 327353"/>
              <a:gd name="connsiteY49" fmla="*/ 0 h 606722"/>
              <a:gd name="connsiteX50" fmla="*/ 294066 w 327353"/>
              <a:gd name="connsiteY50" fmla="*/ 0 h 606722"/>
              <a:gd name="connsiteX51" fmla="*/ 327353 w 327353"/>
              <a:gd name="connsiteY51" fmla="*/ 34407 h 606722"/>
              <a:gd name="connsiteX52" fmla="*/ 327353 w 327353"/>
              <a:gd name="connsiteY52" fmla="*/ 87219 h 606722"/>
              <a:gd name="connsiteX53" fmla="*/ 0 w 327353"/>
              <a:gd name="connsiteY53" fmla="*/ 87219 h 606722"/>
              <a:gd name="connsiteX54" fmla="*/ 0 w 327353"/>
              <a:gd name="connsiteY54" fmla="*/ 34407 h 606722"/>
              <a:gd name="connsiteX55" fmla="*/ 33020 w 327353"/>
              <a:gd name="connsiteY5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27353" h="606722">
                <a:moveTo>
                  <a:pt x="144363" y="543008"/>
                </a:moveTo>
                <a:cubicBezTo>
                  <a:pt x="137421" y="543008"/>
                  <a:pt x="131814" y="548606"/>
                  <a:pt x="131814" y="555538"/>
                </a:cubicBezTo>
                <a:cubicBezTo>
                  <a:pt x="131814" y="562558"/>
                  <a:pt x="137421" y="568156"/>
                  <a:pt x="144363" y="568156"/>
                </a:cubicBezTo>
                <a:lnTo>
                  <a:pt x="182990" y="568156"/>
                </a:lnTo>
                <a:cubicBezTo>
                  <a:pt x="189933" y="568156"/>
                  <a:pt x="195540" y="562558"/>
                  <a:pt x="195540" y="555538"/>
                </a:cubicBezTo>
                <a:cubicBezTo>
                  <a:pt x="195540" y="548606"/>
                  <a:pt x="189933" y="543008"/>
                  <a:pt x="182990" y="543008"/>
                </a:cubicBezTo>
                <a:close/>
                <a:moveTo>
                  <a:pt x="327353" y="501509"/>
                </a:moveTo>
                <a:lnTo>
                  <a:pt x="327353" y="572333"/>
                </a:lnTo>
                <a:cubicBezTo>
                  <a:pt x="327353" y="590905"/>
                  <a:pt x="312668" y="606722"/>
                  <a:pt x="294066" y="606722"/>
                </a:cubicBezTo>
                <a:lnTo>
                  <a:pt x="33020" y="606722"/>
                </a:lnTo>
                <a:cubicBezTo>
                  <a:pt x="14330" y="606722"/>
                  <a:pt x="0" y="590905"/>
                  <a:pt x="0" y="572333"/>
                </a:cubicBezTo>
                <a:lnTo>
                  <a:pt x="0" y="502779"/>
                </a:lnTo>
                <a:lnTo>
                  <a:pt x="0" y="502753"/>
                </a:lnTo>
                <a:lnTo>
                  <a:pt x="322280" y="502753"/>
                </a:lnTo>
                <a:cubicBezTo>
                  <a:pt x="324238" y="502753"/>
                  <a:pt x="325662" y="502309"/>
                  <a:pt x="327353" y="501509"/>
                </a:cubicBezTo>
                <a:close/>
                <a:moveTo>
                  <a:pt x="187174" y="190205"/>
                </a:moveTo>
                <a:cubicBezTo>
                  <a:pt x="180231" y="190205"/>
                  <a:pt x="174624" y="195892"/>
                  <a:pt x="174624" y="202823"/>
                </a:cubicBezTo>
                <a:lnTo>
                  <a:pt x="174624" y="263163"/>
                </a:lnTo>
                <a:cubicBezTo>
                  <a:pt x="174624" y="270094"/>
                  <a:pt x="180231" y="275693"/>
                  <a:pt x="187174" y="275693"/>
                </a:cubicBezTo>
                <a:cubicBezTo>
                  <a:pt x="188687" y="275693"/>
                  <a:pt x="190022" y="275426"/>
                  <a:pt x="191357" y="274982"/>
                </a:cubicBezTo>
                <a:lnTo>
                  <a:pt x="191357" y="405614"/>
                </a:lnTo>
                <a:cubicBezTo>
                  <a:pt x="191357" y="412545"/>
                  <a:pt x="196964" y="418144"/>
                  <a:pt x="203995" y="418144"/>
                </a:cubicBezTo>
                <a:cubicBezTo>
                  <a:pt x="210937" y="418144"/>
                  <a:pt x="216545" y="412545"/>
                  <a:pt x="216545" y="405614"/>
                </a:cubicBezTo>
                <a:lnTo>
                  <a:pt x="216545" y="275426"/>
                </a:lnTo>
                <a:cubicBezTo>
                  <a:pt x="217346" y="275604"/>
                  <a:pt x="218236" y="275693"/>
                  <a:pt x="219037" y="275693"/>
                </a:cubicBezTo>
                <a:cubicBezTo>
                  <a:pt x="225979" y="275693"/>
                  <a:pt x="231675" y="270094"/>
                  <a:pt x="231675" y="263163"/>
                </a:cubicBezTo>
                <a:lnTo>
                  <a:pt x="231675" y="202823"/>
                </a:lnTo>
                <a:cubicBezTo>
                  <a:pt x="231675" y="195892"/>
                  <a:pt x="225979" y="190205"/>
                  <a:pt x="219037" y="190205"/>
                </a:cubicBezTo>
                <a:cubicBezTo>
                  <a:pt x="216189" y="190205"/>
                  <a:pt x="213607" y="191182"/>
                  <a:pt x="211471" y="192782"/>
                </a:cubicBezTo>
                <a:cubicBezTo>
                  <a:pt x="209424" y="191182"/>
                  <a:pt x="206843" y="190205"/>
                  <a:pt x="203995" y="190205"/>
                </a:cubicBezTo>
                <a:cubicBezTo>
                  <a:pt x="200702" y="190205"/>
                  <a:pt x="197765" y="191449"/>
                  <a:pt x="195540" y="193493"/>
                </a:cubicBezTo>
                <a:cubicBezTo>
                  <a:pt x="193315" y="191449"/>
                  <a:pt x="190378" y="190205"/>
                  <a:pt x="187174" y="190205"/>
                </a:cubicBezTo>
                <a:close/>
                <a:moveTo>
                  <a:pt x="106626" y="181851"/>
                </a:moveTo>
                <a:cubicBezTo>
                  <a:pt x="95055" y="181851"/>
                  <a:pt x="85621" y="191271"/>
                  <a:pt x="85621" y="202823"/>
                </a:cubicBezTo>
                <a:lnTo>
                  <a:pt x="85621" y="328479"/>
                </a:lnTo>
                <a:cubicBezTo>
                  <a:pt x="85621" y="336032"/>
                  <a:pt x="89715" y="342697"/>
                  <a:pt x="95678" y="346341"/>
                </a:cubicBezTo>
                <a:lnTo>
                  <a:pt x="95678" y="405614"/>
                </a:lnTo>
                <a:cubicBezTo>
                  <a:pt x="95678" y="412545"/>
                  <a:pt x="101375" y="418144"/>
                  <a:pt x="108317" y="418144"/>
                </a:cubicBezTo>
                <a:cubicBezTo>
                  <a:pt x="115259" y="418144"/>
                  <a:pt x="120866" y="412545"/>
                  <a:pt x="120866" y="405614"/>
                </a:cubicBezTo>
                <a:lnTo>
                  <a:pt x="120866" y="343853"/>
                </a:lnTo>
                <a:cubicBezTo>
                  <a:pt x="124960" y="340031"/>
                  <a:pt x="127631" y="334522"/>
                  <a:pt x="127631" y="328479"/>
                </a:cubicBezTo>
                <a:lnTo>
                  <a:pt x="127631" y="202823"/>
                </a:lnTo>
                <a:cubicBezTo>
                  <a:pt x="127631" y="191271"/>
                  <a:pt x="118196" y="181851"/>
                  <a:pt x="106626" y="181851"/>
                </a:cubicBezTo>
                <a:close/>
                <a:moveTo>
                  <a:pt x="0" y="112270"/>
                </a:moveTo>
                <a:lnTo>
                  <a:pt x="327353" y="112270"/>
                </a:lnTo>
                <a:lnTo>
                  <a:pt x="327353" y="478928"/>
                </a:lnTo>
                <a:cubicBezTo>
                  <a:pt x="325662" y="478128"/>
                  <a:pt x="324238" y="477684"/>
                  <a:pt x="322280" y="477684"/>
                </a:cubicBezTo>
                <a:lnTo>
                  <a:pt x="0" y="477684"/>
                </a:lnTo>
                <a:lnTo>
                  <a:pt x="0" y="477658"/>
                </a:lnTo>
                <a:close/>
                <a:moveTo>
                  <a:pt x="33020" y="0"/>
                </a:moveTo>
                <a:lnTo>
                  <a:pt x="294066" y="0"/>
                </a:lnTo>
                <a:cubicBezTo>
                  <a:pt x="312668" y="0"/>
                  <a:pt x="327353" y="15825"/>
                  <a:pt x="327353" y="34407"/>
                </a:cubicBezTo>
                <a:lnTo>
                  <a:pt x="327353" y="87219"/>
                </a:lnTo>
                <a:lnTo>
                  <a:pt x="0" y="87219"/>
                </a:lnTo>
                <a:lnTo>
                  <a:pt x="0" y="34407"/>
                </a:lnTo>
                <a:cubicBezTo>
                  <a:pt x="0" y="15825"/>
                  <a:pt x="14330" y="0"/>
                  <a:pt x="330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9" name="椭圆 18"/>
          <p:cNvSpPr/>
          <p:nvPr>
            <p:custDataLst>
              <p:tags r:id="rId6"/>
            </p:custDataLst>
          </p:nvPr>
        </p:nvSpPr>
        <p:spPr>
          <a:xfrm>
            <a:off x="5572972" y="3013552"/>
            <a:ext cx="742950" cy="74295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1" name="椭圆 90"/>
          <p:cNvSpPr/>
          <p:nvPr>
            <p:custDataLst>
              <p:tags r:id="rId7"/>
            </p:custDataLst>
          </p:nvPr>
        </p:nvSpPr>
        <p:spPr>
          <a:xfrm>
            <a:off x="6878320" y="5074920"/>
            <a:ext cx="742950" cy="74295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0" name="任意多边形: 形状 10"/>
          <p:cNvSpPr/>
          <p:nvPr>
            <p:custDataLst>
              <p:tags r:id="rId8"/>
            </p:custDataLst>
          </p:nvPr>
        </p:nvSpPr>
        <p:spPr bwMode="auto">
          <a:xfrm>
            <a:off x="5871845" y="3175000"/>
            <a:ext cx="234950" cy="435610"/>
          </a:xfrm>
          <a:custGeom>
            <a:avLst/>
            <a:gdLst>
              <a:gd name="connsiteX0" fmla="*/ 144363 w 327353"/>
              <a:gd name="connsiteY0" fmla="*/ 543008 h 606722"/>
              <a:gd name="connsiteX1" fmla="*/ 131814 w 327353"/>
              <a:gd name="connsiteY1" fmla="*/ 555538 h 606722"/>
              <a:gd name="connsiteX2" fmla="*/ 144363 w 327353"/>
              <a:gd name="connsiteY2" fmla="*/ 568156 h 606722"/>
              <a:gd name="connsiteX3" fmla="*/ 182990 w 327353"/>
              <a:gd name="connsiteY3" fmla="*/ 568156 h 606722"/>
              <a:gd name="connsiteX4" fmla="*/ 195540 w 327353"/>
              <a:gd name="connsiteY4" fmla="*/ 555538 h 606722"/>
              <a:gd name="connsiteX5" fmla="*/ 182990 w 327353"/>
              <a:gd name="connsiteY5" fmla="*/ 543008 h 606722"/>
              <a:gd name="connsiteX6" fmla="*/ 327353 w 327353"/>
              <a:gd name="connsiteY6" fmla="*/ 501509 h 606722"/>
              <a:gd name="connsiteX7" fmla="*/ 327353 w 327353"/>
              <a:gd name="connsiteY7" fmla="*/ 572333 h 606722"/>
              <a:gd name="connsiteX8" fmla="*/ 294066 w 327353"/>
              <a:gd name="connsiteY8" fmla="*/ 606722 h 606722"/>
              <a:gd name="connsiteX9" fmla="*/ 33020 w 327353"/>
              <a:gd name="connsiteY9" fmla="*/ 606722 h 606722"/>
              <a:gd name="connsiteX10" fmla="*/ 0 w 327353"/>
              <a:gd name="connsiteY10" fmla="*/ 572333 h 606722"/>
              <a:gd name="connsiteX11" fmla="*/ 0 w 327353"/>
              <a:gd name="connsiteY11" fmla="*/ 502779 h 606722"/>
              <a:gd name="connsiteX12" fmla="*/ 0 w 327353"/>
              <a:gd name="connsiteY12" fmla="*/ 502753 h 606722"/>
              <a:gd name="connsiteX13" fmla="*/ 322280 w 327353"/>
              <a:gd name="connsiteY13" fmla="*/ 502753 h 606722"/>
              <a:gd name="connsiteX14" fmla="*/ 327353 w 327353"/>
              <a:gd name="connsiteY14" fmla="*/ 501509 h 606722"/>
              <a:gd name="connsiteX15" fmla="*/ 187174 w 327353"/>
              <a:gd name="connsiteY15" fmla="*/ 190205 h 606722"/>
              <a:gd name="connsiteX16" fmla="*/ 174624 w 327353"/>
              <a:gd name="connsiteY16" fmla="*/ 202823 h 606722"/>
              <a:gd name="connsiteX17" fmla="*/ 174624 w 327353"/>
              <a:gd name="connsiteY17" fmla="*/ 263163 h 606722"/>
              <a:gd name="connsiteX18" fmla="*/ 187174 w 327353"/>
              <a:gd name="connsiteY18" fmla="*/ 275693 h 606722"/>
              <a:gd name="connsiteX19" fmla="*/ 191357 w 327353"/>
              <a:gd name="connsiteY19" fmla="*/ 274982 h 606722"/>
              <a:gd name="connsiteX20" fmla="*/ 191357 w 327353"/>
              <a:gd name="connsiteY20" fmla="*/ 405614 h 606722"/>
              <a:gd name="connsiteX21" fmla="*/ 203995 w 327353"/>
              <a:gd name="connsiteY21" fmla="*/ 418144 h 606722"/>
              <a:gd name="connsiteX22" fmla="*/ 216545 w 327353"/>
              <a:gd name="connsiteY22" fmla="*/ 405614 h 606722"/>
              <a:gd name="connsiteX23" fmla="*/ 216545 w 327353"/>
              <a:gd name="connsiteY23" fmla="*/ 275426 h 606722"/>
              <a:gd name="connsiteX24" fmla="*/ 219037 w 327353"/>
              <a:gd name="connsiteY24" fmla="*/ 275693 h 606722"/>
              <a:gd name="connsiteX25" fmla="*/ 231675 w 327353"/>
              <a:gd name="connsiteY25" fmla="*/ 263163 h 606722"/>
              <a:gd name="connsiteX26" fmla="*/ 231675 w 327353"/>
              <a:gd name="connsiteY26" fmla="*/ 202823 h 606722"/>
              <a:gd name="connsiteX27" fmla="*/ 219037 w 327353"/>
              <a:gd name="connsiteY27" fmla="*/ 190205 h 606722"/>
              <a:gd name="connsiteX28" fmla="*/ 211471 w 327353"/>
              <a:gd name="connsiteY28" fmla="*/ 192782 h 606722"/>
              <a:gd name="connsiteX29" fmla="*/ 203995 w 327353"/>
              <a:gd name="connsiteY29" fmla="*/ 190205 h 606722"/>
              <a:gd name="connsiteX30" fmla="*/ 195540 w 327353"/>
              <a:gd name="connsiteY30" fmla="*/ 193493 h 606722"/>
              <a:gd name="connsiteX31" fmla="*/ 187174 w 327353"/>
              <a:gd name="connsiteY31" fmla="*/ 190205 h 606722"/>
              <a:gd name="connsiteX32" fmla="*/ 106626 w 327353"/>
              <a:gd name="connsiteY32" fmla="*/ 181851 h 606722"/>
              <a:gd name="connsiteX33" fmla="*/ 85621 w 327353"/>
              <a:gd name="connsiteY33" fmla="*/ 202823 h 606722"/>
              <a:gd name="connsiteX34" fmla="*/ 85621 w 327353"/>
              <a:gd name="connsiteY34" fmla="*/ 328479 h 606722"/>
              <a:gd name="connsiteX35" fmla="*/ 95678 w 327353"/>
              <a:gd name="connsiteY35" fmla="*/ 346341 h 606722"/>
              <a:gd name="connsiteX36" fmla="*/ 95678 w 327353"/>
              <a:gd name="connsiteY36" fmla="*/ 405614 h 606722"/>
              <a:gd name="connsiteX37" fmla="*/ 108317 w 327353"/>
              <a:gd name="connsiteY37" fmla="*/ 418144 h 606722"/>
              <a:gd name="connsiteX38" fmla="*/ 120866 w 327353"/>
              <a:gd name="connsiteY38" fmla="*/ 405614 h 606722"/>
              <a:gd name="connsiteX39" fmla="*/ 120866 w 327353"/>
              <a:gd name="connsiteY39" fmla="*/ 343853 h 606722"/>
              <a:gd name="connsiteX40" fmla="*/ 127631 w 327353"/>
              <a:gd name="connsiteY40" fmla="*/ 328479 h 606722"/>
              <a:gd name="connsiteX41" fmla="*/ 127631 w 327353"/>
              <a:gd name="connsiteY41" fmla="*/ 202823 h 606722"/>
              <a:gd name="connsiteX42" fmla="*/ 106626 w 327353"/>
              <a:gd name="connsiteY42" fmla="*/ 181851 h 606722"/>
              <a:gd name="connsiteX43" fmla="*/ 0 w 327353"/>
              <a:gd name="connsiteY43" fmla="*/ 112270 h 606722"/>
              <a:gd name="connsiteX44" fmla="*/ 327353 w 327353"/>
              <a:gd name="connsiteY44" fmla="*/ 112270 h 606722"/>
              <a:gd name="connsiteX45" fmla="*/ 327353 w 327353"/>
              <a:gd name="connsiteY45" fmla="*/ 478928 h 606722"/>
              <a:gd name="connsiteX46" fmla="*/ 322280 w 327353"/>
              <a:gd name="connsiteY46" fmla="*/ 477684 h 606722"/>
              <a:gd name="connsiteX47" fmla="*/ 0 w 327353"/>
              <a:gd name="connsiteY47" fmla="*/ 477684 h 606722"/>
              <a:gd name="connsiteX48" fmla="*/ 0 w 327353"/>
              <a:gd name="connsiteY48" fmla="*/ 477658 h 606722"/>
              <a:gd name="connsiteX49" fmla="*/ 33020 w 327353"/>
              <a:gd name="connsiteY49" fmla="*/ 0 h 606722"/>
              <a:gd name="connsiteX50" fmla="*/ 294066 w 327353"/>
              <a:gd name="connsiteY50" fmla="*/ 0 h 606722"/>
              <a:gd name="connsiteX51" fmla="*/ 327353 w 327353"/>
              <a:gd name="connsiteY51" fmla="*/ 34407 h 606722"/>
              <a:gd name="connsiteX52" fmla="*/ 327353 w 327353"/>
              <a:gd name="connsiteY52" fmla="*/ 87219 h 606722"/>
              <a:gd name="connsiteX53" fmla="*/ 0 w 327353"/>
              <a:gd name="connsiteY53" fmla="*/ 87219 h 606722"/>
              <a:gd name="connsiteX54" fmla="*/ 0 w 327353"/>
              <a:gd name="connsiteY54" fmla="*/ 34407 h 606722"/>
              <a:gd name="connsiteX55" fmla="*/ 33020 w 327353"/>
              <a:gd name="connsiteY5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27353" h="606722">
                <a:moveTo>
                  <a:pt x="144363" y="543008"/>
                </a:moveTo>
                <a:cubicBezTo>
                  <a:pt x="137421" y="543008"/>
                  <a:pt x="131814" y="548606"/>
                  <a:pt x="131814" y="555538"/>
                </a:cubicBezTo>
                <a:cubicBezTo>
                  <a:pt x="131814" y="562558"/>
                  <a:pt x="137421" y="568156"/>
                  <a:pt x="144363" y="568156"/>
                </a:cubicBezTo>
                <a:lnTo>
                  <a:pt x="182990" y="568156"/>
                </a:lnTo>
                <a:cubicBezTo>
                  <a:pt x="189933" y="568156"/>
                  <a:pt x="195540" y="562558"/>
                  <a:pt x="195540" y="555538"/>
                </a:cubicBezTo>
                <a:cubicBezTo>
                  <a:pt x="195540" y="548606"/>
                  <a:pt x="189933" y="543008"/>
                  <a:pt x="182990" y="543008"/>
                </a:cubicBezTo>
                <a:close/>
                <a:moveTo>
                  <a:pt x="327353" y="501509"/>
                </a:moveTo>
                <a:lnTo>
                  <a:pt x="327353" y="572333"/>
                </a:lnTo>
                <a:cubicBezTo>
                  <a:pt x="327353" y="590905"/>
                  <a:pt x="312668" y="606722"/>
                  <a:pt x="294066" y="606722"/>
                </a:cubicBezTo>
                <a:lnTo>
                  <a:pt x="33020" y="606722"/>
                </a:lnTo>
                <a:cubicBezTo>
                  <a:pt x="14330" y="606722"/>
                  <a:pt x="0" y="590905"/>
                  <a:pt x="0" y="572333"/>
                </a:cubicBezTo>
                <a:lnTo>
                  <a:pt x="0" y="502779"/>
                </a:lnTo>
                <a:lnTo>
                  <a:pt x="0" y="502753"/>
                </a:lnTo>
                <a:lnTo>
                  <a:pt x="322280" y="502753"/>
                </a:lnTo>
                <a:cubicBezTo>
                  <a:pt x="324238" y="502753"/>
                  <a:pt x="325662" y="502309"/>
                  <a:pt x="327353" y="501509"/>
                </a:cubicBezTo>
                <a:close/>
                <a:moveTo>
                  <a:pt x="187174" y="190205"/>
                </a:moveTo>
                <a:cubicBezTo>
                  <a:pt x="180231" y="190205"/>
                  <a:pt x="174624" y="195892"/>
                  <a:pt x="174624" y="202823"/>
                </a:cubicBezTo>
                <a:lnTo>
                  <a:pt x="174624" y="263163"/>
                </a:lnTo>
                <a:cubicBezTo>
                  <a:pt x="174624" y="270094"/>
                  <a:pt x="180231" y="275693"/>
                  <a:pt x="187174" y="275693"/>
                </a:cubicBezTo>
                <a:cubicBezTo>
                  <a:pt x="188687" y="275693"/>
                  <a:pt x="190022" y="275426"/>
                  <a:pt x="191357" y="274982"/>
                </a:cubicBezTo>
                <a:lnTo>
                  <a:pt x="191357" y="405614"/>
                </a:lnTo>
                <a:cubicBezTo>
                  <a:pt x="191357" y="412545"/>
                  <a:pt x="196964" y="418144"/>
                  <a:pt x="203995" y="418144"/>
                </a:cubicBezTo>
                <a:cubicBezTo>
                  <a:pt x="210937" y="418144"/>
                  <a:pt x="216545" y="412545"/>
                  <a:pt x="216545" y="405614"/>
                </a:cubicBezTo>
                <a:lnTo>
                  <a:pt x="216545" y="275426"/>
                </a:lnTo>
                <a:cubicBezTo>
                  <a:pt x="217346" y="275604"/>
                  <a:pt x="218236" y="275693"/>
                  <a:pt x="219037" y="275693"/>
                </a:cubicBezTo>
                <a:cubicBezTo>
                  <a:pt x="225979" y="275693"/>
                  <a:pt x="231675" y="270094"/>
                  <a:pt x="231675" y="263163"/>
                </a:cubicBezTo>
                <a:lnTo>
                  <a:pt x="231675" y="202823"/>
                </a:lnTo>
                <a:cubicBezTo>
                  <a:pt x="231675" y="195892"/>
                  <a:pt x="225979" y="190205"/>
                  <a:pt x="219037" y="190205"/>
                </a:cubicBezTo>
                <a:cubicBezTo>
                  <a:pt x="216189" y="190205"/>
                  <a:pt x="213607" y="191182"/>
                  <a:pt x="211471" y="192782"/>
                </a:cubicBezTo>
                <a:cubicBezTo>
                  <a:pt x="209424" y="191182"/>
                  <a:pt x="206843" y="190205"/>
                  <a:pt x="203995" y="190205"/>
                </a:cubicBezTo>
                <a:cubicBezTo>
                  <a:pt x="200702" y="190205"/>
                  <a:pt x="197765" y="191449"/>
                  <a:pt x="195540" y="193493"/>
                </a:cubicBezTo>
                <a:cubicBezTo>
                  <a:pt x="193315" y="191449"/>
                  <a:pt x="190378" y="190205"/>
                  <a:pt x="187174" y="190205"/>
                </a:cubicBezTo>
                <a:close/>
                <a:moveTo>
                  <a:pt x="106626" y="181851"/>
                </a:moveTo>
                <a:cubicBezTo>
                  <a:pt x="95055" y="181851"/>
                  <a:pt x="85621" y="191271"/>
                  <a:pt x="85621" y="202823"/>
                </a:cubicBezTo>
                <a:lnTo>
                  <a:pt x="85621" y="328479"/>
                </a:lnTo>
                <a:cubicBezTo>
                  <a:pt x="85621" y="336032"/>
                  <a:pt x="89715" y="342697"/>
                  <a:pt x="95678" y="346341"/>
                </a:cubicBezTo>
                <a:lnTo>
                  <a:pt x="95678" y="405614"/>
                </a:lnTo>
                <a:cubicBezTo>
                  <a:pt x="95678" y="412545"/>
                  <a:pt x="101375" y="418144"/>
                  <a:pt x="108317" y="418144"/>
                </a:cubicBezTo>
                <a:cubicBezTo>
                  <a:pt x="115259" y="418144"/>
                  <a:pt x="120866" y="412545"/>
                  <a:pt x="120866" y="405614"/>
                </a:cubicBezTo>
                <a:lnTo>
                  <a:pt x="120866" y="343853"/>
                </a:lnTo>
                <a:cubicBezTo>
                  <a:pt x="124960" y="340031"/>
                  <a:pt x="127631" y="334522"/>
                  <a:pt x="127631" y="328479"/>
                </a:cubicBezTo>
                <a:lnTo>
                  <a:pt x="127631" y="202823"/>
                </a:lnTo>
                <a:cubicBezTo>
                  <a:pt x="127631" y="191271"/>
                  <a:pt x="118196" y="181851"/>
                  <a:pt x="106626" y="181851"/>
                </a:cubicBezTo>
                <a:close/>
                <a:moveTo>
                  <a:pt x="0" y="112270"/>
                </a:moveTo>
                <a:lnTo>
                  <a:pt x="327353" y="112270"/>
                </a:lnTo>
                <a:lnTo>
                  <a:pt x="327353" y="478928"/>
                </a:lnTo>
                <a:cubicBezTo>
                  <a:pt x="325662" y="478128"/>
                  <a:pt x="324238" y="477684"/>
                  <a:pt x="322280" y="477684"/>
                </a:cubicBezTo>
                <a:lnTo>
                  <a:pt x="0" y="477684"/>
                </a:lnTo>
                <a:lnTo>
                  <a:pt x="0" y="477658"/>
                </a:lnTo>
                <a:close/>
                <a:moveTo>
                  <a:pt x="33020" y="0"/>
                </a:moveTo>
                <a:lnTo>
                  <a:pt x="294066" y="0"/>
                </a:lnTo>
                <a:cubicBezTo>
                  <a:pt x="312668" y="0"/>
                  <a:pt x="327353" y="15825"/>
                  <a:pt x="327353" y="34407"/>
                </a:cubicBezTo>
                <a:lnTo>
                  <a:pt x="327353" y="87219"/>
                </a:lnTo>
                <a:lnTo>
                  <a:pt x="0" y="87219"/>
                </a:lnTo>
                <a:lnTo>
                  <a:pt x="0" y="34407"/>
                </a:lnTo>
                <a:cubicBezTo>
                  <a:pt x="0" y="15825"/>
                  <a:pt x="14330" y="0"/>
                  <a:pt x="330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8" name="任意多边形: 形状 12"/>
          <p:cNvSpPr/>
          <p:nvPr>
            <p:custDataLst>
              <p:tags r:id="rId9"/>
            </p:custDataLst>
          </p:nvPr>
        </p:nvSpPr>
        <p:spPr bwMode="auto">
          <a:xfrm>
            <a:off x="4772025" y="5257800"/>
            <a:ext cx="435610" cy="39751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  <a:gd name="connsiteX107" fmla="*/ 373273 h 605239"/>
              <a:gd name="connsiteY107" fmla="*/ 373273 h 605239"/>
              <a:gd name="connsiteX108" fmla="*/ 373273 h 605239"/>
              <a:gd name="connsiteY108" fmla="*/ 373273 h 605239"/>
              <a:gd name="connsiteX109" fmla="*/ 373273 h 605239"/>
              <a:gd name="connsiteY109" fmla="*/ 373273 h 605239"/>
              <a:gd name="connsiteX110" fmla="*/ 373273 h 605239"/>
              <a:gd name="connsiteY110" fmla="*/ 373273 h 605239"/>
              <a:gd name="connsiteX111" fmla="*/ 373273 h 605239"/>
              <a:gd name="connsiteY111" fmla="*/ 373273 h 605239"/>
              <a:gd name="connsiteX112" fmla="*/ 373273 h 605239"/>
              <a:gd name="connsiteY112" fmla="*/ 373273 h 605239"/>
              <a:gd name="connsiteX113" fmla="*/ 373273 h 605239"/>
              <a:gd name="connsiteY113" fmla="*/ 373273 h 605239"/>
              <a:gd name="connsiteX114" fmla="*/ 373273 h 605239"/>
              <a:gd name="connsiteY114" fmla="*/ 373273 h 605239"/>
              <a:gd name="connsiteX115" fmla="*/ 373273 h 605239"/>
              <a:gd name="connsiteY115" fmla="*/ 373273 h 605239"/>
              <a:gd name="connsiteX116" fmla="*/ 373273 h 605239"/>
              <a:gd name="connsiteY116" fmla="*/ 373273 h 605239"/>
              <a:gd name="connsiteX117" fmla="*/ 373273 h 605239"/>
              <a:gd name="connsiteY117" fmla="*/ 373273 h 605239"/>
              <a:gd name="connsiteX118" fmla="*/ 373273 h 605239"/>
              <a:gd name="connsiteY118" fmla="*/ 373273 h 605239"/>
              <a:gd name="connsiteX119" fmla="*/ 373273 h 605239"/>
              <a:gd name="connsiteY119" fmla="*/ 373273 h 605239"/>
              <a:gd name="connsiteX120" fmla="*/ 373273 h 605239"/>
              <a:gd name="connsiteY120" fmla="*/ 373273 h 605239"/>
              <a:gd name="connsiteX121" fmla="*/ 373273 h 605239"/>
              <a:gd name="connsiteY121" fmla="*/ 373273 h 605239"/>
              <a:gd name="connsiteX122" fmla="*/ 373273 h 605239"/>
              <a:gd name="connsiteY122" fmla="*/ 373273 h 605239"/>
              <a:gd name="connsiteX123" fmla="*/ 373273 h 605239"/>
              <a:gd name="connsiteY123" fmla="*/ 373273 h 605239"/>
              <a:gd name="connsiteX124" fmla="*/ 373273 h 605239"/>
              <a:gd name="connsiteY124" fmla="*/ 373273 h 605239"/>
              <a:gd name="connsiteX125" fmla="*/ 373273 h 605239"/>
              <a:gd name="connsiteY125" fmla="*/ 373273 h 605239"/>
              <a:gd name="connsiteX126" fmla="*/ 373273 h 605239"/>
              <a:gd name="connsiteY126" fmla="*/ 373273 h 605239"/>
              <a:gd name="connsiteX127" fmla="*/ 373273 h 605239"/>
              <a:gd name="connsiteY12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06933" h="553162">
                <a:moveTo>
                  <a:pt x="443700" y="443503"/>
                </a:moveTo>
                <a:cubicBezTo>
                  <a:pt x="461035" y="453606"/>
                  <a:pt x="477310" y="465825"/>
                  <a:pt x="492334" y="479775"/>
                </a:cubicBezTo>
                <a:cubicBezTo>
                  <a:pt x="460939" y="509024"/>
                  <a:pt x="424150" y="530383"/>
                  <a:pt x="384087" y="542506"/>
                </a:cubicBezTo>
                <a:cubicBezTo>
                  <a:pt x="407971" y="518838"/>
                  <a:pt x="428580" y="484875"/>
                  <a:pt x="443700" y="443503"/>
                </a:cubicBezTo>
                <a:close/>
                <a:moveTo>
                  <a:pt x="163232" y="443503"/>
                </a:moveTo>
                <a:cubicBezTo>
                  <a:pt x="178352" y="484875"/>
                  <a:pt x="198865" y="518838"/>
                  <a:pt x="222845" y="542506"/>
                </a:cubicBezTo>
                <a:cubicBezTo>
                  <a:pt x="182686" y="530383"/>
                  <a:pt x="145897" y="509024"/>
                  <a:pt x="114598" y="479775"/>
                </a:cubicBezTo>
                <a:cubicBezTo>
                  <a:pt x="129622" y="465825"/>
                  <a:pt x="145897" y="453606"/>
                  <a:pt x="163232" y="443503"/>
                </a:cubicBezTo>
                <a:close/>
                <a:moveTo>
                  <a:pt x="316062" y="405892"/>
                </a:moveTo>
                <a:cubicBezTo>
                  <a:pt x="353060" y="407528"/>
                  <a:pt x="388613" y="416377"/>
                  <a:pt x="421275" y="431672"/>
                </a:cubicBezTo>
                <a:cubicBezTo>
                  <a:pt x="397573" y="499968"/>
                  <a:pt x="359034" y="545563"/>
                  <a:pt x="316062" y="553162"/>
                </a:cubicBezTo>
                <a:close/>
                <a:moveTo>
                  <a:pt x="290729" y="405892"/>
                </a:moveTo>
                <a:lnTo>
                  <a:pt x="290729" y="553162"/>
                </a:lnTo>
                <a:cubicBezTo>
                  <a:pt x="247883" y="545563"/>
                  <a:pt x="209369" y="499968"/>
                  <a:pt x="185587" y="431672"/>
                </a:cubicBezTo>
                <a:cubicBezTo>
                  <a:pt x="218227" y="416377"/>
                  <a:pt x="253852" y="407528"/>
                  <a:pt x="290729" y="405892"/>
                </a:cubicBezTo>
                <a:close/>
                <a:moveTo>
                  <a:pt x="463924" y="364965"/>
                </a:moveTo>
                <a:lnTo>
                  <a:pt x="567205" y="364965"/>
                </a:lnTo>
                <a:lnTo>
                  <a:pt x="543818" y="416184"/>
                </a:lnTo>
                <a:cubicBezTo>
                  <a:pt x="534304" y="432408"/>
                  <a:pt x="523128" y="447695"/>
                  <a:pt x="510459" y="461780"/>
                </a:cubicBezTo>
                <a:cubicBezTo>
                  <a:pt x="492442" y="444859"/>
                  <a:pt x="472692" y="430534"/>
                  <a:pt x="451689" y="418708"/>
                </a:cubicBezTo>
                <a:close/>
                <a:moveTo>
                  <a:pt x="316062" y="364965"/>
                </a:moveTo>
                <a:lnTo>
                  <a:pt x="438281" y="364965"/>
                </a:lnTo>
                <a:lnTo>
                  <a:pt x="428843" y="407092"/>
                </a:lnTo>
                <a:cubicBezTo>
                  <a:pt x="393689" y="391126"/>
                  <a:pt x="355646" y="381989"/>
                  <a:pt x="316062" y="380450"/>
                </a:cubicBezTo>
                <a:close/>
                <a:moveTo>
                  <a:pt x="168651" y="364965"/>
                </a:moveTo>
                <a:lnTo>
                  <a:pt x="290729" y="364965"/>
                </a:lnTo>
                <a:lnTo>
                  <a:pt x="290729" y="380450"/>
                </a:lnTo>
                <a:cubicBezTo>
                  <a:pt x="251256" y="381989"/>
                  <a:pt x="213131" y="391126"/>
                  <a:pt x="178086" y="407092"/>
                </a:cubicBezTo>
                <a:close/>
                <a:moveTo>
                  <a:pt x="39659" y="364965"/>
                </a:moveTo>
                <a:lnTo>
                  <a:pt x="143035" y="364965"/>
                </a:lnTo>
                <a:lnTo>
                  <a:pt x="155174" y="418708"/>
                </a:lnTo>
                <a:cubicBezTo>
                  <a:pt x="134171" y="430534"/>
                  <a:pt x="114421" y="444859"/>
                  <a:pt x="96501" y="461780"/>
                </a:cubicBezTo>
                <a:cubicBezTo>
                  <a:pt x="83832" y="447695"/>
                  <a:pt x="72632" y="432408"/>
                  <a:pt x="63094" y="416184"/>
                </a:cubicBezTo>
                <a:close/>
                <a:moveTo>
                  <a:pt x="417814" y="222493"/>
                </a:moveTo>
                <a:lnTo>
                  <a:pt x="435824" y="283675"/>
                </a:lnTo>
                <a:lnTo>
                  <a:pt x="445648" y="252507"/>
                </a:lnTo>
                <a:lnTo>
                  <a:pt x="469822" y="252507"/>
                </a:lnTo>
                <a:lnTo>
                  <a:pt x="479550" y="283675"/>
                </a:lnTo>
                <a:lnTo>
                  <a:pt x="497657" y="222493"/>
                </a:lnTo>
                <a:lnTo>
                  <a:pt x="521831" y="229612"/>
                </a:lnTo>
                <a:lnTo>
                  <a:pt x="492167" y="330619"/>
                </a:lnTo>
                <a:lnTo>
                  <a:pt x="467992" y="330811"/>
                </a:lnTo>
                <a:lnTo>
                  <a:pt x="457687" y="298393"/>
                </a:lnTo>
                <a:lnTo>
                  <a:pt x="447478" y="330811"/>
                </a:lnTo>
                <a:lnTo>
                  <a:pt x="423304" y="330619"/>
                </a:lnTo>
                <a:lnTo>
                  <a:pt x="393543" y="229612"/>
                </a:lnTo>
                <a:close/>
                <a:moveTo>
                  <a:pt x="263629" y="222493"/>
                </a:moveTo>
                <a:lnTo>
                  <a:pt x="281639" y="283675"/>
                </a:lnTo>
                <a:lnTo>
                  <a:pt x="291463" y="252507"/>
                </a:lnTo>
                <a:lnTo>
                  <a:pt x="315541" y="252507"/>
                </a:lnTo>
                <a:lnTo>
                  <a:pt x="325365" y="283675"/>
                </a:lnTo>
                <a:lnTo>
                  <a:pt x="343375" y="222493"/>
                </a:lnTo>
                <a:lnTo>
                  <a:pt x="367646" y="229612"/>
                </a:lnTo>
                <a:lnTo>
                  <a:pt x="337886" y="330619"/>
                </a:lnTo>
                <a:lnTo>
                  <a:pt x="313711" y="330811"/>
                </a:lnTo>
                <a:lnTo>
                  <a:pt x="303502" y="298393"/>
                </a:lnTo>
                <a:lnTo>
                  <a:pt x="293197" y="330811"/>
                </a:lnTo>
                <a:lnTo>
                  <a:pt x="269022" y="330619"/>
                </a:lnTo>
                <a:lnTo>
                  <a:pt x="239358" y="229612"/>
                </a:lnTo>
                <a:close/>
                <a:moveTo>
                  <a:pt x="109302" y="222493"/>
                </a:moveTo>
                <a:lnTo>
                  <a:pt x="127312" y="283675"/>
                </a:lnTo>
                <a:lnTo>
                  <a:pt x="137136" y="252507"/>
                </a:lnTo>
                <a:lnTo>
                  <a:pt x="161214" y="252507"/>
                </a:lnTo>
                <a:lnTo>
                  <a:pt x="171038" y="283675"/>
                </a:lnTo>
                <a:lnTo>
                  <a:pt x="189048" y="222493"/>
                </a:lnTo>
                <a:lnTo>
                  <a:pt x="213319" y="229612"/>
                </a:lnTo>
                <a:lnTo>
                  <a:pt x="183655" y="330619"/>
                </a:lnTo>
                <a:lnTo>
                  <a:pt x="159384" y="330811"/>
                </a:lnTo>
                <a:lnTo>
                  <a:pt x="149175" y="298393"/>
                </a:lnTo>
                <a:lnTo>
                  <a:pt x="138966" y="330811"/>
                </a:lnTo>
                <a:lnTo>
                  <a:pt x="114792" y="330619"/>
                </a:lnTo>
                <a:lnTo>
                  <a:pt x="85031" y="229612"/>
                </a:lnTo>
                <a:close/>
                <a:moveTo>
                  <a:pt x="25329" y="213374"/>
                </a:moveTo>
                <a:lnTo>
                  <a:pt x="25329" y="339668"/>
                </a:lnTo>
                <a:lnTo>
                  <a:pt x="581604" y="339668"/>
                </a:lnTo>
                <a:lnTo>
                  <a:pt x="581604" y="213374"/>
                </a:lnTo>
                <a:close/>
                <a:moveTo>
                  <a:pt x="96501" y="91312"/>
                </a:moveTo>
                <a:cubicBezTo>
                  <a:pt x="114414" y="108145"/>
                  <a:pt x="134157" y="122573"/>
                  <a:pt x="155152" y="134404"/>
                </a:cubicBezTo>
                <a:cubicBezTo>
                  <a:pt x="150241" y="151333"/>
                  <a:pt x="146196" y="169320"/>
                  <a:pt x="143017" y="188173"/>
                </a:cubicBezTo>
                <a:lnTo>
                  <a:pt x="168635" y="188173"/>
                </a:lnTo>
                <a:cubicBezTo>
                  <a:pt x="171236" y="173456"/>
                  <a:pt x="174318" y="159413"/>
                  <a:pt x="178074" y="145947"/>
                </a:cubicBezTo>
                <a:cubicBezTo>
                  <a:pt x="213130" y="161914"/>
                  <a:pt x="251268" y="171052"/>
                  <a:pt x="290754" y="172687"/>
                </a:cubicBezTo>
                <a:lnTo>
                  <a:pt x="290754" y="188173"/>
                </a:lnTo>
                <a:lnTo>
                  <a:pt x="316083" y="188173"/>
                </a:lnTo>
                <a:lnTo>
                  <a:pt x="316083" y="172687"/>
                </a:lnTo>
                <a:cubicBezTo>
                  <a:pt x="355665" y="171052"/>
                  <a:pt x="393707" y="161914"/>
                  <a:pt x="428860" y="145947"/>
                </a:cubicBezTo>
                <a:cubicBezTo>
                  <a:pt x="432519" y="159413"/>
                  <a:pt x="435697" y="173456"/>
                  <a:pt x="438298" y="188173"/>
                </a:cubicBezTo>
                <a:lnTo>
                  <a:pt x="463916" y="188173"/>
                </a:lnTo>
                <a:cubicBezTo>
                  <a:pt x="460737" y="169320"/>
                  <a:pt x="456693" y="151333"/>
                  <a:pt x="451685" y="134404"/>
                </a:cubicBezTo>
                <a:cubicBezTo>
                  <a:pt x="472776" y="122573"/>
                  <a:pt x="492423" y="108145"/>
                  <a:pt x="510432" y="91312"/>
                </a:cubicBezTo>
                <a:cubicBezTo>
                  <a:pt x="535761" y="119399"/>
                  <a:pt x="555119" y="152487"/>
                  <a:pt x="567158" y="188173"/>
                </a:cubicBezTo>
                <a:lnTo>
                  <a:pt x="606933" y="188173"/>
                </a:lnTo>
                <a:lnTo>
                  <a:pt x="606933" y="364965"/>
                </a:lnTo>
                <a:lnTo>
                  <a:pt x="567205" y="364965"/>
                </a:lnTo>
                <a:lnTo>
                  <a:pt x="567205" y="364964"/>
                </a:lnTo>
                <a:lnTo>
                  <a:pt x="463925" y="364964"/>
                </a:lnTo>
                <a:lnTo>
                  <a:pt x="463924" y="364965"/>
                </a:lnTo>
                <a:lnTo>
                  <a:pt x="438281" y="364965"/>
                </a:lnTo>
                <a:lnTo>
                  <a:pt x="438281" y="364964"/>
                </a:lnTo>
                <a:lnTo>
                  <a:pt x="316062" y="364964"/>
                </a:lnTo>
                <a:lnTo>
                  <a:pt x="316062" y="364965"/>
                </a:lnTo>
                <a:lnTo>
                  <a:pt x="290729" y="364965"/>
                </a:lnTo>
                <a:lnTo>
                  <a:pt x="290729" y="364964"/>
                </a:lnTo>
                <a:lnTo>
                  <a:pt x="168651" y="364964"/>
                </a:lnTo>
                <a:lnTo>
                  <a:pt x="168651" y="364965"/>
                </a:lnTo>
                <a:lnTo>
                  <a:pt x="143035" y="364965"/>
                </a:lnTo>
                <a:lnTo>
                  <a:pt x="143035" y="364964"/>
                </a:lnTo>
                <a:lnTo>
                  <a:pt x="39658" y="364964"/>
                </a:lnTo>
                <a:lnTo>
                  <a:pt x="39659" y="364965"/>
                </a:lnTo>
                <a:lnTo>
                  <a:pt x="0" y="364965"/>
                </a:lnTo>
                <a:lnTo>
                  <a:pt x="0" y="188173"/>
                </a:lnTo>
                <a:lnTo>
                  <a:pt x="39679" y="188173"/>
                </a:lnTo>
                <a:cubicBezTo>
                  <a:pt x="51717" y="152487"/>
                  <a:pt x="71075" y="119399"/>
                  <a:pt x="96501" y="91312"/>
                </a:cubicBezTo>
                <a:close/>
                <a:moveTo>
                  <a:pt x="384087" y="10655"/>
                </a:moveTo>
                <a:cubicBezTo>
                  <a:pt x="424150" y="22673"/>
                  <a:pt x="460939" y="44114"/>
                  <a:pt x="492334" y="73246"/>
                </a:cubicBezTo>
                <a:cubicBezTo>
                  <a:pt x="477310" y="87283"/>
                  <a:pt x="461035" y="99397"/>
                  <a:pt x="443700" y="109588"/>
                </a:cubicBezTo>
                <a:cubicBezTo>
                  <a:pt x="428580" y="68150"/>
                  <a:pt x="407971" y="34211"/>
                  <a:pt x="384087" y="10655"/>
                </a:cubicBezTo>
                <a:close/>
                <a:moveTo>
                  <a:pt x="222845" y="10655"/>
                </a:moveTo>
                <a:cubicBezTo>
                  <a:pt x="198865" y="34211"/>
                  <a:pt x="178352" y="68150"/>
                  <a:pt x="163232" y="109588"/>
                </a:cubicBezTo>
                <a:cubicBezTo>
                  <a:pt x="145897" y="99397"/>
                  <a:pt x="129622" y="87283"/>
                  <a:pt x="114598" y="73246"/>
                </a:cubicBezTo>
                <a:cubicBezTo>
                  <a:pt x="145897" y="44114"/>
                  <a:pt x="182686" y="22673"/>
                  <a:pt x="222845" y="10655"/>
                </a:cubicBezTo>
                <a:close/>
                <a:moveTo>
                  <a:pt x="316062" y="0"/>
                </a:moveTo>
                <a:cubicBezTo>
                  <a:pt x="358937" y="7501"/>
                  <a:pt x="397477" y="53178"/>
                  <a:pt x="421275" y="121358"/>
                </a:cubicBezTo>
                <a:cubicBezTo>
                  <a:pt x="388613" y="136744"/>
                  <a:pt x="353060" y="145494"/>
                  <a:pt x="316062" y="147129"/>
                </a:cubicBezTo>
                <a:close/>
                <a:moveTo>
                  <a:pt x="290729" y="0"/>
                </a:moveTo>
                <a:lnTo>
                  <a:pt x="290729" y="147129"/>
                </a:lnTo>
                <a:cubicBezTo>
                  <a:pt x="253852" y="145494"/>
                  <a:pt x="218227" y="136744"/>
                  <a:pt x="185587" y="121358"/>
                </a:cubicBezTo>
                <a:cubicBezTo>
                  <a:pt x="209369" y="53178"/>
                  <a:pt x="247883" y="7501"/>
                  <a:pt x="290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99" name="任意多边形: 形状 14"/>
          <p:cNvSpPr/>
          <p:nvPr>
            <p:custDataLst>
              <p:tags r:id="rId10"/>
            </p:custDataLst>
          </p:nvPr>
        </p:nvSpPr>
        <p:spPr bwMode="auto">
          <a:xfrm>
            <a:off x="7031990" y="5240020"/>
            <a:ext cx="435610" cy="412115"/>
          </a:xfrm>
          <a:custGeom>
            <a:avLst/>
            <a:gdLst>
              <a:gd name="connsiteX0" fmla="*/ 7031 w 607639"/>
              <a:gd name="connsiteY0" fmla="*/ 350992 h 574332"/>
              <a:gd name="connsiteX1" fmla="*/ 600519 w 607639"/>
              <a:gd name="connsiteY1" fmla="*/ 350992 h 574332"/>
              <a:gd name="connsiteX2" fmla="*/ 607639 w 607639"/>
              <a:gd name="connsiteY2" fmla="*/ 358013 h 574332"/>
              <a:gd name="connsiteX3" fmla="*/ 607639 w 607639"/>
              <a:gd name="connsiteY3" fmla="*/ 393207 h 574332"/>
              <a:gd name="connsiteX4" fmla="*/ 558152 w 607639"/>
              <a:gd name="connsiteY4" fmla="*/ 442621 h 574332"/>
              <a:gd name="connsiteX5" fmla="*/ 383613 w 607639"/>
              <a:gd name="connsiteY5" fmla="*/ 442621 h 574332"/>
              <a:gd name="connsiteX6" fmla="*/ 405330 w 607639"/>
              <a:gd name="connsiteY6" fmla="*/ 532028 h 574332"/>
              <a:gd name="connsiteX7" fmla="*/ 432121 w 607639"/>
              <a:gd name="connsiteY7" fmla="*/ 532028 h 574332"/>
              <a:gd name="connsiteX8" fmla="*/ 453304 w 607639"/>
              <a:gd name="connsiteY8" fmla="*/ 553180 h 574332"/>
              <a:gd name="connsiteX9" fmla="*/ 432121 w 607639"/>
              <a:gd name="connsiteY9" fmla="*/ 574332 h 574332"/>
              <a:gd name="connsiteX10" fmla="*/ 175429 w 607639"/>
              <a:gd name="connsiteY10" fmla="*/ 574332 h 574332"/>
              <a:gd name="connsiteX11" fmla="*/ 154246 w 607639"/>
              <a:gd name="connsiteY11" fmla="*/ 553180 h 574332"/>
              <a:gd name="connsiteX12" fmla="*/ 175429 w 607639"/>
              <a:gd name="connsiteY12" fmla="*/ 532028 h 574332"/>
              <a:gd name="connsiteX13" fmla="*/ 202309 w 607639"/>
              <a:gd name="connsiteY13" fmla="*/ 532028 h 574332"/>
              <a:gd name="connsiteX14" fmla="*/ 224026 w 607639"/>
              <a:gd name="connsiteY14" fmla="*/ 442621 h 574332"/>
              <a:gd name="connsiteX15" fmla="*/ 49487 w 607639"/>
              <a:gd name="connsiteY15" fmla="*/ 442621 h 574332"/>
              <a:gd name="connsiteX16" fmla="*/ 0 w 607639"/>
              <a:gd name="connsiteY16" fmla="*/ 393207 h 574332"/>
              <a:gd name="connsiteX17" fmla="*/ 0 w 607639"/>
              <a:gd name="connsiteY17" fmla="*/ 358013 h 574332"/>
              <a:gd name="connsiteX18" fmla="*/ 7031 w 607639"/>
              <a:gd name="connsiteY18" fmla="*/ 350992 h 574332"/>
              <a:gd name="connsiteX19" fmla="*/ 459979 w 607639"/>
              <a:gd name="connsiteY19" fmla="*/ 139441 h 574332"/>
              <a:gd name="connsiteX20" fmla="*/ 445827 w 607639"/>
              <a:gd name="connsiteY20" fmla="*/ 153572 h 574332"/>
              <a:gd name="connsiteX21" fmla="*/ 445827 w 607639"/>
              <a:gd name="connsiteY21" fmla="*/ 256042 h 574332"/>
              <a:gd name="connsiteX22" fmla="*/ 459979 w 607639"/>
              <a:gd name="connsiteY22" fmla="*/ 270173 h 574332"/>
              <a:gd name="connsiteX23" fmla="*/ 521749 w 607639"/>
              <a:gd name="connsiteY23" fmla="*/ 270173 h 574332"/>
              <a:gd name="connsiteX24" fmla="*/ 535901 w 607639"/>
              <a:gd name="connsiteY24" fmla="*/ 256042 h 574332"/>
              <a:gd name="connsiteX25" fmla="*/ 535901 w 607639"/>
              <a:gd name="connsiteY25" fmla="*/ 153572 h 574332"/>
              <a:gd name="connsiteX26" fmla="*/ 521749 w 607639"/>
              <a:gd name="connsiteY26" fmla="*/ 139441 h 574332"/>
              <a:gd name="connsiteX27" fmla="*/ 85890 w 607639"/>
              <a:gd name="connsiteY27" fmla="*/ 124955 h 574332"/>
              <a:gd name="connsiteX28" fmla="*/ 71738 w 607639"/>
              <a:gd name="connsiteY28" fmla="*/ 139086 h 574332"/>
              <a:gd name="connsiteX29" fmla="*/ 71738 w 607639"/>
              <a:gd name="connsiteY29" fmla="*/ 256042 h 574332"/>
              <a:gd name="connsiteX30" fmla="*/ 85890 w 607639"/>
              <a:gd name="connsiteY30" fmla="*/ 270173 h 574332"/>
              <a:gd name="connsiteX31" fmla="*/ 147571 w 607639"/>
              <a:gd name="connsiteY31" fmla="*/ 270173 h 574332"/>
              <a:gd name="connsiteX32" fmla="*/ 161723 w 607639"/>
              <a:gd name="connsiteY32" fmla="*/ 256042 h 574332"/>
              <a:gd name="connsiteX33" fmla="*/ 161723 w 607639"/>
              <a:gd name="connsiteY33" fmla="*/ 139086 h 574332"/>
              <a:gd name="connsiteX34" fmla="*/ 147571 w 607639"/>
              <a:gd name="connsiteY34" fmla="*/ 124955 h 574332"/>
              <a:gd name="connsiteX35" fmla="*/ 210586 w 607639"/>
              <a:gd name="connsiteY35" fmla="*/ 81585 h 574332"/>
              <a:gd name="connsiteX36" fmla="*/ 196435 w 607639"/>
              <a:gd name="connsiteY36" fmla="*/ 95627 h 574332"/>
              <a:gd name="connsiteX37" fmla="*/ 196435 w 607639"/>
              <a:gd name="connsiteY37" fmla="*/ 256042 h 574332"/>
              <a:gd name="connsiteX38" fmla="*/ 210586 w 607639"/>
              <a:gd name="connsiteY38" fmla="*/ 270173 h 574332"/>
              <a:gd name="connsiteX39" fmla="*/ 272356 w 607639"/>
              <a:gd name="connsiteY39" fmla="*/ 270173 h 574332"/>
              <a:gd name="connsiteX40" fmla="*/ 286419 w 607639"/>
              <a:gd name="connsiteY40" fmla="*/ 256042 h 574332"/>
              <a:gd name="connsiteX41" fmla="*/ 286419 w 607639"/>
              <a:gd name="connsiteY41" fmla="*/ 95627 h 574332"/>
              <a:gd name="connsiteX42" fmla="*/ 272356 w 607639"/>
              <a:gd name="connsiteY42" fmla="*/ 81585 h 574332"/>
              <a:gd name="connsiteX43" fmla="*/ 335283 w 607639"/>
              <a:gd name="connsiteY43" fmla="*/ 52613 h 574332"/>
              <a:gd name="connsiteX44" fmla="*/ 321131 w 607639"/>
              <a:gd name="connsiteY44" fmla="*/ 66743 h 574332"/>
              <a:gd name="connsiteX45" fmla="*/ 321131 w 607639"/>
              <a:gd name="connsiteY45" fmla="*/ 256042 h 574332"/>
              <a:gd name="connsiteX46" fmla="*/ 335283 w 607639"/>
              <a:gd name="connsiteY46" fmla="*/ 270173 h 574332"/>
              <a:gd name="connsiteX47" fmla="*/ 397053 w 607639"/>
              <a:gd name="connsiteY47" fmla="*/ 270173 h 574332"/>
              <a:gd name="connsiteX48" fmla="*/ 411115 w 607639"/>
              <a:gd name="connsiteY48" fmla="*/ 256042 h 574332"/>
              <a:gd name="connsiteX49" fmla="*/ 411115 w 607639"/>
              <a:gd name="connsiteY49" fmla="*/ 66743 h 574332"/>
              <a:gd name="connsiteX50" fmla="*/ 397053 w 607639"/>
              <a:gd name="connsiteY50" fmla="*/ 52613 h 574332"/>
              <a:gd name="connsiteX51" fmla="*/ 49487 w 607639"/>
              <a:gd name="connsiteY51" fmla="*/ 0 h 574332"/>
              <a:gd name="connsiteX52" fmla="*/ 558152 w 607639"/>
              <a:gd name="connsiteY52" fmla="*/ 0 h 574332"/>
              <a:gd name="connsiteX53" fmla="*/ 607639 w 607639"/>
              <a:gd name="connsiteY53" fmla="*/ 49413 h 574332"/>
              <a:gd name="connsiteX54" fmla="*/ 607639 w 607639"/>
              <a:gd name="connsiteY54" fmla="*/ 315675 h 574332"/>
              <a:gd name="connsiteX55" fmla="*/ 600519 w 607639"/>
              <a:gd name="connsiteY55" fmla="*/ 322696 h 574332"/>
              <a:gd name="connsiteX56" fmla="*/ 7031 w 607639"/>
              <a:gd name="connsiteY56" fmla="*/ 322696 h 574332"/>
              <a:gd name="connsiteX57" fmla="*/ 0 w 607639"/>
              <a:gd name="connsiteY57" fmla="*/ 315675 h 574332"/>
              <a:gd name="connsiteX58" fmla="*/ 0 w 607639"/>
              <a:gd name="connsiteY58" fmla="*/ 49413 h 574332"/>
              <a:gd name="connsiteX59" fmla="*/ 49487 w 607639"/>
              <a:gd name="connsiteY59" fmla="*/ 0 h 57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7639" h="574332">
                <a:moveTo>
                  <a:pt x="7031" y="350992"/>
                </a:moveTo>
                <a:lnTo>
                  <a:pt x="600519" y="350992"/>
                </a:lnTo>
                <a:cubicBezTo>
                  <a:pt x="604435" y="350992"/>
                  <a:pt x="607639" y="354103"/>
                  <a:pt x="607639" y="358013"/>
                </a:cubicBezTo>
                <a:lnTo>
                  <a:pt x="607639" y="393207"/>
                </a:lnTo>
                <a:cubicBezTo>
                  <a:pt x="607639" y="420492"/>
                  <a:pt x="585477" y="442621"/>
                  <a:pt x="558152" y="442621"/>
                </a:cubicBezTo>
                <a:lnTo>
                  <a:pt x="383613" y="442621"/>
                </a:lnTo>
                <a:lnTo>
                  <a:pt x="405330" y="532028"/>
                </a:lnTo>
                <a:lnTo>
                  <a:pt x="432121" y="532028"/>
                </a:lnTo>
                <a:cubicBezTo>
                  <a:pt x="443869" y="532028"/>
                  <a:pt x="453304" y="541538"/>
                  <a:pt x="453304" y="553180"/>
                </a:cubicBezTo>
                <a:cubicBezTo>
                  <a:pt x="453304" y="564912"/>
                  <a:pt x="443869" y="574332"/>
                  <a:pt x="432121" y="574332"/>
                </a:cubicBezTo>
                <a:lnTo>
                  <a:pt x="175429" y="574332"/>
                </a:lnTo>
                <a:cubicBezTo>
                  <a:pt x="163770" y="574332"/>
                  <a:pt x="154246" y="564912"/>
                  <a:pt x="154246" y="553180"/>
                </a:cubicBezTo>
                <a:cubicBezTo>
                  <a:pt x="154246" y="541538"/>
                  <a:pt x="163770" y="532028"/>
                  <a:pt x="175429" y="532028"/>
                </a:cubicBezTo>
                <a:lnTo>
                  <a:pt x="202309" y="532028"/>
                </a:lnTo>
                <a:lnTo>
                  <a:pt x="224026" y="442621"/>
                </a:lnTo>
                <a:lnTo>
                  <a:pt x="49487" y="442621"/>
                </a:lnTo>
                <a:cubicBezTo>
                  <a:pt x="22162" y="442621"/>
                  <a:pt x="0" y="420492"/>
                  <a:pt x="0" y="393207"/>
                </a:cubicBezTo>
                <a:lnTo>
                  <a:pt x="0" y="358013"/>
                </a:lnTo>
                <a:cubicBezTo>
                  <a:pt x="0" y="354103"/>
                  <a:pt x="3204" y="350992"/>
                  <a:pt x="7031" y="350992"/>
                </a:cubicBezTo>
                <a:close/>
                <a:moveTo>
                  <a:pt x="459979" y="139441"/>
                </a:moveTo>
                <a:cubicBezTo>
                  <a:pt x="452236" y="139441"/>
                  <a:pt x="445827" y="145751"/>
                  <a:pt x="445827" y="153572"/>
                </a:cubicBezTo>
                <a:lnTo>
                  <a:pt x="445827" y="256042"/>
                </a:lnTo>
                <a:cubicBezTo>
                  <a:pt x="445827" y="263863"/>
                  <a:pt x="452236" y="270173"/>
                  <a:pt x="459979" y="270173"/>
                </a:cubicBezTo>
                <a:lnTo>
                  <a:pt x="521749" y="270173"/>
                </a:lnTo>
                <a:cubicBezTo>
                  <a:pt x="529492" y="270173"/>
                  <a:pt x="535901" y="263863"/>
                  <a:pt x="535901" y="256042"/>
                </a:cubicBezTo>
                <a:lnTo>
                  <a:pt x="535901" y="153572"/>
                </a:lnTo>
                <a:cubicBezTo>
                  <a:pt x="535901" y="145751"/>
                  <a:pt x="529492" y="139441"/>
                  <a:pt x="521749" y="139441"/>
                </a:cubicBezTo>
                <a:close/>
                <a:moveTo>
                  <a:pt x="85890" y="124955"/>
                </a:moveTo>
                <a:cubicBezTo>
                  <a:pt x="78058" y="124955"/>
                  <a:pt x="71738" y="131265"/>
                  <a:pt x="71738" y="139086"/>
                </a:cubicBezTo>
                <a:lnTo>
                  <a:pt x="71738" y="256042"/>
                </a:lnTo>
                <a:cubicBezTo>
                  <a:pt x="71738" y="263863"/>
                  <a:pt x="78058" y="270173"/>
                  <a:pt x="85890" y="270173"/>
                </a:cubicBezTo>
                <a:lnTo>
                  <a:pt x="147571" y="270173"/>
                </a:lnTo>
                <a:cubicBezTo>
                  <a:pt x="155403" y="270173"/>
                  <a:pt x="161723" y="263863"/>
                  <a:pt x="161723" y="256042"/>
                </a:cubicBezTo>
                <a:lnTo>
                  <a:pt x="161723" y="139086"/>
                </a:lnTo>
                <a:cubicBezTo>
                  <a:pt x="161723" y="131265"/>
                  <a:pt x="155403" y="124955"/>
                  <a:pt x="147571" y="124955"/>
                </a:cubicBezTo>
                <a:close/>
                <a:moveTo>
                  <a:pt x="210586" y="81585"/>
                </a:moveTo>
                <a:cubicBezTo>
                  <a:pt x="202754" y="81585"/>
                  <a:pt x="196435" y="87895"/>
                  <a:pt x="196435" y="95627"/>
                </a:cubicBezTo>
                <a:lnTo>
                  <a:pt x="196435" y="256042"/>
                </a:lnTo>
                <a:cubicBezTo>
                  <a:pt x="196435" y="263863"/>
                  <a:pt x="202754" y="270173"/>
                  <a:pt x="210586" y="270173"/>
                </a:cubicBezTo>
                <a:lnTo>
                  <a:pt x="272356" y="270173"/>
                </a:lnTo>
                <a:cubicBezTo>
                  <a:pt x="280100" y="270173"/>
                  <a:pt x="286419" y="263863"/>
                  <a:pt x="286419" y="256042"/>
                </a:cubicBezTo>
                <a:lnTo>
                  <a:pt x="286419" y="95627"/>
                </a:lnTo>
                <a:cubicBezTo>
                  <a:pt x="286419" y="87895"/>
                  <a:pt x="280100" y="81585"/>
                  <a:pt x="272356" y="81585"/>
                </a:cubicBezTo>
                <a:close/>
                <a:moveTo>
                  <a:pt x="335283" y="52613"/>
                </a:moveTo>
                <a:cubicBezTo>
                  <a:pt x="327450" y="52613"/>
                  <a:pt x="321131" y="58923"/>
                  <a:pt x="321131" y="66743"/>
                </a:cubicBezTo>
                <a:lnTo>
                  <a:pt x="321131" y="256042"/>
                </a:lnTo>
                <a:cubicBezTo>
                  <a:pt x="321131" y="263863"/>
                  <a:pt x="327450" y="270173"/>
                  <a:pt x="335283" y="270173"/>
                </a:cubicBezTo>
                <a:lnTo>
                  <a:pt x="397053" y="270173"/>
                </a:lnTo>
                <a:cubicBezTo>
                  <a:pt x="404796" y="270173"/>
                  <a:pt x="411115" y="263863"/>
                  <a:pt x="411115" y="256042"/>
                </a:cubicBezTo>
                <a:lnTo>
                  <a:pt x="411115" y="66743"/>
                </a:lnTo>
                <a:cubicBezTo>
                  <a:pt x="411115" y="58923"/>
                  <a:pt x="404796" y="52613"/>
                  <a:pt x="397053" y="52613"/>
                </a:cubicBezTo>
                <a:close/>
                <a:moveTo>
                  <a:pt x="49487" y="0"/>
                </a:moveTo>
                <a:lnTo>
                  <a:pt x="558152" y="0"/>
                </a:lnTo>
                <a:cubicBezTo>
                  <a:pt x="585477" y="0"/>
                  <a:pt x="607639" y="22129"/>
                  <a:pt x="607639" y="49413"/>
                </a:cubicBezTo>
                <a:lnTo>
                  <a:pt x="607639" y="315675"/>
                </a:lnTo>
                <a:cubicBezTo>
                  <a:pt x="607639" y="319586"/>
                  <a:pt x="604435" y="322696"/>
                  <a:pt x="600519" y="322696"/>
                </a:cubicBezTo>
                <a:lnTo>
                  <a:pt x="7031" y="322696"/>
                </a:lnTo>
                <a:cubicBezTo>
                  <a:pt x="3204" y="322696"/>
                  <a:pt x="0" y="319586"/>
                  <a:pt x="0" y="315675"/>
                </a:cubicBezTo>
                <a:lnTo>
                  <a:pt x="0" y="49413"/>
                </a:lnTo>
                <a:cubicBezTo>
                  <a:pt x="0" y="22129"/>
                  <a:pt x="22162" y="0"/>
                  <a:pt x="494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p>
            <a:pPr algn="ctr"/>
            <a:endParaRPr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5" name="文本框 21"/>
          <p:cNvSpPr txBox="1"/>
          <p:nvPr>
            <p:custDataLst>
              <p:tags r:id="rId11"/>
            </p:custDataLst>
          </p:nvPr>
        </p:nvSpPr>
        <p:spPr>
          <a:xfrm>
            <a:off x="5115560" y="4364990"/>
            <a:ext cx="1711325" cy="661670"/>
          </a:xfrm>
          <a:prstGeom prst="rect">
            <a:avLst/>
          </a:prstGeom>
          <a:noFill/>
        </p:spPr>
        <p:txBody>
          <a:bodyPr wrap="none" anchor="ctr">
            <a:norm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痛点</a:t>
            </a:r>
            <a:endParaRPr lang="zh-CN" altLang="en-US" sz="14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6" name="矩形 105"/>
          <p:cNvSpPr/>
          <p:nvPr>
            <p:custDataLst>
              <p:tags r:id="rId12"/>
            </p:custDataLst>
          </p:nvPr>
        </p:nvSpPr>
        <p:spPr>
          <a:xfrm>
            <a:off x="4484232" y="1576902"/>
            <a:ext cx="2915919" cy="134652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1.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登陆网站 </a:t>
            </a:r>
            <a:endParaRPr lang="en-US" altLang="zh-CN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2.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输入心仪岗位 </a:t>
            </a:r>
            <a:endParaRPr lang="en-US" altLang="zh-CN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3.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筛选信息</a:t>
            </a:r>
            <a:endParaRPr lang="en-US" altLang="zh-CN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4.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反复对比各个公司的信息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9" name="PA_矩形 20"/>
          <p:cNvSpPr/>
          <p:nvPr>
            <p:custDataLst>
              <p:tags r:id="rId13"/>
            </p:custDataLst>
          </p:nvPr>
        </p:nvSpPr>
        <p:spPr>
          <a:xfrm>
            <a:off x="4081780" y="1240155"/>
            <a:ext cx="3721100" cy="488950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p>
            <a:pPr lvl="0" algn="ct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重复性高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8" name="PA_矩形 22"/>
          <p:cNvSpPr/>
          <p:nvPr>
            <p:custDataLst>
              <p:tags r:id="rId14"/>
            </p:custDataLst>
          </p:nvPr>
        </p:nvSpPr>
        <p:spPr>
          <a:xfrm>
            <a:off x="253229" y="4968410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p>
            <a:pPr lvl="0" algn="r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效率低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4" name="矩形 103"/>
          <p:cNvSpPr/>
          <p:nvPr>
            <p:custDataLst>
              <p:tags r:id="rId15"/>
            </p:custDataLst>
          </p:nvPr>
        </p:nvSpPr>
        <p:spPr>
          <a:xfrm>
            <a:off x="1249529" y="5343215"/>
            <a:ext cx="2964662" cy="70019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招聘信息散乱、需要对大量信息进行整理汇总和分析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87" name="PA_矩形 27"/>
          <p:cNvSpPr/>
          <p:nvPr>
            <p:custDataLst>
              <p:tags r:id="rId16"/>
            </p:custDataLst>
          </p:nvPr>
        </p:nvSpPr>
        <p:spPr>
          <a:xfrm>
            <a:off x="8238088" y="4968410"/>
            <a:ext cx="3721002" cy="346656"/>
          </a:xfrm>
          <a:prstGeom prst="rect">
            <a:avLst/>
          </a:prstGeom>
          <a:noFill/>
        </p:spPr>
        <p:txBody>
          <a:bodyPr wrap="none" lIns="0" tIns="0" rIns="0" bIns="0" anchor="ctr">
            <a:normAutofit/>
          </a:bodyPr>
          <a:p>
            <a:pPr lvl="0" defTabSz="913765">
              <a:spcBef>
                <a:spcPct val="0"/>
              </a:spcBef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数据量大</a:t>
            </a:r>
            <a:endParaRPr lang="zh-CN" altLang="en-US" sz="2000" b="1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05" name="矩形 104"/>
          <p:cNvSpPr/>
          <p:nvPr>
            <p:custDataLst>
              <p:tags r:id="rId17"/>
            </p:custDataLst>
          </p:nvPr>
        </p:nvSpPr>
        <p:spPr>
          <a:xfrm>
            <a:off x="7873365" y="5314950"/>
            <a:ext cx="3605530" cy="414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要从大量的公司信息中筛选合适的岗位信息</a:t>
            </a:r>
            <a:endParaRPr lang="zh-CN" altLang="en-US" sz="140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4055" y="1358900"/>
            <a:ext cx="280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一、痛点分析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106" grpId="0"/>
      <p:bldP spid="89" grpId="0"/>
      <p:bldP spid="88" grpId="0"/>
      <p:bldP spid="104" grpId="0"/>
      <p:bldP spid="87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349759" y="617419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需求分析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05765" y="1119505"/>
            <a:ext cx="5229225" cy="533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</a:rPr>
              <a:t>二、</a:t>
            </a:r>
            <a:r>
              <a:rPr lang="zh-CN" altLang="en-US" sz="2800" dirty="0">
                <a:solidFill>
                  <a:schemeClr val="bg1"/>
                </a:solidFill>
                <a:sym typeface="+mn-ea"/>
              </a:rPr>
              <a:t>原业务流程</a:t>
            </a:r>
            <a:r>
              <a:rPr lang="en-US" altLang="zh-CN" sz="2800" dirty="0">
                <a:solidFill>
                  <a:schemeClr val="bg1"/>
                </a:solidFill>
                <a:sym typeface="+mn-ea"/>
              </a:rPr>
              <a:t>&amp;</a:t>
            </a:r>
            <a:r>
              <a:rPr lang="zh-CN" altLang="en-US" sz="2800" dirty="0">
                <a:solidFill>
                  <a:schemeClr val="bg1"/>
                </a:solidFill>
                <a:sym typeface="+mn-ea"/>
              </a:rPr>
              <a:t>业务场景分析</a:t>
            </a:r>
            <a:endParaRPr lang="zh-CN" altLang="en-US" sz="28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4983480" y="1653540"/>
            <a:ext cx="1879600" cy="406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kumimoji="1"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全流程手工执行</a:t>
            </a:r>
            <a:endParaRPr kumimoji="1"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形 16" descr="Internet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6240" y="2285365"/>
            <a:ext cx="361315" cy="459740"/>
          </a:xfrm>
          <a:prstGeom prst="rect">
            <a:avLst/>
          </a:prstGeom>
        </p:spPr>
      </p:pic>
      <p:pic>
        <p:nvPicPr>
          <p:cNvPr id="14" name="图片 13" descr="人 (2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2027555" y="2138045"/>
            <a:ext cx="607695" cy="61468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26441" y="1750545"/>
            <a:ext cx="428625" cy="20275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数字化生产力部署前</a:t>
            </a:r>
            <a:endParaRPr kumimoji="1" lang="zh-CN" altLang="en-US" sz="12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8651" y="4579470"/>
            <a:ext cx="428625" cy="2027555"/>
          </a:xfrm>
          <a:prstGeom prst="rect">
            <a:avLst/>
          </a:prstGeom>
          <a:solidFill>
            <a:srgbClr val="00A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数字化生产力部署后</a:t>
            </a:r>
            <a:endParaRPr kumimoji="1" lang="zh-CN" altLang="en-US" sz="1200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形 17" descr="月历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5882" y="2339740"/>
            <a:ext cx="405396" cy="405396"/>
          </a:xfrm>
          <a:prstGeom prst="rect">
            <a:avLst/>
          </a:prstGeom>
        </p:spPr>
      </p:pic>
      <p:pic>
        <p:nvPicPr>
          <p:cNvPr id="15" name="图片 14" descr="人 (2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3757490" y="2137675"/>
            <a:ext cx="607596" cy="607596"/>
          </a:xfrm>
          <a:prstGeom prst="rect">
            <a:avLst/>
          </a:prstGeom>
        </p:spPr>
      </p:pic>
      <p:sp>
        <p:nvSpPr>
          <p:cNvPr id="36" name="箭头: 右 91"/>
          <p:cNvSpPr/>
          <p:nvPr>
            <p:custDataLst>
              <p:tags r:id="rId11"/>
            </p:custDataLst>
          </p:nvPr>
        </p:nvSpPr>
        <p:spPr>
          <a:xfrm>
            <a:off x="4582108" y="2404833"/>
            <a:ext cx="490433" cy="171976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箭头: 右 92"/>
          <p:cNvSpPr/>
          <p:nvPr>
            <p:custDataLst>
              <p:tags r:id="rId12"/>
            </p:custDataLst>
          </p:nvPr>
        </p:nvSpPr>
        <p:spPr>
          <a:xfrm>
            <a:off x="2775672" y="2404709"/>
            <a:ext cx="490433" cy="171976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0" name="图形 19" descr="统计信息 RTL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289837" y="2339746"/>
            <a:ext cx="307778" cy="307777"/>
          </a:xfrm>
          <a:prstGeom prst="rect">
            <a:avLst/>
          </a:prstGeom>
        </p:spPr>
      </p:pic>
      <p:pic>
        <p:nvPicPr>
          <p:cNvPr id="19" name="图片 18" descr="人 (2)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5635079" y="2136519"/>
            <a:ext cx="607596" cy="607596"/>
          </a:xfrm>
          <a:prstGeom prst="rect">
            <a:avLst/>
          </a:prstGeom>
        </p:spPr>
      </p:pic>
      <p:sp>
        <p:nvSpPr>
          <p:cNvPr id="5" name="箭头: 右 90"/>
          <p:cNvSpPr/>
          <p:nvPr>
            <p:custDataLst>
              <p:tags r:id="rId17"/>
            </p:custDataLst>
          </p:nvPr>
        </p:nvSpPr>
        <p:spPr>
          <a:xfrm>
            <a:off x="6388438" y="2424103"/>
            <a:ext cx="490433" cy="152772"/>
          </a:xfrm>
          <a:prstGeom prst="rightArrow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25905" y="2790825"/>
            <a:ext cx="15798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</a:rPr>
              <a:t>登录实习招聘网站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62960" y="2810510"/>
            <a:ext cx="1443355" cy="259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>
                <a:solidFill>
                  <a:schemeClr val="bg1"/>
                </a:solidFill>
              </a:rPr>
              <a:t>搜素定位实习岗位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984115" y="2820670"/>
            <a:ext cx="1736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浏览筛选出来的结果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形 21" descr="列表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78091" y="2340287"/>
            <a:ext cx="335200" cy="335200"/>
          </a:xfrm>
          <a:prstGeom prst="rect">
            <a:avLst/>
          </a:prstGeom>
        </p:spPr>
      </p:pic>
      <p:pic>
        <p:nvPicPr>
          <p:cNvPr id="8" name="图片 7" descr="人 (2)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7213342" y="2135840"/>
            <a:ext cx="607596" cy="607596"/>
          </a:xfrm>
          <a:prstGeom prst="rect">
            <a:avLst/>
          </a:prstGeom>
        </p:spPr>
      </p:pic>
      <p:sp>
        <p:nvSpPr>
          <p:cNvPr id="38" name="箭头: 下 93"/>
          <p:cNvSpPr/>
          <p:nvPr>
            <p:custDataLst>
              <p:tags r:id="rId22"/>
            </p:custDataLst>
          </p:nvPr>
        </p:nvSpPr>
        <p:spPr>
          <a:xfrm>
            <a:off x="7459124" y="3175659"/>
            <a:ext cx="150829" cy="309801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44030" y="2790825"/>
            <a:ext cx="1782445" cy="279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仔细查看实习招聘信息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: 圆角 90"/>
          <p:cNvSpPr/>
          <p:nvPr/>
        </p:nvSpPr>
        <p:spPr>
          <a:xfrm>
            <a:off x="10127186" y="2152247"/>
            <a:ext cx="1808638" cy="79080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2hours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以上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900" dirty="0"/>
          </a:p>
        </p:txBody>
      </p:sp>
      <p:sp>
        <p:nvSpPr>
          <p:cNvPr id="63" name="矩形: 圆角 89"/>
          <p:cNvSpPr/>
          <p:nvPr/>
        </p:nvSpPr>
        <p:spPr>
          <a:xfrm>
            <a:off x="10200527" y="5088675"/>
            <a:ext cx="1735430" cy="882908"/>
          </a:xfrm>
          <a:prstGeom prst="roundRect">
            <a:avLst/>
          </a:prstGeom>
          <a:solidFill>
            <a:srgbClr val="00AE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5min</a:t>
            </a:r>
            <a:r>
              <a:rPr lang="zh-CN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以下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1100" dirty="0"/>
          </a:p>
        </p:txBody>
      </p:sp>
      <p:pic>
        <p:nvPicPr>
          <p:cNvPr id="40" name="图片 39" descr="文件 (4)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1700891" y="5384135"/>
            <a:ext cx="326154" cy="326154"/>
          </a:xfrm>
          <a:prstGeom prst="rect">
            <a:avLst/>
          </a:prstGeom>
        </p:spPr>
      </p:pic>
      <p:pic>
        <p:nvPicPr>
          <p:cNvPr id="13" name="图片 12" descr="ibot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2026674" y="5219190"/>
            <a:ext cx="565150" cy="565150"/>
          </a:xfrm>
          <a:prstGeom prst="rect">
            <a:avLst/>
          </a:prstGeom>
        </p:spPr>
      </p:pic>
      <p:sp>
        <p:nvSpPr>
          <p:cNvPr id="58" name="箭头: 右 122"/>
          <p:cNvSpPr/>
          <p:nvPr>
            <p:custDataLst>
              <p:tags r:id="rId27"/>
            </p:custDataLst>
          </p:nvPr>
        </p:nvSpPr>
        <p:spPr>
          <a:xfrm>
            <a:off x="2635306" y="5471984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" name="图形 50" descr="列表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070860" y="5469890"/>
            <a:ext cx="335280" cy="237490"/>
          </a:xfrm>
          <a:prstGeom prst="rect">
            <a:avLst/>
          </a:prstGeom>
        </p:spPr>
      </p:pic>
      <p:pic>
        <p:nvPicPr>
          <p:cNvPr id="42" name="图片 41" descr="ibot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3362982" y="5219032"/>
            <a:ext cx="565151" cy="565151"/>
          </a:xfrm>
          <a:prstGeom prst="rect">
            <a:avLst/>
          </a:prstGeom>
        </p:spPr>
      </p:pic>
      <p:sp>
        <p:nvSpPr>
          <p:cNvPr id="57" name="箭头: 右 121"/>
          <p:cNvSpPr/>
          <p:nvPr>
            <p:custDataLst>
              <p:tags r:id="rId32"/>
            </p:custDataLst>
          </p:nvPr>
        </p:nvSpPr>
        <p:spPr>
          <a:xfrm>
            <a:off x="3941042" y="5513284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3" name="图形 42" descr="Internet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402937" y="5384242"/>
            <a:ext cx="403296" cy="403296"/>
          </a:xfrm>
          <a:prstGeom prst="rect">
            <a:avLst/>
          </a:prstGeom>
        </p:spPr>
      </p:pic>
      <p:pic>
        <p:nvPicPr>
          <p:cNvPr id="44" name="图片 43" descr="ibot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4785036" y="5219109"/>
            <a:ext cx="565151" cy="565151"/>
          </a:xfrm>
          <a:prstGeom prst="rect">
            <a:avLst/>
          </a:prstGeom>
        </p:spPr>
      </p:pic>
      <p:sp>
        <p:nvSpPr>
          <p:cNvPr id="56" name="箭头: 右 120"/>
          <p:cNvSpPr/>
          <p:nvPr>
            <p:custDataLst>
              <p:tags r:id="rId37"/>
            </p:custDataLst>
          </p:nvPr>
        </p:nvSpPr>
        <p:spPr>
          <a:xfrm>
            <a:off x="5394511" y="5513243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6" name="图片 45" descr="ibot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6155008" y="5219108"/>
            <a:ext cx="565151" cy="565151"/>
          </a:xfrm>
          <a:prstGeom prst="rect">
            <a:avLst/>
          </a:prstGeom>
        </p:spPr>
      </p:pic>
      <p:pic>
        <p:nvPicPr>
          <p:cNvPr id="47" name="图形 46" descr="智能手机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833118" y="5322426"/>
            <a:ext cx="384997" cy="384997"/>
          </a:xfrm>
          <a:prstGeom prst="rect">
            <a:avLst/>
          </a:prstGeom>
        </p:spPr>
      </p:pic>
      <p:sp>
        <p:nvSpPr>
          <p:cNvPr id="55" name="箭头: 右 119"/>
          <p:cNvSpPr/>
          <p:nvPr>
            <p:custDataLst>
              <p:tags r:id="rId42"/>
            </p:custDataLst>
          </p:nvPr>
        </p:nvSpPr>
        <p:spPr>
          <a:xfrm>
            <a:off x="6789509" y="5548018"/>
            <a:ext cx="424066" cy="1388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8" name="图片 47" descr="ibot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26" cstate="print"/>
          <a:stretch>
            <a:fillRect/>
          </a:stretch>
        </p:blipFill>
        <p:spPr>
          <a:xfrm>
            <a:off x="7610280" y="5222206"/>
            <a:ext cx="565151" cy="565151"/>
          </a:xfrm>
          <a:prstGeom prst="rect">
            <a:avLst/>
          </a:prstGeom>
        </p:spPr>
      </p:pic>
      <p:pic>
        <p:nvPicPr>
          <p:cNvPr id="45" name="图形 44" descr="复选标记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395731" y="5384041"/>
            <a:ext cx="349732" cy="3497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320915" y="5854700"/>
            <a:ext cx="13862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发送应届生邮箱</a:t>
            </a:r>
            <a:endParaRPr lang="zh-CN" altLang="en-US" sz="12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201160" y="5854700"/>
            <a:ext cx="1252855" cy="421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kumimoji="1"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爬取符合实习招聘信息</a:t>
            </a:r>
            <a:endParaRPr kumimoji="1" lang="zh-CN" altLang="en-US" sz="1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597525" y="5902325"/>
            <a:ext cx="1602740" cy="292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kumimoji="1"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写入招聘信息数据</a:t>
            </a:r>
            <a:endParaRPr kumimoji="1" lang="zh-CN" altLang="en-US" sz="1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268095" y="5787390"/>
            <a:ext cx="15875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自动登录招聘网站</a:t>
            </a:r>
            <a:endParaRPr kumimoji="1" lang="zh-CN" altLang="en-US" sz="1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951176" y="5734059"/>
            <a:ext cx="111389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12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搜索定位相符合招聘信息</a:t>
            </a:r>
            <a:endParaRPr kumimoji="1" lang="zh-CN" altLang="en-US" sz="12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6" name="图形 65" descr="研究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217697" y="3428383"/>
            <a:ext cx="365809" cy="365809"/>
          </a:xfrm>
          <a:prstGeom prst="rect">
            <a:avLst/>
          </a:prstGeom>
        </p:spPr>
      </p:pic>
      <p:pic>
        <p:nvPicPr>
          <p:cNvPr id="65" name="图片 64" descr="人 (2)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6422390" y="3281045"/>
            <a:ext cx="607695" cy="607695"/>
          </a:xfrm>
          <a:prstGeom prst="rect">
            <a:avLst/>
          </a:prstGeom>
        </p:spPr>
      </p:pic>
      <p:sp>
        <p:nvSpPr>
          <p:cNvPr id="39" name="箭头: 左 94"/>
          <p:cNvSpPr/>
          <p:nvPr>
            <p:custDataLst>
              <p:tags r:id="rId51"/>
            </p:custDataLst>
          </p:nvPr>
        </p:nvSpPr>
        <p:spPr>
          <a:xfrm>
            <a:off x="5634990" y="3600450"/>
            <a:ext cx="428625" cy="204470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030085" y="3777615"/>
            <a:ext cx="1145540" cy="485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纵向对比各个公司的待遇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 descr="文件 (3)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3" cstate="print">
            <a:biLevel thresh="25000"/>
          </a:blip>
          <a:stretch>
            <a:fillRect/>
          </a:stretch>
        </p:blipFill>
        <p:spPr>
          <a:xfrm>
            <a:off x="4456730" y="3485627"/>
            <a:ext cx="349732" cy="349732"/>
          </a:xfrm>
          <a:prstGeom prst="rect">
            <a:avLst/>
          </a:prstGeom>
        </p:spPr>
      </p:pic>
      <p:pic>
        <p:nvPicPr>
          <p:cNvPr id="26" name="图片 25" descr="人 (2)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4846630" y="3280749"/>
            <a:ext cx="607596" cy="607596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4456430" y="3997960"/>
            <a:ext cx="1816100" cy="581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将符合自己的实习招聘信息，保存</a:t>
            </a:r>
            <a:r>
              <a:rPr kumimoji="1"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表格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箭头: 左 94"/>
          <p:cNvSpPr/>
          <p:nvPr>
            <p:custDataLst>
              <p:tags r:id="rId55"/>
            </p:custDataLst>
          </p:nvPr>
        </p:nvSpPr>
        <p:spPr>
          <a:xfrm>
            <a:off x="3928254" y="3600502"/>
            <a:ext cx="428625" cy="177019"/>
          </a:xfrm>
          <a:prstGeom prst="lef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7" name="图形 25" descr="复选标记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2709551" y="3428106"/>
            <a:ext cx="349732" cy="349732"/>
          </a:xfrm>
          <a:prstGeom prst="rect">
            <a:avLst/>
          </a:prstGeom>
        </p:spPr>
      </p:pic>
      <p:pic>
        <p:nvPicPr>
          <p:cNvPr id="29" name="图片 28" descr="人 (2)"/>
          <p:cNvPicPr>
            <a:picLocks noChangeAspect="1"/>
          </p:cNvPicPr>
          <p:nvPr>
            <p:custDataLst>
              <p:tags r:id="rId59"/>
            </p:custDataLst>
          </p:nvPr>
        </p:nvPicPr>
        <p:blipFill>
          <a:blip r:embed="rId6" cstate="print">
            <a:biLevel thresh="25000"/>
          </a:blip>
          <a:stretch>
            <a:fillRect/>
          </a:stretch>
        </p:blipFill>
        <p:spPr>
          <a:xfrm>
            <a:off x="3149714" y="3280909"/>
            <a:ext cx="607596" cy="60759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026920" y="3996690"/>
            <a:ext cx="22745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再次对比各个公司的待遇，选择最终实习的工作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60"/>
            </p:custDataLst>
          </p:nvPr>
        </p:nvSpPr>
        <p:spPr>
          <a:xfrm>
            <a:off x="3059259" y="4914760"/>
            <a:ext cx="526438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kumimoji="1" lang="zh-CN" altLang="en-US" sz="1400" b="1">
                <a:solidFill>
                  <a:srgbClr val="04AF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机器人自动完成业务流程</a:t>
            </a:r>
            <a:endParaRPr kumimoji="1" lang="zh-CN" altLang="en-US" sz="1400" b="1" dirty="0">
              <a:solidFill>
                <a:srgbClr val="04AF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/>
      <p:bldP spid="6" grpId="1"/>
      <p:bldP spid="7" grpId="0"/>
      <p:bldP spid="7" grpId="1"/>
      <p:bldP spid="32" grpId="0"/>
      <p:bldP spid="32" grpId="1"/>
      <p:bldP spid="31" grpId="0"/>
      <p:bldP spid="31" grpId="1"/>
      <p:bldP spid="67" grpId="0"/>
      <p:bldP spid="67" grpId="1"/>
      <p:bldP spid="28" grpId="0"/>
      <p:bldP spid="28" grpId="1"/>
      <p:bldP spid="30" grpId="0"/>
      <p:bldP spid="30" grpId="1"/>
      <p:bldP spid="10" grpId="0" animBg="1"/>
      <p:bldP spid="10" grpId="1" animBg="1"/>
      <p:bldP spid="49" grpId="0"/>
      <p:bldP spid="49" grpId="1"/>
      <p:bldP spid="50" grpId="0"/>
      <p:bldP spid="50" grpId="1"/>
      <p:bldP spid="52" grpId="0"/>
      <p:bldP spid="52" grpId="1"/>
      <p:bldP spid="53" grpId="0"/>
      <p:bldP spid="53" grpId="1"/>
      <p:bldP spid="12" grpId="0"/>
      <p:bldP spid="12" grpId="1"/>
      <p:bldP spid="64" grpId="0" animBg="1"/>
      <p:bldP spid="64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6685191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834255" y="618490"/>
            <a:ext cx="273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建设方案</a:t>
            </a:r>
            <a:endParaRPr lang="zh-CN" altLang="en-US" sz="2800">
              <a:solidFill>
                <a:schemeClr val="bg1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59155" y="1908810"/>
            <a:ext cx="9749790" cy="1940560"/>
            <a:chOff x="631" y="1958"/>
            <a:chExt cx="15354" cy="3056"/>
          </a:xfrm>
        </p:grpSpPr>
        <p:cxnSp>
          <p:nvCxnSpPr>
            <p:cNvPr id="40" name="直接连接符 86"/>
            <p:cNvCxnSpPr>
              <a:stCxn id="41" idx="3"/>
            </p:cNvCxnSpPr>
            <p:nvPr>
              <p:custDataLst>
                <p:tags r:id="rId1"/>
              </p:custDataLst>
            </p:nvPr>
          </p:nvCxnSpPr>
          <p:spPr>
            <a:xfrm>
              <a:off x="905" y="3453"/>
              <a:ext cx="14624" cy="4"/>
            </a:xfrm>
            <a:prstGeom prst="line">
              <a:avLst/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>
              <p:custDataLst>
                <p:tags r:id="rId2"/>
              </p:custDataLst>
            </p:nvPr>
          </p:nvSpPr>
          <p:spPr>
            <a:xfrm>
              <a:off x="79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3"/>
              </p:custDataLst>
            </p:nvPr>
          </p:nvSpPr>
          <p:spPr>
            <a:xfrm>
              <a:off x="2324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4"/>
              </p:custDataLst>
            </p:nvPr>
          </p:nvSpPr>
          <p:spPr>
            <a:xfrm>
              <a:off x="3845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5"/>
              </p:custDataLst>
            </p:nvPr>
          </p:nvSpPr>
          <p:spPr>
            <a:xfrm>
              <a:off x="527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6"/>
              </p:custDataLst>
            </p:nvPr>
          </p:nvSpPr>
          <p:spPr>
            <a:xfrm>
              <a:off x="6696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7"/>
              </p:custDataLst>
            </p:nvPr>
          </p:nvSpPr>
          <p:spPr>
            <a:xfrm>
              <a:off x="812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8"/>
              </p:custDataLst>
            </p:nvPr>
          </p:nvSpPr>
          <p:spPr>
            <a:xfrm>
              <a:off x="12432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>
              <p:custDataLst>
                <p:tags r:id="rId9"/>
              </p:custDataLst>
            </p:nvPr>
          </p:nvSpPr>
          <p:spPr>
            <a:xfrm>
              <a:off x="1385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9" name="矩形 48"/>
            <p:cNvSpPr/>
            <p:nvPr>
              <p:custDataLst>
                <p:tags r:id="rId10"/>
              </p:custDataLst>
            </p:nvPr>
          </p:nvSpPr>
          <p:spPr>
            <a:xfrm>
              <a:off x="15480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11"/>
              </p:custDataLst>
            </p:nvPr>
          </p:nvSpPr>
          <p:spPr>
            <a:xfrm>
              <a:off x="10989" y="3370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51" name="肘形连接符 50"/>
            <p:cNvCxnSpPr>
              <a:stCxn id="41" idx="2"/>
              <a:endCxn id="43" idx="2"/>
            </p:cNvCxnSpPr>
            <p:nvPr>
              <p:custDataLst>
                <p:tags r:id="rId12"/>
              </p:custDataLst>
            </p:nvPr>
          </p:nvCxnSpPr>
          <p:spPr>
            <a:xfrm rot="5400000" flipV="1">
              <a:off x="2375" y="1973"/>
              <a:ext cx="5" cy="3048"/>
            </a:xfrm>
            <a:prstGeom prst="bentConnector3">
              <a:avLst>
                <a:gd name="adj1" fmla="val 755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肘形连接符 51"/>
            <p:cNvCxnSpPr/>
            <p:nvPr>
              <p:custDataLst>
                <p:tags r:id="rId13"/>
              </p:custDataLst>
            </p:nvPr>
          </p:nvCxnSpPr>
          <p:spPr>
            <a:xfrm rot="5400000" flipH="1" flipV="1">
              <a:off x="11756" y="2649"/>
              <a:ext cx="22" cy="1425"/>
            </a:xfrm>
            <a:prstGeom prst="bentConnector3">
              <a:avLst>
                <a:gd name="adj1" fmla="val -2270454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>
              <p:custDataLst>
                <p:tags r:id="rId14"/>
              </p:custDataLst>
            </p:nvPr>
          </p:nvSpPr>
          <p:spPr>
            <a:xfrm>
              <a:off x="9546" y="3382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等腰三角形 103"/>
            <p:cNvSpPr/>
            <p:nvPr>
              <p:custDataLst>
                <p:tags r:id="rId15"/>
              </p:custDataLst>
            </p:nvPr>
          </p:nvSpPr>
          <p:spPr>
            <a:xfrm rot="10800000">
              <a:off x="2312" y="3965"/>
              <a:ext cx="120" cy="77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5" name="等腰三角形 104"/>
            <p:cNvSpPr/>
            <p:nvPr>
              <p:custDataLst>
                <p:tags r:id="rId16"/>
              </p:custDataLst>
            </p:nvPr>
          </p:nvSpPr>
          <p:spPr>
            <a:xfrm rot="10800000">
              <a:off x="8121" y="3964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6" name="TextBox 103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30982">
              <a:off x="1654" y="2731"/>
              <a:ext cx="144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项目启动会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TextBox 103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30982">
              <a:off x="3175" y="2722"/>
              <a:ext cx="1449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组织定义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人员进场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TextBox 103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rot="30982">
              <a:off x="4653" y="2721"/>
              <a:ext cx="1451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业务需求收集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分析评审评估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TextBox 10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30982">
              <a:off x="6016" y="2731"/>
              <a:ext cx="144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管理平台部署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0" name="TextBox 10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rot="30982">
              <a:off x="7446" y="2731"/>
              <a:ext cx="1451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流程设计开发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1" name="TextBox 103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30982">
              <a:off x="8859" y="2721"/>
              <a:ext cx="1451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管理平台测试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流程测试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2" name="TextBox 10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30982">
              <a:off x="10331" y="2731"/>
              <a:ext cx="145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管理平台上线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3" name="TextBox 103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30982">
              <a:off x="1405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4" name="TextBox 103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rot="30982">
              <a:off x="4357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需求确认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5" name="TextBox 103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30982">
              <a:off x="7204" y="4255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部署开发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6" name="肘形连接符 65"/>
            <p:cNvCxnSpPr>
              <a:stCxn id="45" idx="2"/>
              <a:endCxn id="53" idx="2"/>
            </p:cNvCxnSpPr>
            <p:nvPr>
              <p:custDataLst>
                <p:tags r:id="rId27"/>
              </p:custDataLst>
            </p:nvPr>
          </p:nvCxnSpPr>
          <p:spPr>
            <a:xfrm rot="5400000" flipV="1">
              <a:off x="8178" y="2069"/>
              <a:ext cx="3" cy="2859"/>
            </a:xfrm>
            <a:prstGeom prst="bentConnector3">
              <a:avLst>
                <a:gd name="adj1" fmla="val 1260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03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 rot="30982">
              <a:off x="11761" y="2732"/>
              <a:ext cx="1450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流程上线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8" name="TextBox 10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30982">
              <a:off x="13111" y="2722"/>
              <a:ext cx="1600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管理平台及流程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运营阶段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9" name="等腰三角形 118"/>
            <p:cNvSpPr/>
            <p:nvPr>
              <p:custDataLst>
                <p:tags r:id="rId30"/>
              </p:custDataLst>
            </p:nvPr>
          </p:nvSpPr>
          <p:spPr>
            <a:xfrm rot="10800000">
              <a:off x="11718" y="3940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0" name="TextBox 103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 rot="30982">
              <a:off x="10801" y="4231"/>
              <a:ext cx="193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上线投产 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1" name="矩形: 圆角 74"/>
            <p:cNvSpPr/>
            <p:nvPr>
              <p:custDataLst>
                <p:tags r:id="rId32"/>
              </p:custDataLst>
            </p:nvPr>
          </p:nvSpPr>
          <p:spPr>
            <a:xfrm>
              <a:off x="643" y="2190"/>
              <a:ext cx="15342" cy="2824"/>
            </a:xfrm>
            <a:prstGeom prst="roundRect">
              <a:avLst>
                <a:gd name="adj" fmla="val 2719"/>
              </a:avLst>
            </a:prstGeom>
            <a:noFill/>
            <a:ln w="1905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endParaRPr>
            </a:p>
          </p:txBody>
        </p:sp>
        <p:sp>
          <p:nvSpPr>
            <p:cNvPr id="72" name="矩形 71"/>
            <p:cNvSpPr/>
            <p:nvPr>
              <p:custDataLst>
                <p:tags r:id="rId33"/>
              </p:custDataLst>
            </p:nvPr>
          </p:nvSpPr>
          <p:spPr>
            <a:xfrm>
              <a:off x="631" y="1958"/>
              <a:ext cx="1907" cy="4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一期工程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96620" y="4208780"/>
            <a:ext cx="9749790" cy="2220595"/>
            <a:chOff x="631" y="1958"/>
            <a:chExt cx="15354" cy="3056"/>
          </a:xfrm>
        </p:grpSpPr>
        <p:cxnSp>
          <p:nvCxnSpPr>
            <p:cNvPr id="5" name="直接连接符 86"/>
            <p:cNvCxnSpPr>
              <a:stCxn id="14" idx="3"/>
            </p:cNvCxnSpPr>
            <p:nvPr>
              <p:custDataLst>
                <p:tags r:id="rId34"/>
              </p:custDataLst>
            </p:nvPr>
          </p:nvCxnSpPr>
          <p:spPr>
            <a:xfrm>
              <a:off x="905" y="3453"/>
              <a:ext cx="14624" cy="4"/>
            </a:xfrm>
            <a:prstGeom prst="line">
              <a:avLst/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>
              <p:custDataLst>
                <p:tags r:id="rId35"/>
              </p:custDataLst>
            </p:nvPr>
          </p:nvSpPr>
          <p:spPr>
            <a:xfrm>
              <a:off x="79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36"/>
              </p:custDataLst>
            </p:nvPr>
          </p:nvSpPr>
          <p:spPr>
            <a:xfrm>
              <a:off x="2324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37"/>
              </p:custDataLst>
            </p:nvPr>
          </p:nvSpPr>
          <p:spPr>
            <a:xfrm>
              <a:off x="3845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38"/>
              </p:custDataLst>
            </p:nvPr>
          </p:nvSpPr>
          <p:spPr>
            <a:xfrm>
              <a:off x="527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39"/>
              </p:custDataLst>
            </p:nvPr>
          </p:nvSpPr>
          <p:spPr>
            <a:xfrm>
              <a:off x="6696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40"/>
              </p:custDataLst>
            </p:nvPr>
          </p:nvSpPr>
          <p:spPr>
            <a:xfrm>
              <a:off x="8121" y="3397"/>
              <a:ext cx="107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41"/>
              </p:custDataLst>
            </p:nvPr>
          </p:nvSpPr>
          <p:spPr>
            <a:xfrm>
              <a:off x="12432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42"/>
              </p:custDataLst>
            </p:nvPr>
          </p:nvSpPr>
          <p:spPr>
            <a:xfrm>
              <a:off x="13857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43"/>
              </p:custDataLst>
            </p:nvPr>
          </p:nvSpPr>
          <p:spPr>
            <a:xfrm>
              <a:off x="15480" y="3397"/>
              <a:ext cx="108" cy="112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44"/>
              </p:custDataLst>
            </p:nvPr>
          </p:nvSpPr>
          <p:spPr>
            <a:xfrm>
              <a:off x="10989" y="3370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9" name="肘形连接符 28"/>
            <p:cNvCxnSpPr>
              <a:stCxn id="14" idx="2"/>
              <a:endCxn id="16" idx="2"/>
            </p:cNvCxnSpPr>
            <p:nvPr>
              <p:custDataLst>
                <p:tags r:id="rId45"/>
              </p:custDataLst>
            </p:nvPr>
          </p:nvCxnSpPr>
          <p:spPr>
            <a:xfrm rot="5400000" flipV="1">
              <a:off x="2375" y="1973"/>
              <a:ext cx="5" cy="3048"/>
            </a:xfrm>
            <a:prstGeom prst="bentConnector3">
              <a:avLst>
                <a:gd name="adj1" fmla="val 755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肘形连接符 29"/>
            <p:cNvCxnSpPr/>
            <p:nvPr>
              <p:custDataLst>
                <p:tags r:id="rId46"/>
              </p:custDataLst>
            </p:nvPr>
          </p:nvCxnSpPr>
          <p:spPr>
            <a:xfrm rot="5400000" flipH="1" flipV="1">
              <a:off x="11756" y="2649"/>
              <a:ext cx="22" cy="1425"/>
            </a:xfrm>
            <a:prstGeom prst="bentConnector3">
              <a:avLst>
                <a:gd name="adj1" fmla="val -2270454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>
              <p:custDataLst>
                <p:tags r:id="rId47"/>
              </p:custDataLst>
            </p:nvPr>
          </p:nvSpPr>
          <p:spPr>
            <a:xfrm>
              <a:off x="9546" y="3382"/>
              <a:ext cx="125" cy="130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" name="等腰三角形 103"/>
            <p:cNvSpPr/>
            <p:nvPr>
              <p:custDataLst>
                <p:tags r:id="rId48"/>
              </p:custDataLst>
            </p:nvPr>
          </p:nvSpPr>
          <p:spPr>
            <a:xfrm rot="10800000">
              <a:off x="2312" y="3965"/>
              <a:ext cx="120" cy="77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3" name="等腰三角形 104"/>
            <p:cNvSpPr/>
            <p:nvPr>
              <p:custDataLst>
                <p:tags r:id="rId49"/>
              </p:custDataLst>
            </p:nvPr>
          </p:nvSpPr>
          <p:spPr>
            <a:xfrm rot="10800000">
              <a:off x="8121" y="3964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4" name="TextBox 103"/>
            <p:cNvSpPr txBox="1"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 rot="30982">
              <a:off x="1654" y="2731"/>
              <a:ext cx="1449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项目启动会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5" name="TextBox 103"/>
            <p:cNvSpPr txBox="1"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 rot="30982">
              <a:off x="3175" y="2722"/>
              <a:ext cx="1449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组织定义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人员进场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6" name="TextBox 103"/>
            <p:cNvSpPr txBox="1"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 rot="30982">
              <a:off x="4653" y="2721"/>
              <a:ext cx="1451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业务需求收集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分析评审评估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3" name="TextBox 103"/>
            <p:cNvSpPr txBox="1"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 rot="30982">
              <a:off x="6016" y="2731"/>
              <a:ext cx="1449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第一批次流程设计开发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TextBox 103"/>
            <p:cNvSpPr txBox="1"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 rot="30982">
              <a:off x="7627" y="2732"/>
              <a:ext cx="1451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流程测试</a:t>
              </a: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7" name="TextBox 103"/>
            <p:cNvSpPr txBox="1"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 rot="30982">
              <a:off x="1405" y="4114"/>
              <a:ext cx="193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项目启动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8" name="TextBox 103"/>
            <p:cNvSpPr txBox="1"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 rot="30982">
              <a:off x="4298" y="4114"/>
              <a:ext cx="193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需求确认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9" name="TextBox 103"/>
            <p:cNvSpPr txBox="1"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 rot="30982">
              <a:off x="6510" y="4114"/>
              <a:ext cx="193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流程开发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80" name="肘形连接符 79"/>
            <p:cNvCxnSpPr>
              <a:stCxn id="19" idx="2"/>
              <a:endCxn id="20" idx="2"/>
            </p:cNvCxnSpPr>
            <p:nvPr>
              <p:custDataLst>
                <p:tags r:id="rId58"/>
              </p:custDataLst>
            </p:nvPr>
          </p:nvCxnSpPr>
          <p:spPr>
            <a:xfrm rot="5400000" flipV="1">
              <a:off x="7462" y="2796"/>
              <a:ext cx="5" cy="1425"/>
            </a:xfrm>
            <a:prstGeom prst="bentConnector3">
              <a:avLst>
                <a:gd name="adj1" fmla="val 7540000"/>
              </a:avLst>
            </a:prstGeom>
            <a:solidFill>
              <a:schemeClr val="accent5"/>
            </a:solidFill>
            <a:ln w="19050">
              <a:solidFill>
                <a:schemeClr val="accent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等腰三角形 118"/>
            <p:cNvSpPr/>
            <p:nvPr>
              <p:custDataLst>
                <p:tags r:id="rId59"/>
              </p:custDataLst>
            </p:nvPr>
          </p:nvSpPr>
          <p:spPr>
            <a:xfrm rot="10800000">
              <a:off x="11718" y="3940"/>
              <a:ext cx="119" cy="78"/>
            </a:xfrm>
            <a:prstGeom prst="triangl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4" name="TextBox 103"/>
            <p:cNvSpPr txBox="1"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 rot="30982">
              <a:off x="8994" y="4094"/>
              <a:ext cx="193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上线投产 </a:t>
              </a: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5" name="矩形: 圆角 74"/>
            <p:cNvSpPr/>
            <p:nvPr>
              <p:custDataLst>
                <p:tags r:id="rId61"/>
              </p:custDataLst>
            </p:nvPr>
          </p:nvSpPr>
          <p:spPr>
            <a:xfrm>
              <a:off x="643" y="2190"/>
              <a:ext cx="15342" cy="2824"/>
            </a:xfrm>
            <a:prstGeom prst="roundRect">
              <a:avLst>
                <a:gd name="adj" fmla="val 2719"/>
              </a:avLst>
            </a:prstGeom>
            <a:noFill/>
            <a:ln w="1905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微软雅黑" panose="020B0503020204020204" pitchFamily="34" charset="-122"/>
              </a:endParaRPr>
            </a:p>
          </p:txBody>
        </p:sp>
        <p:sp>
          <p:nvSpPr>
            <p:cNvPr id="86" name="矩形 85"/>
            <p:cNvSpPr/>
            <p:nvPr>
              <p:custDataLst>
                <p:tags r:id="rId62"/>
              </p:custDataLst>
            </p:nvPr>
          </p:nvSpPr>
          <p:spPr>
            <a:xfrm>
              <a:off x="631" y="1958"/>
              <a:ext cx="1907" cy="4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+mn-cs"/>
                </a:rPr>
                <a:t>二期工程</a:t>
              </a: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87" name="TextBox 103"/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 rot="30982">
            <a:off x="6087745" y="4818380"/>
            <a:ext cx="920750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第一批次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流程上线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8" name="TextBox 103"/>
          <p:cNvSpPr txBox="1">
            <a:spLocks noChangeArrowheads="1"/>
          </p:cNvSpPr>
          <p:nvPr>
            <p:custDataLst>
              <p:tags r:id="rId64"/>
            </p:custDataLst>
          </p:nvPr>
        </p:nvSpPr>
        <p:spPr bwMode="auto">
          <a:xfrm rot="30982">
            <a:off x="7317105" y="577570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流程开发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9" name="TextBox 103"/>
          <p:cNvSpPr txBox="1">
            <a:spLocks noChangeArrowheads="1"/>
          </p:cNvSpPr>
          <p:nvPr>
            <p:custDataLst>
              <p:tags r:id="rId65"/>
            </p:custDataLst>
          </p:nvPr>
        </p:nvSpPr>
        <p:spPr bwMode="auto">
          <a:xfrm rot="30982">
            <a:off x="9058910" y="5728713"/>
            <a:ext cx="1228090" cy="2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上线投产 </a:t>
            </a: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0" name="TextBox 103"/>
          <p:cNvSpPr txBox="1">
            <a:spLocks noChangeArrowheads="1"/>
          </p:cNvSpPr>
          <p:nvPr>
            <p:custDataLst>
              <p:tags r:id="rId66"/>
            </p:custDataLst>
          </p:nvPr>
        </p:nvSpPr>
        <p:spPr bwMode="auto">
          <a:xfrm rot="30982">
            <a:off x="9123680" y="4818380"/>
            <a:ext cx="920750" cy="36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流程运营阶段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1" name="TextBox 103"/>
          <p:cNvSpPr txBox="1">
            <a:spLocks noChangeArrowheads="1"/>
          </p:cNvSpPr>
          <p:nvPr>
            <p:custDataLst>
              <p:tags r:id="rId67"/>
            </p:custDataLst>
          </p:nvPr>
        </p:nvSpPr>
        <p:spPr bwMode="auto">
          <a:xfrm rot="30982">
            <a:off x="6993890" y="4818380"/>
            <a:ext cx="921385" cy="42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第二批次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流程设计开发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2" name="TextBox 103"/>
          <p:cNvSpPr txBox="1">
            <a:spLocks noChangeArrowheads="1"/>
          </p:cNvSpPr>
          <p:nvPr>
            <p:custDataLst>
              <p:tags r:id="rId68"/>
            </p:custDataLst>
          </p:nvPr>
        </p:nvSpPr>
        <p:spPr bwMode="auto">
          <a:xfrm rot="30982">
            <a:off x="7940675" y="4824754"/>
            <a:ext cx="921385" cy="2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流程测试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3" name="TextBox 103"/>
          <p:cNvSpPr txBox="1">
            <a:spLocks noChangeArrowheads="1"/>
          </p:cNvSpPr>
          <p:nvPr>
            <p:custDataLst>
              <p:tags r:id="rId69"/>
            </p:custDataLst>
          </p:nvPr>
        </p:nvSpPr>
        <p:spPr bwMode="auto">
          <a:xfrm rot="30982">
            <a:off x="7437755" y="4383405"/>
            <a:ext cx="1422400" cy="31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批次进行流程优化</a:t>
            </a: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433705" y="1038860"/>
            <a:ext cx="3335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一、流程建设方案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349759" y="617419"/>
            <a:ext cx="153924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建设方案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90220" y="969645"/>
            <a:ext cx="3769360" cy="549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</a:rPr>
              <a:t>二、架构部署案例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3" name="圆角矩形 2"/>
          <p:cNvSpPr/>
          <p:nvPr>
            <p:custDataLst>
              <p:tags r:id="rId1"/>
            </p:custDataLst>
          </p:nvPr>
        </p:nvSpPr>
        <p:spPr>
          <a:xfrm>
            <a:off x="1039495" y="1490345"/>
            <a:ext cx="10514965" cy="4947285"/>
          </a:xfrm>
          <a:prstGeom prst="roundRect">
            <a:avLst>
              <a:gd name="adj" fmla="val 5079"/>
            </a:avLst>
          </a:prstGeom>
          <a:solidFill>
            <a:srgbClr val="F1F6FF">
              <a:alpha val="65098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: 圆角 29"/>
          <p:cNvSpPr/>
          <p:nvPr>
            <p:custDataLst>
              <p:tags r:id="rId2"/>
            </p:custDataLst>
          </p:nvPr>
        </p:nvSpPr>
        <p:spPr>
          <a:xfrm>
            <a:off x="4441387" y="1490336"/>
            <a:ext cx="3521075" cy="34036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 b="1" dirty="0">
                <a:latin typeface="Arial" panose="020B0604020202020204" pitchFamily="34" charset="0"/>
                <a:ea typeface="Arial" panose="020B0604020202020204" pitchFamily="34" charset="0"/>
              </a:rPr>
              <a:t>混合式部署</a:t>
            </a:r>
            <a:endParaRPr lang="zh-CN" altLang="en-US" sz="16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矩形: 圆角 74"/>
          <p:cNvSpPr/>
          <p:nvPr>
            <p:custDataLst>
              <p:tags r:id="rId3"/>
            </p:custDataLst>
          </p:nvPr>
        </p:nvSpPr>
        <p:spPr>
          <a:xfrm>
            <a:off x="955237" y="2303136"/>
            <a:ext cx="4455795" cy="4048760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矩形: 圆角 29"/>
          <p:cNvSpPr/>
          <p:nvPr>
            <p:custDataLst>
              <p:tags r:id="rId4"/>
            </p:custDataLst>
          </p:nvPr>
        </p:nvSpPr>
        <p:spPr>
          <a:xfrm>
            <a:off x="955237" y="2119621"/>
            <a:ext cx="1205865" cy="31115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latin typeface="Arial" panose="020B0604020202020204" pitchFamily="34" charset="0"/>
                <a:ea typeface="Arial" panose="020B0604020202020204" pitchFamily="34" charset="0"/>
              </a:rPr>
              <a:t>总部科技部</a:t>
            </a:r>
            <a:endParaRPr lang="zh-CN" altLang="en-US" sz="12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404817" y="2609206"/>
            <a:ext cx="641350" cy="746125"/>
            <a:chOff x="1638" y="3285"/>
            <a:chExt cx="1010" cy="1175"/>
          </a:xfrm>
        </p:grpSpPr>
        <p:pic>
          <p:nvPicPr>
            <p:cNvPr id="26" name="图片 25" descr="电脑屏幕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723" y="3285"/>
              <a:ext cx="840" cy="840"/>
            </a:xfrm>
            <a:prstGeom prst="rect">
              <a:avLst/>
            </a:prstGeom>
          </p:spPr>
        </p:pic>
        <p:sp>
          <p:nvSpPr>
            <p:cNvPr id="27" name="PA_文本框 151"/>
            <p:cNvSpPr txBox="1"/>
            <p:nvPr>
              <p:custDataLst>
                <p:tags r:id="rId7"/>
              </p:custDataLst>
            </p:nvPr>
          </p:nvSpPr>
          <p:spPr>
            <a:xfrm>
              <a:off x="1638" y="4100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Roboto black"/>
                </a:rPr>
                <a:t>管理端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05452" y="3454391"/>
            <a:ext cx="641350" cy="746125"/>
            <a:chOff x="1638" y="3285"/>
            <a:chExt cx="1010" cy="1175"/>
          </a:xfrm>
        </p:grpSpPr>
        <p:pic>
          <p:nvPicPr>
            <p:cNvPr id="29" name="图片 28" descr="电脑屏幕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723" y="3285"/>
              <a:ext cx="840" cy="840"/>
            </a:xfrm>
            <a:prstGeom prst="rect">
              <a:avLst/>
            </a:prstGeom>
          </p:spPr>
        </p:pic>
        <p:sp>
          <p:nvSpPr>
            <p:cNvPr id="30" name="PA_文本框 151"/>
            <p:cNvSpPr txBox="1"/>
            <p:nvPr>
              <p:custDataLst>
                <p:tags r:id="rId9"/>
              </p:custDataLst>
            </p:nvPr>
          </p:nvSpPr>
          <p:spPr>
            <a:xfrm>
              <a:off x="1638" y="4100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Roboto black"/>
                </a:rPr>
                <a:t>管理端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endParaRPr>
            </a:p>
          </p:txBody>
        </p:sp>
      </p:grpSp>
      <p:cxnSp>
        <p:nvCxnSpPr>
          <p:cNvPr id="38" name="直接连接符 160"/>
          <p:cNvCxnSpPr/>
          <p:nvPr>
            <p:custDataLst>
              <p:tags r:id="rId10"/>
            </p:custDataLst>
          </p:nvPr>
        </p:nvCxnSpPr>
        <p:spPr>
          <a:xfrm>
            <a:off x="1739462" y="4227186"/>
            <a:ext cx="0" cy="390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1" name="图片 30" descr="服务器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89932" y="4901556"/>
            <a:ext cx="507365" cy="507365"/>
          </a:xfrm>
          <a:prstGeom prst="rect">
            <a:avLst/>
          </a:prstGeom>
        </p:spPr>
      </p:pic>
      <p:sp>
        <p:nvSpPr>
          <p:cNvPr id="15" name="PA_文本框 151"/>
          <p:cNvSpPr txBox="1"/>
          <p:nvPr>
            <p:custDataLst>
              <p:tags r:id="rId13"/>
            </p:custDataLst>
          </p:nvPr>
        </p:nvSpPr>
        <p:spPr>
          <a:xfrm>
            <a:off x="1509592" y="5550526"/>
            <a:ext cx="868045" cy="2438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p>
            <a:pPr algn="ctr" defTabSz="913130"/>
            <a:r>
              <a:rPr lang="zh-CN" alt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rPr>
              <a:t>服务器集群</a:t>
            </a:r>
            <a:endParaRPr lang="zh-CN" altLang="en-US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Roboto black"/>
            </a:endParaRPr>
          </a:p>
        </p:txBody>
      </p:sp>
      <p:cxnSp>
        <p:nvCxnSpPr>
          <p:cNvPr id="37" name="直接连接符 159"/>
          <p:cNvCxnSpPr/>
          <p:nvPr>
            <p:custDataLst>
              <p:tags r:id="rId14"/>
            </p:custDataLst>
          </p:nvPr>
        </p:nvCxnSpPr>
        <p:spPr>
          <a:xfrm>
            <a:off x="2210632" y="3383906"/>
            <a:ext cx="370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图片 10" descr="机器人_o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848807" y="2713346"/>
            <a:ext cx="429260" cy="42926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084517" y="2705726"/>
            <a:ext cx="641350" cy="619760"/>
            <a:chOff x="4822" y="3437"/>
            <a:chExt cx="1010" cy="976"/>
          </a:xfrm>
        </p:grpSpPr>
        <p:sp>
          <p:nvSpPr>
            <p:cNvPr id="17" name="PA_文本框 151"/>
            <p:cNvSpPr txBox="1"/>
            <p:nvPr>
              <p:custDataLst>
                <p:tags r:id="rId17"/>
              </p:custDataLst>
            </p:nvPr>
          </p:nvSpPr>
          <p:spPr>
            <a:xfrm>
              <a:off x="4822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N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8" name="图片 17" descr="机器人_o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426657" y="2705726"/>
            <a:ext cx="641985" cy="619760"/>
            <a:chOff x="4822" y="3437"/>
            <a:chExt cx="1011" cy="976"/>
          </a:xfrm>
        </p:grpSpPr>
        <p:sp>
          <p:nvSpPr>
            <p:cNvPr id="13" name="PA_文本框 151"/>
            <p:cNvSpPr txBox="1"/>
            <p:nvPr>
              <p:custDataLst>
                <p:tags r:id="rId19"/>
              </p:custDataLst>
            </p:nvPr>
          </p:nvSpPr>
          <p:spPr>
            <a:xfrm>
              <a:off x="4822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方正正中黑简体" panose="02000000000000000000" pitchFamily="2" charset="-122"/>
                  <a:cs typeface="Arial" panose="020B0604020202020204" pitchFamily="34" charset="0"/>
                </a:rPr>
                <a:t>2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4" name="图片 13" descr="机器人_o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sp>
        <p:nvSpPr>
          <p:cNvPr id="8" name="PA_文本框 151"/>
          <p:cNvSpPr txBox="1"/>
          <p:nvPr>
            <p:custDataLst>
              <p:tags r:id="rId21"/>
            </p:custDataLst>
          </p:nvPr>
        </p:nvSpPr>
        <p:spPr>
          <a:xfrm>
            <a:off x="2781497" y="3096886"/>
            <a:ext cx="641985" cy="22860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p>
            <a:pPr algn="ctr" defTabSz="913130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rPr>
              <a:t>机器人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方正正中黑简体" panose="02000000000000000000" pitchFamily="2" charset="-122"/>
                <a:cs typeface="Arial" panose="020B0604020202020204" pitchFamily="34" charset="0"/>
              </a:rPr>
              <a:t>1</a:t>
            </a:r>
            <a:endParaRPr lang="en-US" altLang="zh-CN" sz="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方正正中黑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161227" y="3507731"/>
            <a:ext cx="1162050" cy="602615"/>
            <a:chOff x="4141" y="4777"/>
            <a:chExt cx="1830" cy="949"/>
          </a:xfrm>
        </p:grpSpPr>
        <p:sp>
          <p:nvSpPr>
            <p:cNvPr id="20" name="PA_文本框 151"/>
            <p:cNvSpPr txBox="1"/>
            <p:nvPr>
              <p:custDataLst>
                <p:tags r:id="rId22"/>
              </p:custDataLst>
            </p:nvPr>
          </p:nvSpPr>
          <p:spPr>
            <a:xfrm>
              <a:off x="4287" y="5366"/>
              <a:ext cx="1517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Roboto black"/>
                </a:rPr>
                <a:t>高密度机器人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141" y="4777"/>
              <a:ext cx="1242" cy="676"/>
              <a:chOff x="3400" y="4556"/>
              <a:chExt cx="1242" cy="676"/>
            </a:xfrm>
          </p:grpSpPr>
          <p:pic>
            <p:nvPicPr>
              <p:cNvPr id="10" name="图片 9" descr="机器人_o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3400" y="4556"/>
                <a:ext cx="676" cy="676"/>
              </a:xfrm>
              <a:prstGeom prst="rect">
                <a:avLst/>
              </a:prstGeom>
            </p:spPr>
          </p:pic>
          <p:pic>
            <p:nvPicPr>
              <p:cNvPr id="32" name="图片 31" descr="机器人_o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16"/>
              <a:stretch>
                <a:fillRect/>
              </a:stretch>
            </p:blipFill>
            <p:spPr>
              <a:xfrm>
                <a:off x="3966" y="4556"/>
                <a:ext cx="676" cy="676"/>
              </a:xfrm>
              <a:prstGeom prst="rect">
                <a:avLst/>
              </a:prstGeom>
            </p:spPr>
          </p:pic>
        </p:grpSp>
        <p:pic>
          <p:nvPicPr>
            <p:cNvPr id="33" name="图片 32" descr="机器人_o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5295" y="4777"/>
              <a:ext cx="676" cy="676"/>
            </a:xfrm>
            <a:prstGeom prst="rect">
              <a:avLst/>
            </a:prstGeom>
          </p:spPr>
        </p:pic>
      </p:grpSp>
      <p:pic>
        <p:nvPicPr>
          <p:cNvPr id="34" name="图片 33" descr="服务器 (1)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2736412" y="4834246"/>
            <a:ext cx="574675" cy="574675"/>
          </a:xfrm>
          <a:prstGeom prst="rect">
            <a:avLst/>
          </a:prstGeom>
        </p:spPr>
      </p:pic>
      <p:sp>
        <p:nvSpPr>
          <p:cNvPr id="35" name="PA_文本框 151"/>
          <p:cNvSpPr txBox="1"/>
          <p:nvPr>
            <p:custDataLst>
              <p:tags r:id="rId28"/>
            </p:custDataLst>
          </p:nvPr>
        </p:nvSpPr>
        <p:spPr>
          <a:xfrm>
            <a:off x="2474157" y="5550526"/>
            <a:ext cx="1099185" cy="2438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p>
            <a:pPr algn="ctr" defTabSz="913130"/>
            <a:r>
              <a:rPr lang="zh-CN" alt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rPr>
              <a:t>数据库服务器</a:t>
            </a:r>
            <a:endParaRPr lang="zh-CN" altLang="en-US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Roboto black"/>
            </a:endParaRPr>
          </a:p>
        </p:txBody>
      </p:sp>
      <p:pic>
        <p:nvPicPr>
          <p:cNvPr id="36" name="图片 35" descr="文件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836867" y="4850121"/>
            <a:ext cx="542925" cy="542925"/>
          </a:xfrm>
          <a:prstGeom prst="rect">
            <a:avLst/>
          </a:prstGeom>
        </p:spPr>
      </p:pic>
      <p:sp>
        <p:nvSpPr>
          <p:cNvPr id="39" name="PA_文本框 151"/>
          <p:cNvSpPr txBox="1"/>
          <p:nvPr>
            <p:custDataLst>
              <p:tags r:id="rId31"/>
            </p:custDataLst>
          </p:nvPr>
        </p:nvSpPr>
        <p:spPr>
          <a:xfrm>
            <a:off x="3558737" y="5550526"/>
            <a:ext cx="1099185" cy="24384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p>
            <a:pPr algn="ctr" defTabSz="913130"/>
            <a:r>
              <a:rPr lang="zh-CN" altLang="en-US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Roboto black"/>
              </a:rPr>
              <a:t>录屏存储</a:t>
            </a:r>
            <a:endParaRPr lang="zh-CN" altLang="en-US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Roboto black"/>
            </a:endParaRPr>
          </a:p>
        </p:txBody>
      </p:sp>
      <p:cxnSp>
        <p:nvCxnSpPr>
          <p:cNvPr id="40" name="直接连接符 161"/>
          <p:cNvCxnSpPr/>
          <p:nvPr>
            <p:custDataLst>
              <p:tags r:id="rId32"/>
            </p:custDataLst>
          </p:nvPr>
        </p:nvCxnSpPr>
        <p:spPr>
          <a:xfrm flipH="1">
            <a:off x="3911162" y="4098281"/>
            <a:ext cx="9525" cy="517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8" name="矩形: 圆角 29"/>
          <p:cNvSpPr/>
          <p:nvPr>
            <p:custDataLst>
              <p:tags r:id="rId33"/>
            </p:custDataLst>
          </p:nvPr>
        </p:nvSpPr>
        <p:spPr>
          <a:xfrm>
            <a:off x="6553396" y="3818246"/>
            <a:ext cx="937260" cy="26797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运营部</a:t>
            </a:r>
            <a:endParaRPr lang="zh-CN" altLang="en-US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6773741" y="4469747"/>
            <a:ext cx="824230" cy="527685"/>
            <a:chOff x="11473" y="3543"/>
            <a:chExt cx="1298" cy="831"/>
          </a:xfrm>
        </p:grpSpPr>
        <p:pic>
          <p:nvPicPr>
            <p:cNvPr id="66" name="图片 65" descr="多人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11864" y="3543"/>
              <a:ext cx="516" cy="464"/>
            </a:xfrm>
            <a:prstGeom prst="rect">
              <a:avLst/>
            </a:prstGeom>
          </p:spPr>
        </p:pic>
        <p:sp>
          <p:nvSpPr>
            <p:cNvPr id="67" name="PA_文本框 151"/>
            <p:cNvSpPr txBox="1"/>
            <p:nvPr>
              <p:custDataLst>
                <p:tags r:id="rId36"/>
              </p:custDataLst>
            </p:nvPr>
          </p:nvSpPr>
          <p:spPr>
            <a:xfrm>
              <a:off x="11473" y="4014"/>
              <a:ext cx="1298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业务使用者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924360" y="4406882"/>
            <a:ext cx="641985" cy="619760"/>
            <a:chOff x="4848" y="3437"/>
            <a:chExt cx="1011" cy="976"/>
          </a:xfrm>
        </p:grpSpPr>
        <p:sp>
          <p:nvSpPr>
            <p:cNvPr id="63" name="PA_文本框 151"/>
            <p:cNvSpPr txBox="1"/>
            <p:nvPr>
              <p:custDataLst>
                <p:tags r:id="rId37"/>
              </p:custDataLst>
            </p:nvPr>
          </p:nvSpPr>
          <p:spPr>
            <a:xfrm>
              <a:off x="4848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图片 63" descr="机器人_o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8666042" y="4417046"/>
            <a:ext cx="641985" cy="675631"/>
            <a:chOff x="4848" y="3437"/>
            <a:chExt cx="1011" cy="976"/>
          </a:xfrm>
        </p:grpSpPr>
        <p:sp>
          <p:nvSpPr>
            <p:cNvPr id="69" name="PA_文本框 151"/>
            <p:cNvSpPr txBox="1"/>
            <p:nvPr>
              <p:custDataLst>
                <p:tags r:id="rId39"/>
              </p:custDataLst>
            </p:nvPr>
          </p:nvSpPr>
          <p:spPr>
            <a:xfrm>
              <a:off x="4848" y="4053"/>
              <a:ext cx="1011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机器人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图片 69" descr="机器人_o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974" y="3437"/>
              <a:ext cx="676" cy="676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9487734" y="4469747"/>
            <a:ext cx="789940" cy="619760"/>
            <a:chOff x="4735" y="1901"/>
            <a:chExt cx="1244" cy="976"/>
          </a:xfrm>
        </p:grpSpPr>
        <p:sp>
          <p:nvSpPr>
            <p:cNvPr id="60" name="PA_文本框 151"/>
            <p:cNvSpPr txBox="1"/>
            <p:nvPr>
              <p:custDataLst>
                <p:tags r:id="rId41"/>
              </p:custDataLst>
            </p:nvPr>
          </p:nvSpPr>
          <p:spPr>
            <a:xfrm>
              <a:off x="4735" y="2517"/>
              <a:ext cx="1244" cy="360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p>
              <a:pPr algn="ctr" defTabSz="913130"/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单机机器人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图片 60" descr="机器人_o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974" y="1901"/>
              <a:ext cx="676" cy="676"/>
            </a:xfrm>
            <a:prstGeom prst="rect">
              <a:avLst/>
            </a:prstGeom>
          </p:spPr>
        </p:pic>
      </p:grpSp>
      <p:sp>
        <p:nvSpPr>
          <p:cNvPr id="46" name="矩形: 圆角 74"/>
          <p:cNvSpPr/>
          <p:nvPr>
            <p:custDataLst>
              <p:tags r:id="rId43"/>
            </p:custDataLst>
          </p:nvPr>
        </p:nvSpPr>
        <p:spPr>
          <a:xfrm>
            <a:off x="6627691" y="4101447"/>
            <a:ext cx="3808095" cy="1165860"/>
          </a:xfrm>
          <a:prstGeom prst="roundRect">
            <a:avLst>
              <a:gd name="adj" fmla="val 2719"/>
            </a:avLst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5180214" y="617419"/>
            <a:ext cx="187833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66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流程设计图</a:t>
            </a:r>
            <a:endParaRPr lang="zh-CN" altLang="en-US" sz="266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267999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610386" y="884159"/>
            <a:ext cx="3360373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3b333635353833313bc9cccef1c8cbcabf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0710" y="5270500"/>
            <a:ext cx="774700" cy="774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750" y="6139180"/>
            <a:ext cx="1765300" cy="382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chemeClr val="bg1"/>
                </a:solidFill>
              </a:rPr>
              <a:t>登录招聘网站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497205" y="5270500"/>
            <a:ext cx="981710" cy="868680"/>
          </a:xfrm>
          <a:prstGeom prst="ellips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05" name="Connector: Elbow 14"/>
          <p:cNvCxnSpPr/>
          <p:nvPr>
            <p:custDataLst>
              <p:tags r:id="rId3"/>
            </p:custDataLst>
          </p:nvPr>
        </p:nvCxnSpPr>
        <p:spPr>
          <a:xfrm rot="5400000" flipH="1" flipV="1">
            <a:off x="524179" y="4221885"/>
            <a:ext cx="1253362" cy="656089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8" name="图片 7" descr="3b32313538383533393bb5e7d7d3b4cab5e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170" y="3560445"/>
            <a:ext cx="634365" cy="634365"/>
          </a:xfrm>
          <a:prstGeom prst="rect">
            <a:avLst/>
          </a:prstGeom>
        </p:spPr>
      </p:pic>
      <p:cxnSp>
        <p:nvCxnSpPr>
          <p:cNvPr id="106" name="Connector: Elbow 23"/>
          <p:cNvCxnSpPr/>
          <p:nvPr>
            <p:custDataLst>
              <p:tags r:id="rId6"/>
            </p:custDataLst>
          </p:nvPr>
        </p:nvCxnSpPr>
        <p:spPr>
          <a:xfrm flipV="1">
            <a:off x="2383934" y="1895638"/>
            <a:ext cx="501723" cy="1886926"/>
          </a:xfrm>
          <a:prstGeom prst="bentConnector3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885440" y="2174875"/>
            <a:ext cx="1042670" cy="535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chemeClr val="bg1"/>
                </a:solidFill>
              </a:rPr>
              <a:t>搜索定位相关实习岗位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11" name="图片 10" descr="3b32313536313738373bbdb2d7f9d1ddbdb2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85440" y="1260475"/>
            <a:ext cx="914400" cy="914400"/>
          </a:xfrm>
          <a:prstGeom prst="rect">
            <a:avLst/>
          </a:prstGeom>
        </p:spPr>
      </p:pic>
      <p:cxnSp>
        <p:nvCxnSpPr>
          <p:cNvPr id="107" name="Connector: Elbow 32"/>
          <p:cNvCxnSpPr/>
          <p:nvPr>
            <p:custDataLst>
              <p:tags r:id="rId9"/>
            </p:custDataLst>
          </p:nvPr>
        </p:nvCxnSpPr>
        <p:spPr>
          <a:xfrm>
            <a:off x="3928079" y="1529880"/>
            <a:ext cx="328342" cy="182656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Connector: Elbow 14"/>
          <p:cNvCxnSpPr/>
          <p:nvPr>
            <p:custDataLst>
              <p:tags r:id="rId10"/>
            </p:custDataLst>
          </p:nvPr>
        </p:nvCxnSpPr>
        <p:spPr>
          <a:xfrm rot="5400000" flipH="1" flipV="1">
            <a:off x="3382707" y="4140843"/>
            <a:ext cx="1538009" cy="114927"/>
          </a:xfrm>
          <a:prstGeom prst="bentConnector2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 descr="3b32313538393034373bc2dbcec4b4f0b1e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9840" y="4878070"/>
            <a:ext cx="816610" cy="8166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278505" y="5860415"/>
            <a:ext cx="2494915" cy="278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chemeClr val="bg1"/>
                </a:solidFill>
              </a:rPr>
              <a:t>爬取相符合的实习招聘信息</a:t>
            </a:r>
            <a:endParaRPr lang="zh-CN" altLang="en-US" sz="1400">
              <a:solidFill>
                <a:schemeClr val="bg1"/>
              </a:solidFill>
            </a:endParaRPr>
          </a:p>
        </p:txBody>
      </p:sp>
      <p:pic>
        <p:nvPicPr>
          <p:cNvPr id="16" name="图片 15" descr="3b32313538393034333bb2e9d5d2cec4cfd7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56405" y="3153410"/>
            <a:ext cx="813435" cy="631825"/>
          </a:xfrm>
          <a:prstGeom prst="rect">
            <a:avLst/>
          </a:prstGeom>
        </p:spPr>
      </p:pic>
      <p:cxnSp>
        <p:nvCxnSpPr>
          <p:cNvPr id="17" name="Straight Arrow Connector 44"/>
          <p:cNvCxnSpPr/>
          <p:nvPr>
            <p:custDataLst>
              <p:tags r:id="rId15"/>
            </p:custDataLst>
          </p:nvPr>
        </p:nvCxnSpPr>
        <p:spPr>
          <a:xfrm flipV="1">
            <a:off x="5180007" y="3487468"/>
            <a:ext cx="590003" cy="359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8" name="图片 17" descr="3b32313538393038383bbadab0e5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80100" y="3077845"/>
            <a:ext cx="747395" cy="747395"/>
          </a:xfrm>
          <a:prstGeom prst="rect">
            <a:avLst/>
          </a:prstGeom>
        </p:spPr>
      </p:pic>
      <p:sp>
        <p:nvSpPr>
          <p:cNvPr id="110" name="TextBox 39"/>
          <p:cNvSpPr txBox="1"/>
          <p:nvPr>
            <p:custDataLst>
              <p:tags r:id="rId18"/>
            </p:custDataLst>
          </p:nvPr>
        </p:nvSpPr>
        <p:spPr>
          <a:xfrm>
            <a:off x="4093845" y="3923030"/>
            <a:ext cx="125349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 defTabSz="108839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zh-CN" altLang="en-US" sz="14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公司名称、地址</a:t>
            </a:r>
            <a:endParaRPr lang="en-US" sz="1400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8" name="TextBox 95"/>
          <p:cNvSpPr txBox="1"/>
          <p:nvPr>
            <p:custDataLst>
              <p:tags r:id="rId19"/>
            </p:custDataLst>
          </p:nvPr>
        </p:nvSpPr>
        <p:spPr>
          <a:xfrm>
            <a:off x="5971540" y="3923030"/>
            <a:ext cx="94996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 defTabSz="108839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zh-CN" altLang="en-US" sz="14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岗位信息</a:t>
            </a:r>
            <a:endParaRPr lang="en-US" sz="1400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" name="Connector: Elbow 53"/>
          <p:cNvCxnSpPr/>
          <p:nvPr>
            <p:custDataLst>
              <p:tags r:id="rId20"/>
            </p:custDataLst>
          </p:nvPr>
        </p:nvCxnSpPr>
        <p:spPr>
          <a:xfrm flipV="1">
            <a:off x="6165850" y="1403350"/>
            <a:ext cx="1639570" cy="1443355"/>
          </a:xfrm>
          <a:prstGeom prst="bentConnector3">
            <a:avLst>
              <a:gd name="adj1" fmla="val 50039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TextBox 52"/>
          <p:cNvSpPr txBox="1"/>
          <p:nvPr>
            <p:custDataLst>
              <p:tags r:id="rId21"/>
            </p:custDataLst>
          </p:nvPr>
        </p:nvSpPr>
        <p:spPr>
          <a:xfrm>
            <a:off x="7848252" y="1881113"/>
            <a:ext cx="994398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 defTabSz="108839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zh-CN" altLang="en-US" sz="14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数据写入</a:t>
            </a:r>
            <a:r>
              <a:rPr lang="en-US" altLang="zh-CN" sz="14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excel</a:t>
            </a:r>
            <a:r>
              <a:rPr lang="zh-CN" altLang="en-US" sz="14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表格</a:t>
            </a:r>
            <a:endParaRPr lang="en-US" sz="1400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0" name="Connector: Elbow 70"/>
          <p:cNvCxnSpPr/>
          <p:nvPr>
            <p:custDataLst>
              <p:tags r:id="rId22"/>
            </p:custDataLst>
          </p:nvPr>
        </p:nvCxnSpPr>
        <p:spPr>
          <a:xfrm rot="5400000" flipV="1">
            <a:off x="8554720" y="2026920"/>
            <a:ext cx="2004060" cy="1345565"/>
          </a:xfrm>
          <a:prstGeom prst="bentConnector3">
            <a:avLst>
              <a:gd name="adj1" fmla="val 50016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 descr="3b343339343439363bd3cacfe4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137650" y="5607685"/>
            <a:ext cx="914400" cy="914400"/>
          </a:xfrm>
          <a:prstGeom prst="rect">
            <a:avLst/>
          </a:prstGeom>
        </p:spPr>
      </p:pic>
      <p:pic>
        <p:nvPicPr>
          <p:cNvPr id="26" name="图片 25" descr="3b343532333438303bd5d0b1eabde1caf8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423025" y="4878070"/>
            <a:ext cx="914400" cy="914400"/>
          </a:xfrm>
          <a:prstGeom prst="rect">
            <a:avLst/>
          </a:prstGeom>
        </p:spPr>
      </p:pic>
      <p:pic>
        <p:nvPicPr>
          <p:cNvPr id="28" name="图片 27" descr="3b32303238303137353bb4e6b4a2cdf8d5be"/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930765" y="3853180"/>
            <a:ext cx="593090" cy="593090"/>
          </a:xfrm>
          <a:prstGeom prst="rect">
            <a:avLst/>
          </a:prstGeom>
        </p:spPr>
      </p:pic>
      <p:sp>
        <p:nvSpPr>
          <p:cNvPr id="29" name="TextBox 68"/>
          <p:cNvSpPr txBox="1"/>
          <p:nvPr>
            <p:custDataLst>
              <p:tags r:id="rId29"/>
            </p:custDataLst>
          </p:nvPr>
        </p:nvSpPr>
        <p:spPr>
          <a:xfrm>
            <a:off x="9930765" y="4516120"/>
            <a:ext cx="88011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 defTabSz="108839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zh-CN" altLang="en-US" sz="1400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存储数据</a:t>
            </a:r>
            <a:endParaRPr lang="en-US" sz="1400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0" name="Connector: Elbow 14"/>
          <p:cNvCxnSpPr/>
          <p:nvPr>
            <p:custDataLst>
              <p:tags r:id="rId30"/>
            </p:custDataLst>
          </p:nvPr>
        </p:nvCxnSpPr>
        <p:spPr>
          <a:xfrm rot="10800000">
            <a:off x="7510145" y="5690870"/>
            <a:ext cx="1454785" cy="440055"/>
          </a:xfrm>
          <a:prstGeom prst="bentConnector3">
            <a:avLst>
              <a:gd name="adj1" fmla="val 49978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1" name="图片 30" descr="3b32303238303136313bd4c6cafdbeddb9dcc0ed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882890" y="966470"/>
            <a:ext cx="914400" cy="914400"/>
          </a:xfrm>
          <a:prstGeom prst="rect">
            <a:avLst/>
          </a:prstGeom>
        </p:spPr>
      </p:pic>
      <p:cxnSp>
        <p:nvCxnSpPr>
          <p:cNvPr id="32" name="Connector: Elbow 14"/>
          <p:cNvCxnSpPr/>
          <p:nvPr>
            <p:custDataLst>
              <p:tags r:id="rId33"/>
            </p:custDataLst>
          </p:nvPr>
        </p:nvCxnSpPr>
        <p:spPr>
          <a:xfrm rot="5400000">
            <a:off x="9755505" y="5183505"/>
            <a:ext cx="785495" cy="173355"/>
          </a:xfrm>
          <a:prstGeom prst="bentConnector3">
            <a:avLst>
              <a:gd name="adj1" fmla="val 50040"/>
            </a:avLst>
          </a:prstGeom>
          <a:ln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Box 95"/>
          <p:cNvSpPr txBox="1"/>
          <p:nvPr>
            <p:custDataLst>
              <p:tags r:id="rId34"/>
            </p:custDataLst>
          </p:nvPr>
        </p:nvSpPr>
        <p:spPr>
          <a:xfrm>
            <a:off x="10020935" y="6260465"/>
            <a:ext cx="94996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 defTabSz="108839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zh-CN" altLang="en-US" sz="1400" kern="0" dirty="0">
                <a:solidFill>
                  <a:schemeClr val="bg1"/>
                </a:solidFill>
                <a:ea typeface="宋体" panose="02010600030101010101" pitchFamily="2" charset="-122"/>
                <a:cs typeface="Arial Unicode MS" pitchFamily="34" charset="-128"/>
              </a:rPr>
              <a:t>发送邮箱</a:t>
            </a:r>
            <a:endParaRPr lang="zh-CN" altLang="en-US" sz="1400" kern="0" dirty="0">
              <a:solidFill>
                <a:schemeClr val="bg1"/>
              </a:solidFill>
              <a:ea typeface="宋体" panose="02010600030101010101" pitchFamily="2" charset="-122"/>
              <a:cs typeface="Arial Unicode MS" pitchFamily="34" charset="-128"/>
            </a:endParaRPr>
          </a:p>
        </p:txBody>
      </p:sp>
      <p:sp>
        <p:nvSpPr>
          <p:cNvPr id="34" name="TextBox 95"/>
          <p:cNvSpPr txBox="1"/>
          <p:nvPr>
            <p:custDataLst>
              <p:tags r:id="rId35"/>
            </p:custDataLst>
          </p:nvPr>
        </p:nvSpPr>
        <p:spPr>
          <a:xfrm>
            <a:off x="6463030" y="5923915"/>
            <a:ext cx="949960" cy="215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 defTabSz="108839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zh-CN" altLang="en-US" sz="1400" kern="0" dirty="0">
                <a:solidFill>
                  <a:schemeClr val="bg1"/>
                </a:solidFill>
                <a:ea typeface="宋体" panose="02010600030101010101" pitchFamily="2" charset="-122"/>
                <a:cs typeface="Arial Unicode MS" pitchFamily="34" charset="-128"/>
              </a:rPr>
              <a:t>结束</a:t>
            </a:r>
            <a:endParaRPr lang="zh-CN" altLang="en-US" sz="1400" kern="0" dirty="0">
              <a:solidFill>
                <a:schemeClr val="bg1"/>
              </a:solidFill>
              <a:ea typeface="宋体" panose="02010600030101010101" pitchFamily="2" charset="-122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PA" val="v3.0.1"/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PA" val="v3.0.1"/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PA" val="v3.0.1"/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PA" val="v3.0.1"/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PA" val="v3.0.1"/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PA" val="v3.0.1"/>
  <p:tag name="KSO_WM_BEAUTIFY_FLAG" val=""/>
</p:tagLst>
</file>

<file path=ppt/tags/tag165.xml><?xml version="1.0" encoding="utf-8"?>
<p:tagLst xmlns:p="http://schemas.openxmlformats.org/presentationml/2006/main">
  <p:tag name="PA" val="v3.0.1"/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PA" val="v3.0.1"/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PA" val="v3.0.1"/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PA" val="v3.0.1"/>
  <p:tag name="KSO_WM_BEAUTIFY_FLAG" val=""/>
</p:tagLst>
</file>

<file path=ppt/tags/tag177.xml><?xml version="1.0" encoding="utf-8"?>
<p:tagLst xmlns:p="http://schemas.openxmlformats.org/presentationml/2006/main">
  <p:tag name="PA" val="v3.0.1"/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PA" val="v3.0.1"/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PA" val="v3.0.1"/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TABLE_ENDDRAG_ORIGIN_RECT" val="883*265"/>
  <p:tag name="TABLE_ENDDRAG_RECT" val="36*139*883*265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647*3717*787*78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4.xml><?xml version="1.0" encoding="utf-8"?>
<p:tagLst xmlns:p="http://schemas.openxmlformats.org/presentationml/2006/main">
  <p:tag name="commondata" val="eyJoZGlkIjoiMzU2ZjFkNWU2NjQ3NDk4NmYyOWZmODQxNDYyMmNjMDEifQ==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PA" val="v3.2.0"/>
  <p:tag name="KSO_WM_BEAUTIFY_FLAG" val=""/>
</p:tagLst>
</file>

<file path=ppt/tags/tag38.xml><?xml version="1.0" encoding="utf-8"?>
<p:tagLst xmlns:p="http://schemas.openxmlformats.org/presentationml/2006/main">
  <p:tag name="PA" val="v3.2.0"/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PA" val="v3.2.0"/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2289</Words>
  <Application>WPS 演示</Application>
  <PresentationFormat>宽屏</PresentationFormat>
  <Paragraphs>408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7" baseType="lpstr">
      <vt:lpstr>Arial</vt:lpstr>
      <vt:lpstr>宋体</vt:lpstr>
      <vt:lpstr>Wingdings</vt:lpstr>
      <vt:lpstr>思源黑体 CN Medium</vt:lpstr>
      <vt:lpstr>黑体</vt:lpstr>
      <vt:lpstr>方正启笛简体</vt:lpstr>
      <vt:lpstr>Calibri</vt:lpstr>
      <vt:lpstr>微软雅黑</vt:lpstr>
      <vt:lpstr>Arial</vt:lpstr>
      <vt:lpstr>Wingdings</vt:lpstr>
      <vt:lpstr>PingFang SC</vt:lpstr>
      <vt:lpstr>Roboto black</vt:lpstr>
      <vt:lpstr>Segoe Print</vt:lpstr>
      <vt:lpstr>方正正中黑简体</vt:lpstr>
      <vt:lpstr>Arial Unicode MS</vt:lpstr>
      <vt:lpstr>微软雅黑 Light</vt:lpstr>
      <vt:lpstr>华文中宋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微信用户</cp:lastModifiedBy>
  <cp:revision>27</cp:revision>
  <dcterms:created xsi:type="dcterms:W3CDTF">2019-06-09T06:50:00Z</dcterms:created>
  <dcterms:modified xsi:type="dcterms:W3CDTF">2024-09-15T08:01:52Z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A337205FCAD745178CC283AB23182BC9_13</vt:lpwstr>
  </property>
  <property fmtid="{D5CDD505-2E9C-101B-9397-08002B2CF9AE}" pid="3" name="KSOProductBuildVer">
    <vt:lpwstr>2052-12.1.0.16729</vt:lpwstr>
  </property>
</Properties>
</file>