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Override PartName="/customXml/itemProps425.xml" ContentType="application/vnd.openxmlformats-officedocument.customXmlProperties+xml"/>
  <Override PartName="/customXml/itemProps426.xml" ContentType="application/vnd.openxmlformats-officedocument.customXmlProperties+xml"/>
  <Override PartName="/customXml/itemProps427.xml" ContentType="application/vnd.openxmlformats-officedocument.customXmlProperties+xml"/>
  <Override PartName="/customXml/itemProps428.xml" ContentType="application/vnd.openxmlformats-officedocument.customXmlProperties+xml"/>
  <Override PartName="/customXml/itemProps42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3"/>
  </p:handoutMasterIdLst>
  <p:sldIdLst>
    <p:sldId id="283" r:id="rId4"/>
    <p:sldId id="284" r:id="rId6"/>
    <p:sldId id="258" r:id="rId7"/>
    <p:sldId id="260" r:id="rId8"/>
    <p:sldId id="342" r:id="rId9"/>
    <p:sldId id="341" r:id="rId10"/>
    <p:sldId id="344" r:id="rId11"/>
    <p:sldId id="314" r:id="rId12"/>
    <p:sldId id="263" r:id="rId13"/>
    <p:sldId id="319" r:id="rId14"/>
    <p:sldId id="353" r:id="rId15"/>
    <p:sldId id="271" r:id="rId16"/>
    <p:sldId id="290" r:id="rId17"/>
    <p:sldId id="266" r:id="rId18"/>
    <p:sldId id="293" r:id="rId19"/>
    <p:sldId id="327" r:id="rId20"/>
    <p:sldId id="269" r:id="rId21"/>
    <p:sldId id="291" r:id="rId22"/>
    <p:sldId id="292" r:id="rId23"/>
    <p:sldId id="273" r:id="rId24"/>
    <p:sldId id="325" r:id="rId25"/>
    <p:sldId id="274" r:id="rId26"/>
    <p:sldId id="276" r:id="rId27"/>
    <p:sldId id="295" r:id="rId28"/>
    <p:sldId id="323" r:id="rId29"/>
    <p:sldId id="280" r:id="rId30"/>
    <p:sldId id="281" r:id="rId31"/>
    <p:sldId id="320" r:id="rId32"/>
  </p:sldIdLst>
  <p:sldSz cx="12192000" cy="6858000"/>
  <p:notesSz cx="6858000" cy="9144000"/>
  <p:embeddedFontLst>
    <p:embeddedFont>
      <p:font typeface="MiSans Heavy" panose="00000A00000000000000" charset="-122"/>
      <p:bold r:id="rId38"/>
    </p:embeddedFont>
    <p:embeddedFont>
      <p:font typeface="微软雅黑" panose="020B0503020204020204" charset="-122"/>
      <p:regular r:id="rId39"/>
    </p:embeddedFont>
    <p:embeddedFont>
      <p:font typeface="标准粗黑" panose="02000503000000000000" charset="-122"/>
      <p:regular r:id="rId40"/>
    </p:embeddedFont>
    <p:embeddedFont>
      <p:font typeface="方正公文黑体" panose="02000500000000000000" charset="-122"/>
      <p:regular r:id="rId41"/>
    </p:embeddedFont>
    <p:embeddedFont>
      <p:font typeface="方正兰亭黑简体" panose="02000000000000000000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0" userDrawn="1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7" name="熊仪_aYju7RJj" initials="熊" lastIdx="0" clrIdx="0"/>
  <p:cmAuthor id="1" name="哒哒 熊猫" initials="哒哒" lastIdx="1" clrIdx="0"/>
  <p:cmAuthor id="8" name="yifei" initials="y" lastIdx="1" clrIdx="7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33F"/>
    <a:srgbClr val="FFFFFF"/>
    <a:srgbClr val="F9FBFA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40"/>
        <p:guide pos="39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2" Type="http://schemas.openxmlformats.org/officeDocument/2006/relationships/tags" Target="tags/tag430.xml"/><Relationship Id="rId51" Type="http://schemas.openxmlformats.org/officeDocument/2006/relationships/customXml" Target="../customXml/item5.xml"/><Relationship Id="rId50" Type="http://schemas.openxmlformats.org/officeDocument/2006/relationships/customXml" Target="../customXml/item4.xml"/><Relationship Id="rId5" Type="http://schemas.openxmlformats.org/officeDocument/2006/relationships/notesMaster" Target="notesMasters/notesMaster1.xml"/><Relationship Id="rId49" Type="http://schemas.openxmlformats.org/officeDocument/2006/relationships/customXml" Target="../customXml/item3.xml"/><Relationship Id="rId48" Type="http://schemas.openxmlformats.org/officeDocument/2006/relationships/customXml" Target="../customXml/item2.xml"/><Relationship Id="rId47" Type="http://schemas.openxmlformats.org/officeDocument/2006/relationships/customXml" Target="../customXml/item1.xml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1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2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1.png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iSans" panose="00000500000000000000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pic>
        <p:nvPicPr>
          <p:cNvPr id="10" name="图片 9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11470" y="1050925"/>
            <a:ext cx="6169025" cy="5017135"/>
          </a:xfrm>
          <a:prstGeom prst="rect">
            <a:avLst/>
          </a:prstGeom>
        </p:spPr>
      </p:pic>
      <p:sp>
        <p:nvSpPr>
          <p:cNvPr id="8" name="标题" descr="7b0a20202020227461726765744d6f64756c65223a202270726f636573734f6e6c696e65466f6e7473220a7d0a"/>
          <p:cNvSpPr txBox="1">
            <a:spLocks noGrp="1"/>
          </p:cNvSpPr>
          <p:nvPr>
            <p:ph type="title" idx="2" hasCustomPrompt="1"/>
            <p:custDataLst>
              <p:tags r:id="rId6"/>
            </p:custDataLst>
          </p:nvPr>
        </p:nvSpPr>
        <p:spPr>
          <a:xfrm>
            <a:off x="1214755" y="1361440"/>
            <a:ext cx="4636770" cy="213233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200" b="0" i="0" u="none" strike="noStrike" kern="1200" cap="none" spc="0" normalizeH="0" baseline="0" noProof="1" dirty="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署名" descr="7b0a20202020227461726765744d6f64756c65223a202270726f636573734f6e6c696e65466f6e7473220a7d0a"/>
          <p:cNvSpPr txBox="1"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1214755" y="3886200"/>
            <a:ext cx="2225675" cy="517525"/>
          </a:xfrm>
          <a:prstGeom prst="roundRect">
            <a:avLst>
              <a:gd name="adj" fmla="val 12392"/>
            </a:avLst>
          </a:prstGeom>
          <a:solidFill>
            <a:schemeClr val="accent6"/>
          </a:solidFill>
        </p:spPr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>
                    <a:lumMod val="100000"/>
                  </a:schemeClr>
                </a:solidFill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506845"/>
            <a:ext cx="396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文"/>
          <p:cNvSpPr txBox="1">
            <a:spLocks noGrp="1"/>
          </p:cNvSpPr>
          <p:nvPr>
            <p:ph idx="2"/>
            <p:custDataLst>
              <p:tags r:id="rId2"/>
            </p:custDataLst>
          </p:nvPr>
        </p:nvSpPr>
        <p:spPr>
          <a:xfrm>
            <a:off x="694800" y="1278785"/>
            <a:ext cx="10800000" cy="497081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4800" y="360000"/>
            <a:ext cx="10800000" cy="720000"/>
          </a:xfrm>
        </p:spPr>
        <p:txBody>
          <a:bodyPr lIns="0" tIns="0" rIns="0" bIns="0"/>
          <a:lstStyle>
            <a:lvl1pPr algn="l" fontAlgn="base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iSans" panose="00000500000000000000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1199803" y="820160"/>
            <a:ext cx="9792393" cy="10007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5200" b="0" i="0" u="none" strike="noStrike" kern="1200" cap="none" spc="0" normalizeH="0" baseline="0" noProof="1" dirty="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2460000" scaled="0"/>
                </a:gradFill>
                <a:latin typeface="MiSans Heavy" panose="00000A00000000000000" charset="-122"/>
                <a:ea typeface="MiSans Heavy" panose="00000A00000000000000" charset="-122"/>
                <a:cs typeface="MiSans" panose="00000500000000000000" charset="-122"/>
                <a:sym typeface="+mn-ea"/>
              </a:defRPr>
            </a:lvl1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506845"/>
            <a:ext cx="396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iSans" panose="000005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pic>
        <p:nvPicPr>
          <p:cNvPr id="9" name="图片 8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58570" y="1470025"/>
            <a:ext cx="4705985" cy="3943985"/>
          </a:xfrm>
          <a:prstGeom prst="rect">
            <a:avLst/>
          </a:prstGeom>
        </p:spPr>
      </p:pic>
      <p:sp>
        <p:nvSpPr>
          <p:cNvPr id="33" name="圆角矩形 32"/>
          <p:cNvSpPr/>
          <p:nvPr>
            <p:custDataLst>
              <p:tags r:id="rId6"/>
            </p:custDataLst>
          </p:nvPr>
        </p:nvSpPr>
        <p:spPr>
          <a:xfrm>
            <a:off x="10072370" y="4648200"/>
            <a:ext cx="572770" cy="7556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7"/>
            </p:custDataLst>
          </p:nvPr>
        </p:nvSpPr>
        <p:spPr>
          <a:xfrm>
            <a:off x="5605145" y="3272790"/>
            <a:ext cx="5223510" cy="12604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7336790" y="1355090"/>
            <a:ext cx="3491865" cy="1861185"/>
          </a:xfrm>
          <a:prstGeom prst="rect">
            <a:avLst/>
          </a:prstGeom>
          <a:noFill/>
        </p:spPr>
        <p:txBody>
          <a:bodyPr wrap="square" lIns="91440" tIns="45720" rIns="91440" bIns="0" rtlCol="0" anchor="t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1500" b="0" i="0" u="none" strike="noStrike" kern="1200" cap="none" spc="0" normalizeH="0" baseline="0" noProof="1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1092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dirty="0" err="1">
                <a:sym typeface="+mn-ea"/>
              </a:rPr>
              <a:t>编号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120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506845"/>
            <a:ext cx="396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877600" y="6506845"/>
            <a:ext cx="2700000" cy="3168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400805" y="1227667"/>
            <a:ext cx="5090400" cy="502192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4800" y="1227667"/>
            <a:ext cx="5090400" cy="502192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94800" y="360000"/>
            <a:ext cx="10800000" cy="720000"/>
          </a:xfrm>
        </p:spPr>
        <p:txBody>
          <a:bodyPr lIns="0" tIns="0" rIns="0" bIns="0"/>
          <a:lstStyle>
            <a:lvl1pPr algn="l" fontAlgn="base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文"/>
          <p:cNvSpPr txBox="1">
            <a:spLocks noGrp="1"/>
          </p:cNvSpPr>
          <p:nvPr>
            <p:ph idx="5"/>
            <p:custDataLst>
              <p:tags r:id="rId2"/>
            </p:custDataLst>
          </p:nvPr>
        </p:nvSpPr>
        <p:spPr>
          <a:xfrm>
            <a:off x="6235200" y="1854000"/>
            <a:ext cx="52560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lt"/>
                <a:ea typeface="+mn-lt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4"/>
            <p:custDataLst>
              <p:tags r:id="rId3"/>
            </p:custDataLst>
          </p:nvPr>
        </p:nvSpPr>
        <p:spPr>
          <a:xfrm>
            <a:off x="6235200" y="1162360"/>
            <a:ext cx="5256000" cy="41691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rtlCol="0">
            <a:noAutofit/>
          </a:bodyPr>
          <a:lstStyle>
            <a:lvl1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2" name="正文"/>
          <p:cNvSpPr txBox="1">
            <a:spLocks noGrp="1"/>
          </p:cNvSpPr>
          <p:nvPr>
            <p:ph idx="3"/>
            <p:custDataLst>
              <p:tags r:id="rId4"/>
            </p:custDataLst>
          </p:nvPr>
        </p:nvSpPr>
        <p:spPr>
          <a:xfrm>
            <a:off x="694800" y="1854000"/>
            <a:ext cx="52560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n-lt"/>
                <a:ea typeface="+mn-lt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694800" y="1180495"/>
            <a:ext cx="525600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6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lt"/>
                <a:ea typeface="+mj-lt"/>
                <a:cs typeface="+mj-lt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4800" y="6314400"/>
            <a:ext cx="26172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6136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lt"/>
                <a:ea typeface="+mn-lt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lt"/>
                <a:cs typeface="MiSans" panose="000005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6" name="标题" descr="7b0a20202020227461726765744d6f64756c65223a202270726f636573734f6e6c696e65466f6e7473220a7d0a"/>
          <p:cNvSpPr txBox="1"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rtlCol="0">
            <a:normAutofit/>
          </a:bodyPr>
          <a:lstStyle>
            <a:lvl1pPr marL="0" marR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MiSans Heavy" panose="00000A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94800" y="6314400"/>
            <a:ext cx="26172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6172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iSans" panose="000005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399098" y="351155"/>
            <a:ext cx="11393805" cy="6155690"/>
          </a:xfrm>
          <a:prstGeom prst="roundRect">
            <a:avLst>
              <a:gd name="adj" fmla="val 36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00040" y="1049020"/>
            <a:ext cx="6169025" cy="5017135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6"/>
            </p:custDataLst>
          </p:nvPr>
        </p:nvSpPr>
        <p:spPr>
          <a:xfrm>
            <a:off x="1163955" y="1811020"/>
            <a:ext cx="5244465" cy="161798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200" b="0" i="0" u="none" strike="noStrike" kern="1200" cap="none" spc="0" normalizeH="0" baseline="0" noProof="1" dirty="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1163955" y="3886200"/>
            <a:ext cx="2225675" cy="517525"/>
          </a:xfrm>
          <a:prstGeom prst="roundRect">
            <a:avLst>
              <a:gd name="adj" fmla="val 12392"/>
            </a:avLst>
          </a:prstGeom>
          <a:solidFill>
            <a:schemeClr val="accent6"/>
          </a:solidFill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>
                    <a:lumMod val="100000"/>
                  </a:schemeClr>
                </a:solidFill>
                <a:latin typeface="+mn-lt"/>
                <a:ea typeface="+mn-lt"/>
                <a:cs typeface="MiSans" panose="00000500000000000000" charset="-122"/>
                <a:sym typeface="+mn-ea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algn="ctr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ln>
            <a:noFill/>
            <a:prstDash val="sysDot"/>
          </a:ln>
          <a:solidFill>
            <a:schemeClr val="accent1"/>
          </a:solidFill>
          <a:uFillTx/>
          <a:latin typeface="+mj-lt"/>
          <a:ea typeface="+mj-lt"/>
          <a:cs typeface="MiSans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MiSans" panose="00000500000000000000" charset="-122"/>
          <a:ea typeface="MiSans" panose="00000500000000000000" charset="-122"/>
          <a:cs typeface="MiSans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MiSans" panose="00000500000000000000" charset="-122"/>
          <a:ea typeface="MiSans" panose="00000500000000000000" charset="-122"/>
          <a:cs typeface="MiSans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MiSans" panose="00000500000000000000" charset="-122"/>
          <a:ea typeface="MiSans" panose="00000500000000000000" charset="-122"/>
          <a:cs typeface="MiSans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MiSans" panose="00000500000000000000" charset="-122"/>
          <a:ea typeface="MiSans" panose="00000500000000000000" charset="-122"/>
          <a:cs typeface="MiSans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MiSans" panose="00000500000000000000" charset="-122"/>
          <a:ea typeface="MiSans" panose="00000500000000000000" charset="-122"/>
          <a:cs typeface="MiSans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../media/image4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4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281.xml"/><Relationship Id="rId27" Type="http://schemas.openxmlformats.org/officeDocument/2006/relationships/tags" Target="../tags/tag280.xml"/><Relationship Id="rId26" Type="http://schemas.openxmlformats.org/officeDocument/2006/relationships/tags" Target="../tags/tag279.xml"/><Relationship Id="rId25" Type="http://schemas.openxmlformats.org/officeDocument/2006/relationships/tags" Target="../tags/tag278.xml"/><Relationship Id="rId24" Type="http://schemas.openxmlformats.org/officeDocument/2006/relationships/tags" Target="../tags/tag277.xml"/><Relationship Id="rId23" Type="http://schemas.openxmlformats.org/officeDocument/2006/relationships/tags" Target="../tags/tag276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tags" Target="../tags/tag255.xml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9" Type="http://schemas.openxmlformats.org/officeDocument/2006/relationships/slideLayout" Target="../slideLayouts/slideLayout18.xml"/><Relationship Id="rId28" Type="http://schemas.openxmlformats.org/officeDocument/2006/relationships/tags" Target="../tags/tag309.xml"/><Relationship Id="rId27" Type="http://schemas.openxmlformats.org/officeDocument/2006/relationships/tags" Target="../tags/tag308.xml"/><Relationship Id="rId26" Type="http://schemas.openxmlformats.org/officeDocument/2006/relationships/tags" Target="../tags/tag307.xml"/><Relationship Id="rId25" Type="http://schemas.openxmlformats.org/officeDocument/2006/relationships/tags" Target="../tags/tag306.xml"/><Relationship Id="rId24" Type="http://schemas.openxmlformats.org/officeDocument/2006/relationships/tags" Target="../tags/tag305.xml"/><Relationship Id="rId23" Type="http://schemas.openxmlformats.org/officeDocument/2006/relationships/tags" Target="../tags/tag304.xml"/><Relationship Id="rId22" Type="http://schemas.openxmlformats.org/officeDocument/2006/relationships/tags" Target="../tags/tag303.xml"/><Relationship Id="rId21" Type="http://schemas.openxmlformats.org/officeDocument/2006/relationships/tags" Target="../tags/tag302.xml"/><Relationship Id="rId20" Type="http://schemas.openxmlformats.org/officeDocument/2006/relationships/tags" Target="../tags/tag301.xml"/><Relationship Id="rId2" Type="http://schemas.openxmlformats.org/officeDocument/2006/relationships/tags" Target="../tags/tag283.xml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2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openxmlformats.org/officeDocument/2006/relationships/tags" Target="../tags/tag314.xml"/><Relationship Id="rId6" Type="http://schemas.openxmlformats.org/officeDocument/2006/relationships/image" Target="../media/image30.png"/><Relationship Id="rId5" Type="http://schemas.openxmlformats.org/officeDocument/2006/relationships/tags" Target="../tags/tag313.xml"/><Relationship Id="rId4" Type="http://schemas.openxmlformats.org/officeDocument/2006/relationships/image" Target="../media/image29.png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15.xml"/><Relationship Id="rId1" Type="http://schemas.openxmlformats.org/officeDocument/2006/relationships/tags" Target="../tags/tag31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23.xml"/><Relationship Id="rId10" Type="http://schemas.openxmlformats.org/officeDocument/2006/relationships/image" Target="../media/image35.png"/><Relationship Id="rId1" Type="http://schemas.openxmlformats.org/officeDocument/2006/relationships/tags" Target="../tags/tag31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328.xml"/><Relationship Id="rId19" Type="http://schemas.openxmlformats.org/officeDocument/2006/relationships/tags" Target="../tags/tag340.xml"/><Relationship Id="rId18" Type="http://schemas.openxmlformats.org/officeDocument/2006/relationships/image" Target="../media/image4.png"/><Relationship Id="rId17" Type="http://schemas.openxmlformats.org/officeDocument/2006/relationships/image" Target="../media/image39.png"/><Relationship Id="rId16" Type="http://schemas.openxmlformats.org/officeDocument/2006/relationships/image" Target="../media/image38.jpeg"/><Relationship Id="rId15" Type="http://schemas.openxmlformats.org/officeDocument/2006/relationships/tags" Target="../tags/tag339.xml"/><Relationship Id="rId14" Type="http://schemas.openxmlformats.org/officeDocument/2006/relationships/image" Target="../media/image37.jpeg"/><Relationship Id="rId13" Type="http://schemas.openxmlformats.org/officeDocument/2006/relationships/tags" Target="../tags/tag338.xml"/><Relationship Id="rId12" Type="http://schemas.openxmlformats.org/officeDocument/2006/relationships/image" Target="../media/image36.jpeg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41.xml"/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png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image" Target="../media/image43.png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image" Target="../media/image42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50.xml"/><Relationship Id="rId12" Type="http://schemas.openxmlformats.org/officeDocument/2006/relationships/image" Target="../media/image4.png"/><Relationship Id="rId11" Type="http://schemas.openxmlformats.org/officeDocument/2006/relationships/image" Target="../media/image47.jpeg"/><Relationship Id="rId10" Type="http://schemas.openxmlformats.org/officeDocument/2006/relationships/image" Target="../media/image46.png"/><Relationship Id="rId1" Type="http://schemas.openxmlformats.org/officeDocument/2006/relationships/tags" Target="../tags/tag34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image" Target="../media/image48.pn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5.png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57.xml"/><Relationship Id="rId12" Type="http://schemas.openxmlformats.org/officeDocument/2006/relationships/image" Target="../media/image6.png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tags" Target="../tags/tag371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381.xml"/><Relationship Id="rId14" Type="http://schemas.openxmlformats.org/officeDocument/2006/relationships/image" Target="../media/image4.png"/><Relationship Id="rId13" Type="http://schemas.openxmlformats.org/officeDocument/2006/relationships/tags" Target="../tags/tag380.xml"/><Relationship Id="rId12" Type="http://schemas.openxmlformats.org/officeDocument/2006/relationships/tags" Target="../tags/tag379.xml"/><Relationship Id="rId11" Type="http://schemas.openxmlformats.org/officeDocument/2006/relationships/tags" Target="../tags/tag378.xml"/><Relationship Id="rId10" Type="http://schemas.openxmlformats.org/officeDocument/2006/relationships/tags" Target="../tags/tag377.xml"/><Relationship Id="rId1" Type="http://schemas.openxmlformats.org/officeDocument/2006/relationships/tags" Target="../tags/tag370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83.xml"/><Relationship Id="rId4" Type="http://schemas.openxmlformats.org/officeDocument/2006/relationships/image" Target="../media/image4.png"/><Relationship Id="rId3" Type="http://schemas.openxmlformats.org/officeDocument/2006/relationships/image" Target="../media/image52.png"/><Relationship Id="rId2" Type="http://schemas.openxmlformats.org/officeDocument/2006/relationships/tags" Target="../tags/tag382.xml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53.jpeg"/><Relationship Id="rId2" Type="http://schemas.openxmlformats.org/officeDocument/2006/relationships/tags" Target="../tags/tag388.xml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tags" Target="../tags/tag395.xml"/><Relationship Id="rId1" Type="http://schemas.openxmlformats.org/officeDocument/2006/relationships/tags" Target="../tags/tag38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401.xml"/><Relationship Id="rId7" Type="http://schemas.openxmlformats.org/officeDocument/2006/relationships/image" Target="../media/image4.png"/><Relationship Id="rId6" Type="http://schemas.openxmlformats.org/officeDocument/2006/relationships/tags" Target="../tags/tag400.xml"/><Relationship Id="rId5" Type="http://schemas.openxmlformats.org/officeDocument/2006/relationships/image" Target="../media/image5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5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403.x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57.jpeg"/><Relationship Id="rId1" Type="http://schemas.openxmlformats.org/officeDocument/2006/relationships/tags" Target="../tags/tag40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409.xml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image" Target="../media/image60.png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" Type="http://schemas.openxmlformats.org/officeDocument/2006/relationships/image" Target="../media/image59.png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416.xml"/><Relationship Id="rId15" Type="http://schemas.openxmlformats.org/officeDocument/2006/relationships/tags" Target="../tags/tag415.xml"/><Relationship Id="rId14" Type="http://schemas.openxmlformats.org/officeDocument/2006/relationships/tags" Target="../tags/tag414.xml"/><Relationship Id="rId13" Type="http://schemas.openxmlformats.org/officeDocument/2006/relationships/tags" Target="../tags/tag413.xml"/><Relationship Id="rId12" Type="http://schemas.openxmlformats.org/officeDocument/2006/relationships/tags" Target="../tags/tag412.xml"/><Relationship Id="rId11" Type="http://schemas.openxmlformats.org/officeDocument/2006/relationships/tags" Target="../tags/tag411.xml"/><Relationship Id="rId10" Type="http://schemas.openxmlformats.org/officeDocument/2006/relationships/tags" Target="../tags/tag410.xml"/><Relationship Id="rId1" Type="http://schemas.openxmlformats.org/officeDocument/2006/relationships/tags" Target="../tags/tag40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22.xml"/><Relationship Id="rId8" Type="http://schemas.openxmlformats.org/officeDocument/2006/relationships/tags" Target="../tags/tag421.xml"/><Relationship Id="rId7" Type="http://schemas.openxmlformats.org/officeDocument/2006/relationships/tags" Target="../tags/tag420.xml"/><Relationship Id="rId6" Type="http://schemas.openxmlformats.org/officeDocument/2006/relationships/image" Target="../media/image64.png"/><Relationship Id="rId5" Type="http://schemas.openxmlformats.org/officeDocument/2006/relationships/tags" Target="../tags/tag419.xml"/><Relationship Id="rId4" Type="http://schemas.openxmlformats.org/officeDocument/2006/relationships/image" Target="../media/image63.png"/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22.xml"/><Relationship Id="rId13" Type="http://schemas.openxmlformats.org/officeDocument/2006/relationships/tags" Target="../tags/tag424.xml"/><Relationship Id="rId12" Type="http://schemas.openxmlformats.org/officeDocument/2006/relationships/image" Target="../media/image6.png"/><Relationship Id="rId11" Type="http://schemas.openxmlformats.org/officeDocument/2006/relationships/image" Target="../media/image4.png"/><Relationship Id="rId10" Type="http://schemas.openxmlformats.org/officeDocument/2006/relationships/tags" Target="../tags/tag423.xml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14.xml"/><Relationship Id="rId20" Type="http://schemas.openxmlformats.org/officeDocument/2006/relationships/tags" Target="../tags/tag177.xml"/><Relationship Id="rId2" Type="http://schemas.openxmlformats.org/officeDocument/2006/relationships/tags" Target="../tags/tag159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0" Type="http://schemas.openxmlformats.org/officeDocument/2006/relationships/notesSlide" Target="../notesSlides/notesSlide4.xml"/><Relationship Id="rId2" Type="http://schemas.openxmlformats.org/officeDocument/2006/relationships/tags" Target="../tags/tag182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90.xml"/><Relationship Id="rId17" Type="http://schemas.openxmlformats.org/officeDocument/2006/relationships/image" Target="../media/image13.png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tags" Target="../tags/tag189.xml"/><Relationship Id="rId12" Type="http://schemas.openxmlformats.org/officeDocument/2006/relationships/image" Target="../media/image4.png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5" Type="http://schemas.openxmlformats.org/officeDocument/2006/relationships/slideLayout" Target="../slideLayouts/slideLayout18.xml"/><Relationship Id="rId44" Type="http://schemas.openxmlformats.org/officeDocument/2006/relationships/tags" Target="../tags/tag221.xml"/><Relationship Id="rId43" Type="http://schemas.openxmlformats.org/officeDocument/2006/relationships/image" Target="../media/image25.svg"/><Relationship Id="rId42" Type="http://schemas.openxmlformats.org/officeDocument/2006/relationships/image" Target="../media/image24.png"/><Relationship Id="rId41" Type="http://schemas.openxmlformats.org/officeDocument/2006/relationships/tags" Target="../tags/tag220.xml"/><Relationship Id="rId40" Type="http://schemas.openxmlformats.org/officeDocument/2006/relationships/tags" Target="../tags/tag219.xml"/><Relationship Id="rId4" Type="http://schemas.openxmlformats.org/officeDocument/2006/relationships/tags" Target="../tags/tag194.xml"/><Relationship Id="rId39" Type="http://schemas.openxmlformats.org/officeDocument/2006/relationships/tags" Target="../tags/tag218.xml"/><Relationship Id="rId38" Type="http://schemas.openxmlformats.org/officeDocument/2006/relationships/tags" Target="../tags/tag217.xml"/><Relationship Id="rId37" Type="http://schemas.openxmlformats.org/officeDocument/2006/relationships/image" Target="../media/image4.png"/><Relationship Id="rId36" Type="http://schemas.openxmlformats.org/officeDocument/2006/relationships/tags" Target="../tags/tag216.xml"/><Relationship Id="rId35" Type="http://schemas.openxmlformats.org/officeDocument/2006/relationships/tags" Target="../tags/tag215.xml"/><Relationship Id="rId34" Type="http://schemas.openxmlformats.org/officeDocument/2006/relationships/tags" Target="../tags/tag214.xml"/><Relationship Id="rId33" Type="http://schemas.openxmlformats.org/officeDocument/2006/relationships/tags" Target="../tags/tag213.xml"/><Relationship Id="rId32" Type="http://schemas.openxmlformats.org/officeDocument/2006/relationships/tags" Target="../tags/tag212.xml"/><Relationship Id="rId31" Type="http://schemas.openxmlformats.org/officeDocument/2006/relationships/tags" Target="../tags/tag211.xml"/><Relationship Id="rId30" Type="http://schemas.openxmlformats.org/officeDocument/2006/relationships/tags" Target="../tags/tag210.xml"/><Relationship Id="rId3" Type="http://schemas.openxmlformats.org/officeDocument/2006/relationships/tags" Target="../tags/tag193.xml"/><Relationship Id="rId29" Type="http://schemas.openxmlformats.org/officeDocument/2006/relationships/tags" Target="../tags/tag209.xml"/><Relationship Id="rId28" Type="http://schemas.openxmlformats.org/officeDocument/2006/relationships/tags" Target="../tags/tag208.xml"/><Relationship Id="rId27" Type="http://schemas.openxmlformats.org/officeDocument/2006/relationships/tags" Target="../tags/tag207.xml"/><Relationship Id="rId26" Type="http://schemas.openxmlformats.org/officeDocument/2006/relationships/tags" Target="../tags/tag206.xml"/><Relationship Id="rId25" Type="http://schemas.openxmlformats.org/officeDocument/2006/relationships/tags" Target="../tags/tag205.xml"/><Relationship Id="rId24" Type="http://schemas.openxmlformats.org/officeDocument/2006/relationships/tags" Target="../tags/tag204.xml"/><Relationship Id="rId23" Type="http://schemas.openxmlformats.org/officeDocument/2006/relationships/tags" Target="../tags/tag203.xml"/><Relationship Id="rId22" Type="http://schemas.openxmlformats.org/officeDocument/2006/relationships/tags" Target="../tags/tag202.xml"/><Relationship Id="rId21" Type="http://schemas.openxmlformats.org/officeDocument/2006/relationships/image" Target="../media/image23.svg"/><Relationship Id="rId20" Type="http://schemas.openxmlformats.org/officeDocument/2006/relationships/image" Target="../media/image22.png"/><Relationship Id="rId2" Type="http://schemas.openxmlformats.org/officeDocument/2006/relationships/tags" Target="../tags/tag192.xml"/><Relationship Id="rId19" Type="http://schemas.openxmlformats.org/officeDocument/2006/relationships/tags" Target="../tags/tag201.xml"/><Relationship Id="rId18" Type="http://schemas.openxmlformats.org/officeDocument/2006/relationships/image" Target="../media/image21.svg"/><Relationship Id="rId17" Type="http://schemas.openxmlformats.org/officeDocument/2006/relationships/image" Target="../media/image20.png"/><Relationship Id="rId16" Type="http://schemas.openxmlformats.org/officeDocument/2006/relationships/tags" Target="../tags/tag200.xml"/><Relationship Id="rId15" Type="http://schemas.openxmlformats.org/officeDocument/2006/relationships/image" Target="../media/image19.svg"/><Relationship Id="rId14" Type="http://schemas.openxmlformats.org/officeDocument/2006/relationships/image" Target="../media/image18.png"/><Relationship Id="rId13" Type="http://schemas.openxmlformats.org/officeDocument/2006/relationships/tags" Target="../tags/tag199.xml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tags" Target="../tags/tag198.xml"/><Relationship Id="rId1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35.xml"/><Relationship Id="rId16" Type="http://schemas.openxmlformats.org/officeDocument/2006/relationships/image" Target="../media/image27.png"/><Relationship Id="rId15" Type="http://schemas.openxmlformats.org/officeDocument/2006/relationships/tags" Target="../tags/tag234.xml"/><Relationship Id="rId14" Type="http://schemas.openxmlformats.org/officeDocument/2006/relationships/image" Target="../media/image26.png"/><Relationship Id="rId13" Type="http://schemas.openxmlformats.org/officeDocument/2006/relationships/tags" Target="../tags/tag233.xml"/><Relationship Id="rId12" Type="http://schemas.openxmlformats.org/officeDocument/2006/relationships/image" Target="../media/image4.png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50.xml"/><Relationship Id="rId15" Type="http://schemas.openxmlformats.org/officeDocument/2006/relationships/image" Target="../media/image28.jpeg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tags" Target="../tags/tag23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>
          <a:xfrm>
            <a:off x="1129030" y="2451735"/>
            <a:ext cx="4699000" cy="1701165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/>
              <a:t>才聚宝盒·RPA</a:t>
            </a:r>
            <a:r>
              <a:rPr lang="en-US" altLang="zh-CN" b="1" dirty="0"/>
              <a:t>                </a:t>
            </a:r>
            <a:r>
              <a:rPr lang="zh-CN" altLang="en-US" b="1" dirty="0"/>
              <a:t>智能简历筛选器</a:t>
            </a:r>
            <a:endParaRPr lang="zh-CN" altLang="en-US" b="1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2770" y="5584825"/>
            <a:ext cx="11046460" cy="955040"/>
          </a:xfrm>
          <a:prstGeom prst="rect">
            <a:avLst/>
          </a:prstGeom>
        </p:spPr>
      </p:pic>
      <p:sp>
        <p:nvSpPr>
          <p:cNvPr id="15" name="标题 6"/>
          <p:cNvSpPr/>
          <p:nvPr>
            <p:custDataLst>
              <p:tags r:id="rId3"/>
            </p:custDataLst>
          </p:nvPr>
        </p:nvSpPr>
        <p:spPr>
          <a:xfrm>
            <a:off x="897255" y="975360"/>
            <a:ext cx="6854190" cy="126809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vert="horz" wrap="square" lIns="101600" tIns="0" rIns="82550" bIns="0" numCol="1" rtlCol="0" anchor="t" anchorCtr="0"/>
          <a:lstStyle>
            <a:lvl1pPr marL="0" marR="0" algn="l" defTabSz="914400" rtl="0" eaLnBrk="1" fontAlgn="auto" latinLnBrk="0" hangingPunct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600" b="1" i="0" u="none" strike="noStrike" kern="1200" cap="none" spc="2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OPPOSans-H"/>
                <a:sym typeface="OPPOSans-H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>
                <a:solidFill>
                  <a:schemeClr val="accent1"/>
                </a:solidFill>
                <a:sym typeface="+mn-ea"/>
              </a:rPr>
              <a:t>中国RPA+AI开发者大赛                    </a:t>
            </a:r>
            <a:endParaRPr lang="en-US" altLang="zh-CN" sz="4000">
              <a:solidFill>
                <a:schemeClr val="accent1"/>
              </a:solidFill>
              <a:sym typeface="+mn-ea"/>
            </a:endParaRPr>
          </a:p>
          <a:p>
            <a:pPr marL="0" lvl="0">
              <a:buNone/>
            </a:pPr>
            <a:r>
              <a:rPr lang="en-US" altLang="zh-CN" sz="1800">
                <a:solidFill>
                  <a:schemeClr val="accent1"/>
                </a:solidFill>
                <a:sym typeface="+mn-ea"/>
              </a:rPr>
              <a:t>CHINA DEVELOPER  ＣHALLENGE </a:t>
            </a:r>
            <a:endParaRPr lang="en-US" altLang="zh-CN" sz="18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3" name="副标题 5"/>
          <p:cNvSpPr/>
          <p:nvPr>
            <p:custDataLst>
              <p:tags r:id="rId4"/>
            </p:custDataLst>
          </p:nvPr>
        </p:nvSpPr>
        <p:spPr>
          <a:xfrm>
            <a:off x="1049655" y="1953895"/>
            <a:ext cx="4605020" cy="497840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vert="horz" wrap="square" lIns="101600" tIns="38100" rIns="76200" bIns="38100" numCol="1" rtlCol="0" anchor="t" anchorCtr="0">
            <a:normAutofit fontScale="30000"/>
          </a:bodyPr>
          <a:lstStyle>
            <a:lvl1pPr marL="0" marR="0" indent="-457200" algn="l" defTabSz="914400" rtl="0" eaLnBrk="1" fontAlgn="auto" latinLnBrk="0" hangingPunct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2800" b="0" i="0" u="none" strike="noStrike" kern="0" cap="none" spc="2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正圆 55简" panose="00020600040101010101" charset="-122"/>
                <a:cs typeface="OPPOSans-R"/>
                <a:sym typeface="OPPOSans-R"/>
              </a:defRPr>
            </a:lvl1pPr>
            <a:lvl2pPr marL="137160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3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228600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320040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411480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5029200" indent="-457200" algn="l" defTabSz="914400" rtl="0" eaLnBrk="1" latinLnBrk="0" hangingPunct="1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45720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    </a:t>
            </a:r>
            <a:r>
              <a:rPr sz="2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AI ENTERPRISE COPILOT — Give enterprises  conversational interface that works across every system</a:t>
            </a:r>
            <a:r>
              <a:rPr lang="en-US" altLang="zh-CN" sz="2800" dirty="0">
                <a:solidFill>
                  <a:schemeClr val="dk1">
                    <a:lumMod val="85000"/>
                    <a:lumOff val="15000"/>
                  </a:schemeClr>
                </a:solidFill>
              </a:rPr>
              <a:t>.</a:t>
            </a:r>
            <a:endParaRPr lang="en-US" altLang="zh-CN" sz="2800" dirty="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973455" y="2105660"/>
            <a:ext cx="76200" cy="1680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 sz="3600">
              <a:solidFill>
                <a:schemeClr val="lt1"/>
              </a:solidFill>
              <a:latin typeface="Arial" panose="020B0604020202020204" pitchFamily="34" charset="0"/>
              <a:ea typeface="汉仪正圆 55简" panose="00020600040101010101" charset="-122"/>
            </a:endParaRPr>
          </a:p>
        </p:txBody>
      </p:sp>
      <p:pic>
        <p:nvPicPr>
          <p:cNvPr id="11" name="图片 10" descr="697330a1f2252be03b5d9848c1ffd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95665" y="281305"/>
            <a:ext cx="3331845" cy="1215390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973377" y="4152927"/>
            <a:ext cx="889280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5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565275" y="4671695"/>
            <a:ext cx="2225675" cy="517525"/>
          </a:xfrm>
          <a:prstGeom prst="roundRect">
            <a:avLst>
              <a:gd name="adj" fmla="val 12392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uFillTx/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lt1"/>
                </a:solidFill>
                <a:uFillTx/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lt1"/>
                </a:solidFill>
                <a:uFillTx/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lt1"/>
                </a:solidFill>
                <a:uFillTx/>
                <a:latin typeface="MiSans" panose="00000500000000000000" charset="-122"/>
                <a:ea typeface="MiSans" panose="00000500000000000000" charset="-122"/>
                <a:cs typeface="MiSans" panose="000005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+mj-ea"/>
                <a:ea typeface="+mj-ea"/>
              </a:rPr>
              <a:t>汇报人：</a:t>
            </a:r>
            <a:r>
              <a:rPr>
                <a:latin typeface="+mj-ea"/>
                <a:ea typeface="+mj-ea"/>
              </a:rPr>
              <a:t>支一郎</a:t>
            </a:r>
            <a:endParaRPr>
              <a:latin typeface="+mj-ea"/>
              <a:ea typeface="+mj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15" grpId="0" bldLvl="0" animBg="1"/>
      <p:bldP spid="15" grpId="1" animBg="1"/>
      <p:bldP spid="15" grpId="2" animBg="1"/>
      <p:bldP spid="15" grpId="3" animBg="1"/>
      <p:bldP spid="15" grpId="4" animBg="1"/>
      <p:bldP spid="15" grpId="5" animBg="1"/>
      <p:bldP spid="15" grpId="6" animBg="1"/>
      <p:bldP spid="15" grpId="7" animBg="1"/>
      <p:bldP spid="15" grpId="8" animBg="1"/>
      <p:bldP spid="15" grpId="9" animBg="1"/>
      <p:bldP spid="15" grpId="10" animBg="1"/>
      <p:bldP spid="15" grpId="11" bldLvl="0" animBg="1"/>
      <p:bldP spid="15" grpId="12" bldLvl="0" animBg="1"/>
      <p:bldP spid="15" grpId="13" bldLvl="0" animBg="1"/>
      <p:bldP spid="15" grpId="14" bldLvl="0" animBg="1"/>
      <p:bldP spid="15" grpId="15" bldLvl="0" animBg="1"/>
      <p:bldP spid="13" grpId="0" bldLvl="0" animBg="1"/>
      <p:bldP spid="3" grpId="0" bldLvl="0" animBg="1"/>
      <p:bldP spid="13" grpId="1" animBg="1"/>
      <p:bldP spid="13" grpId="2" animBg="1"/>
      <p:bldP spid="13" grpId="3" animBg="1"/>
      <p:bldP spid="3" grpId="1" animBg="1"/>
      <p:bldP spid="13" grpId="4" animBg="1"/>
      <p:bldP spid="13" grpId="5" animBg="1"/>
      <p:bldP spid="3" grpId="2" animBg="1"/>
      <p:bldP spid="13" grpId="6" animBg="1"/>
      <p:bldP spid="3" grpId="3" animBg="1"/>
      <p:bldP spid="13" grpId="7" animBg="1"/>
      <p:bldP spid="13" grpId="8" animBg="1"/>
      <p:bldP spid="13" grpId="9" animBg="1"/>
      <p:bldP spid="3" grpId="4" animBg="1"/>
      <p:bldP spid="13" grpId="10" animBg="1"/>
      <p:bldP spid="13" grpId="11" animBg="1"/>
      <p:bldP spid="3" grpId="5" animBg="1"/>
      <p:bldP spid="13" grpId="12" animBg="1"/>
      <p:bldP spid="3" grpId="6" animBg="1"/>
      <p:bldP spid="13" grpId="13" bldLvl="0" animBg="1"/>
      <p:bldP spid="13" grpId="14" bldLvl="0" animBg="1"/>
      <p:bldP spid="13" grpId="15" bldLvl="0" animBg="1"/>
      <p:bldP spid="3" grpId="7" bldLvl="0" animBg="1"/>
      <p:bldP spid="13" grpId="16" bldLvl="0" animBg="1"/>
      <p:bldP spid="13" grpId="17" bldLvl="0" animBg="1"/>
      <p:bldP spid="3" grpId="8" bldLvl="0" animBg="1"/>
      <p:bldP spid="13" grpId="18" bldLvl="0" animBg="1"/>
      <p:bldP spid="3" grpId="9" bldLvl="0" animBg="1"/>
      <p:bldP spid="5" grpId="0"/>
      <p:bldP spid="15" grpId="16" animBg="1"/>
      <p:bldP spid="13" grpId="19" animBg="1"/>
      <p:bldP spid="3" grpId="1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4675" y="360045"/>
            <a:ext cx="10921365" cy="828675"/>
          </a:xfrm>
        </p:spPr>
        <p:txBody>
          <a:bodyPr/>
          <a:p>
            <a:r>
              <a:rPr lang="zh-CN" altLang="en-US"/>
              <a:t>技术创新点详解</a:t>
            </a:r>
            <a:endParaRPr lang="zh-CN" altLang="en-US"/>
          </a:p>
        </p:txBody>
      </p:sp>
      <p:sp>
        <p:nvSpPr>
          <p:cNvPr id="59" name="Freeform 61"/>
          <p:cNvSpPr/>
          <p:nvPr>
            <p:custDataLst>
              <p:tags r:id="rId2"/>
            </p:custDataLst>
          </p:nvPr>
        </p:nvSpPr>
        <p:spPr>
          <a:xfrm>
            <a:off x="1341886" y="1915132"/>
            <a:ext cx="9574854" cy="1620263"/>
          </a:xfrm>
          <a:custGeom>
            <a:avLst/>
            <a:gdLst>
              <a:gd name="connsiteX0" fmla="*/ 0 w 9754987"/>
              <a:gd name="connsiteY0" fmla="*/ 1727039 h 1727039"/>
              <a:gd name="connsiteX1" fmla="*/ 2635438 w 9754987"/>
              <a:gd name="connsiteY1" fmla="*/ 141006 h 1727039"/>
              <a:gd name="connsiteX2" fmla="*/ 2824814 w 9754987"/>
              <a:gd name="connsiteY2" fmla="*/ 143324 h 1727039"/>
              <a:gd name="connsiteX3" fmla="*/ 4231138 w 9754987"/>
              <a:gd name="connsiteY3" fmla="*/ 1037266 h 1727039"/>
              <a:gd name="connsiteX4" fmla="*/ 4420154 w 9754987"/>
              <a:gd name="connsiteY4" fmla="*/ 1039800 h 1727039"/>
              <a:gd name="connsiteX5" fmla="*/ 6050129 w 9754987"/>
              <a:gd name="connsiteY5" fmla="*/ 64033 h 1727039"/>
              <a:gd name="connsiteX6" fmla="*/ 6233147 w 9754987"/>
              <a:gd name="connsiteY6" fmla="*/ 62917 h 1727039"/>
              <a:gd name="connsiteX7" fmla="*/ 7850916 w 9754987"/>
              <a:gd name="connsiteY7" fmla="*/ 1004769 h 1727039"/>
              <a:gd name="connsiteX8" fmla="*/ 8037764 w 9754987"/>
              <a:gd name="connsiteY8" fmla="*/ 1001296 h 1727039"/>
              <a:gd name="connsiteX9" fmla="*/ 9575251 w 9754987"/>
              <a:gd name="connsiteY9" fmla="*/ 27922 h 1727039"/>
              <a:gd name="connsiteX10" fmla="*/ 9754987 w 9754987"/>
              <a:gd name="connsiteY10" fmla="*/ 20520 h 1727039"/>
              <a:gd name="connsiteX0-1" fmla="*/ 0 w 9575251"/>
              <a:gd name="connsiteY0-2" fmla="*/ 1699117 h 1699117"/>
              <a:gd name="connsiteX1-3" fmla="*/ 2635438 w 9575251"/>
              <a:gd name="connsiteY1-4" fmla="*/ 113084 h 1699117"/>
              <a:gd name="connsiteX2-5" fmla="*/ 2824814 w 9575251"/>
              <a:gd name="connsiteY2-6" fmla="*/ 115402 h 1699117"/>
              <a:gd name="connsiteX3-7" fmla="*/ 4231138 w 9575251"/>
              <a:gd name="connsiteY3-8" fmla="*/ 1009344 h 1699117"/>
              <a:gd name="connsiteX4-9" fmla="*/ 4420154 w 9575251"/>
              <a:gd name="connsiteY4-10" fmla="*/ 1011878 h 1699117"/>
              <a:gd name="connsiteX5-11" fmla="*/ 6050129 w 9575251"/>
              <a:gd name="connsiteY5-12" fmla="*/ 36111 h 1699117"/>
              <a:gd name="connsiteX6-13" fmla="*/ 6233147 w 9575251"/>
              <a:gd name="connsiteY6-14" fmla="*/ 34995 h 1699117"/>
              <a:gd name="connsiteX7-15" fmla="*/ 7850916 w 9575251"/>
              <a:gd name="connsiteY7-16" fmla="*/ 976847 h 1699117"/>
              <a:gd name="connsiteX8-17" fmla="*/ 8037764 w 9575251"/>
              <a:gd name="connsiteY8-18" fmla="*/ 973374 h 1699117"/>
              <a:gd name="connsiteX9-19" fmla="*/ 9575251 w 9575251"/>
              <a:gd name="connsiteY9-20" fmla="*/ 0 h 16991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575251" h="1699117">
                <a:moveTo>
                  <a:pt x="0" y="1699117"/>
                </a:moveTo>
                <a:lnTo>
                  <a:pt x="2635438" y="113084"/>
                </a:lnTo>
                <a:cubicBezTo>
                  <a:pt x="2693921" y="77888"/>
                  <a:pt x="2767210" y="78785"/>
                  <a:pt x="2824814" y="115402"/>
                </a:cubicBezTo>
                <a:lnTo>
                  <a:pt x="4231138" y="1009344"/>
                </a:lnTo>
                <a:cubicBezTo>
                  <a:pt x="4288593" y="1045865"/>
                  <a:pt x="4361742" y="1046846"/>
                  <a:pt x="4420154" y="1011878"/>
                </a:cubicBezTo>
                <a:lnTo>
                  <a:pt x="6050129" y="36111"/>
                </a:lnTo>
                <a:cubicBezTo>
                  <a:pt x="6106386" y="2433"/>
                  <a:pt x="6176482" y="2005"/>
                  <a:pt x="6233147" y="34995"/>
                </a:cubicBezTo>
                <a:lnTo>
                  <a:pt x="7850916" y="976847"/>
                </a:lnTo>
                <a:cubicBezTo>
                  <a:pt x="7908926" y="1010620"/>
                  <a:pt x="7981049" y="1009279"/>
                  <a:pt x="8037764" y="973374"/>
                </a:cubicBezTo>
                <a:lnTo>
                  <a:pt x="9575251" y="0"/>
                </a:lnTo>
              </a:path>
            </a:pathLst>
          </a:custGeom>
          <a:noFill/>
          <a:ln w="15240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13000">
                  <a:schemeClr val="accent1">
                    <a:lumMod val="60000"/>
                    <a:lumOff val="40000"/>
                  </a:schemeClr>
                </a:gs>
                <a:gs pos="99000">
                  <a:schemeClr val="accent1">
                    <a:lumMod val="80000"/>
                    <a:lumOff val="20000"/>
                  </a:schemeClr>
                </a:gs>
              </a:gsLst>
              <a:lin ang="0" scaled="1"/>
              <a:tileRect/>
            </a:gra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0" name="矩形: 圆角 4"/>
          <p:cNvSpPr/>
          <p:nvPr>
            <p:custDataLst>
              <p:tags r:id="rId3"/>
            </p:custDataLst>
          </p:nvPr>
        </p:nvSpPr>
        <p:spPr>
          <a:xfrm>
            <a:off x="1715250" y="2581855"/>
            <a:ext cx="975320" cy="97532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chemeClr val="bg1"/>
              </a:gs>
              <a:gs pos="99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39700"/>
          </a:effectLst>
          <a:scene3d>
            <a:camera prst="isometricTopUp"/>
            <a:lightRig rig="threePt" dir="t">
              <a:rot lat="0" lon="0" rev="240000"/>
            </a:lightRig>
          </a:scene3d>
          <a:sp3d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矩形: 圆角 2"/>
          <p:cNvSpPr/>
          <p:nvPr>
            <p:custDataLst>
              <p:tags r:id="rId4"/>
            </p:custDataLst>
          </p:nvPr>
        </p:nvSpPr>
        <p:spPr>
          <a:xfrm>
            <a:off x="1750809" y="2395173"/>
            <a:ext cx="904837" cy="904837"/>
          </a:xfrm>
          <a:prstGeom prst="roundRect">
            <a:avLst>
              <a:gd name="adj" fmla="val 9690"/>
            </a:avLst>
          </a:prstGeom>
          <a:gradFill>
            <a:gsLst>
              <a:gs pos="0">
                <a:srgbClr val="FFFFFF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15900" dist="241300" dir="18900000" rotWithShape="0">
              <a:schemeClr val="accent1">
                <a:alpha val="9000"/>
              </a:schemeClr>
            </a:outerShdw>
          </a:effectLst>
          <a:scene3d>
            <a:camera prst="isometricTopUp"/>
            <a:lightRig rig="threePt" dir="t">
              <a:rot lat="0" lon="0" rev="240000"/>
            </a:lightRig>
          </a:scene3d>
          <a:sp3d extrusionH="101600"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>
            <p:custDataLst>
              <p:tags r:id="rId5"/>
            </p:custDataLst>
          </p:nvPr>
        </p:nvSpPr>
        <p:spPr>
          <a:xfrm>
            <a:off x="1680962" y="2259288"/>
            <a:ext cx="1148032" cy="975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  <a:scene3d>
              <a:camera prst="isometricRightUp"/>
              <a:lightRig rig="threePt" dir="t">
                <a:rot lat="0" lon="0" rev="0"/>
              </a:lightRig>
            </a:scene3d>
            <a:sp3d extrusionH="50800"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93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52400" dist="254000" dir="9120000" sy="30000" kx="1300200" algn="ctr" rotWithShape="0">
                    <a:schemeClr val="accent1">
                      <a:alpha val="27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zh-CN" altLang="en-US" sz="4400" b="1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93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effectLst>
                <a:outerShdw blurRad="152400" dist="254000" dir="9120000" sy="30000" kx="1300200" algn="ctr" rotWithShape="0">
                  <a:schemeClr val="accent1">
                    <a:alpha val="27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63" name="矩形: 圆角 3"/>
          <p:cNvSpPr/>
          <p:nvPr>
            <p:custDataLst>
              <p:tags r:id="rId6"/>
            </p:custDataLst>
          </p:nvPr>
        </p:nvSpPr>
        <p:spPr>
          <a:xfrm>
            <a:off x="1626354" y="3946413"/>
            <a:ext cx="1261673" cy="32247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3000">
                <a:schemeClr val="accent1"/>
              </a:gs>
              <a:gs pos="83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+mn-ea"/>
                <a:cs typeface="+mn-ea"/>
                <a:sym typeface="+mn-ea"/>
              </a:rPr>
              <a:t>简历</a:t>
            </a:r>
            <a:r>
              <a:rPr lang="zh-CN" altLang="en-US" sz="1600" b="1">
                <a:latin typeface="+mn-ea"/>
                <a:cs typeface="+mn-ea"/>
                <a:sym typeface="+mn-ea"/>
              </a:rPr>
              <a:t>筛选</a:t>
            </a:r>
            <a:endParaRPr lang="zh-CN" altLang="en-US" sz="1600" b="1">
              <a:latin typeface="+mn-ea"/>
              <a:cs typeface="+mn-ea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7"/>
            </p:custDataLst>
          </p:nvPr>
        </p:nvSpPr>
        <p:spPr>
          <a:xfrm>
            <a:off x="1416685" y="4524375"/>
            <a:ext cx="1569085" cy="1306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RPA简化操作</a:t>
            </a:r>
            <a:endParaRPr lang="zh-CN" altLang="en-US" sz="1400" b="1" kern="0">
              <a:solidFill>
                <a:schemeClr val="accen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RPA自动化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处理简历筛选流程，减少人工干预，大幅提高筛选效率。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5" name="矩形: 圆角 22"/>
          <p:cNvSpPr/>
          <p:nvPr>
            <p:custDataLst>
              <p:tags r:id="rId8"/>
            </p:custDataLst>
          </p:nvPr>
        </p:nvSpPr>
        <p:spPr>
          <a:xfrm>
            <a:off x="3470952" y="1569707"/>
            <a:ext cx="975320" cy="97532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chemeClr val="bg1"/>
              </a:gs>
              <a:gs pos="99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39700"/>
          </a:effectLst>
          <a:scene3d>
            <a:camera prst="isometricTopUp"/>
            <a:lightRig rig="threePt" dir="t">
              <a:rot lat="0" lon="0" rev="240000"/>
            </a:lightRig>
          </a:scene3d>
          <a:sp3d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矩形: 圆角 23"/>
          <p:cNvSpPr/>
          <p:nvPr>
            <p:custDataLst>
              <p:tags r:id="rId9"/>
            </p:custDataLst>
          </p:nvPr>
        </p:nvSpPr>
        <p:spPr>
          <a:xfrm>
            <a:off x="3505876" y="1383025"/>
            <a:ext cx="904837" cy="904837"/>
          </a:xfrm>
          <a:prstGeom prst="roundRect">
            <a:avLst>
              <a:gd name="adj" fmla="val 9690"/>
            </a:avLst>
          </a:prstGeom>
          <a:gradFill>
            <a:gsLst>
              <a:gs pos="0">
                <a:srgbClr val="FFFFFF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15900" dist="241300" dir="18900000" rotWithShape="0">
              <a:schemeClr val="accent1">
                <a:alpha val="9000"/>
              </a:schemeClr>
            </a:outerShdw>
          </a:effectLst>
          <a:scene3d>
            <a:camera prst="isometricTopUp"/>
            <a:lightRig rig="threePt" dir="t">
              <a:rot lat="0" lon="0" rev="240000"/>
            </a:lightRig>
          </a:scene3d>
          <a:sp3d extrusionH="101600"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矩形 66"/>
          <p:cNvSpPr/>
          <p:nvPr>
            <p:custDataLst>
              <p:tags r:id="rId10"/>
            </p:custDataLst>
          </p:nvPr>
        </p:nvSpPr>
        <p:spPr>
          <a:xfrm>
            <a:off x="3436664" y="1247140"/>
            <a:ext cx="1148032" cy="975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  <a:scene3d>
              <a:camera prst="isometricRightUp"/>
              <a:lightRig rig="threePt" dir="t">
                <a:rot lat="0" lon="0" rev="0"/>
              </a:lightRig>
            </a:scene3d>
            <a:sp3d extrusionH="50800"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93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52400" dist="254000" dir="9120000" sy="30000" kx="1300200" algn="ctr" rotWithShape="0">
                    <a:schemeClr val="accent1">
                      <a:alpha val="27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zh-CN" altLang="en-US" sz="4400" b="1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93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effectLst>
                <a:outerShdw blurRad="152400" dist="254000" dir="9120000" sy="30000" kx="1300200" algn="ctr" rotWithShape="0">
                  <a:schemeClr val="accent1">
                    <a:alpha val="27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68" name="矩形: 圆角 8"/>
          <p:cNvSpPr/>
          <p:nvPr>
            <p:custDataLst>
              <p:tags r:id="rId11"/>
            </p:custDataLst>
          </p:nvPr>
        </p:nvSpPr>
        <p:spPr>
          <a:xfrm>
            <a:off x="3158490" y="2934335"/>
            <a:ext cx="1605280" cy="32258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3000">
                <a:schemeClr val="accent1"/>
              </a:gs>
              <a:gs pos="83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+mn-ea"/>
                <a:cs typeface="+mn-ea"/>
                <a:sym typeface="+mn-ea"/>
              </a:rPr>
              <a:t>简历评价</a:t>
            </a:r>
            <a:r>
              <a:rPr lang="en-US" altLang="zh-CN" sz="1600" b="1">
                <a:latin typeface="+mn-ea"/>
                <a:cs typeface="+mn-ea"/>
                <a:sym typeface="+mn-ea"/>
              </a:rPr>
              <a:t>&amp;</a:t>
            </a:r>
            <a:r>
              <a:rPr lang="zh-CN" altLang="en-US" sz="1600" b="1">
                <a:latin typeface="+mn-ea"/>
                <a:cs typeface="+mn-ea"/>
                <a:sym typeface="+mn-ea"/>
              </a:rPr>
              <a:t>评级</a:t>
            </a:r>
            <a:endParaRPr lang="zh-CN" altLang="en-US" sz="1600" b="1">
              <a:latin typeface="+mn-ea"/>
              <a:cs typeface="+mn-ea"/>
              <a:sym typeface="+mn-ea"/>
            </a:endParaRPr>
          </a:p>
        </p:txBody>
      </p:sp>
      <p:sp>
        <p:nvSpPr>
          <p:cNvPr id="69" name="矩形 68"/>
          <p:cNvSpPr/>
          <p:nvPr>
            <p:custDataLst>
              <p:tags r:id="rId12"/>
            </p:custDataLst>
          </p:nvPr>
        </p:nvSpPr>
        <p:spPr>
          <a:xfrm>
            <a:off x="3108325" y="3511550"/>
            <a:ext cx="1664335" cy="1972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AI</a:t>
            </a:r>
            <a:r>
              <a:rPr lang="zh-CN" altLang="en-US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大模型</a:t>
            </a:r>
            <a:endParaRPr lang="zh-CN" altLang="en-US" sz="1400" b="1" kern="0">
              <a:solidFill>
                <a:schemeClr val="accent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AI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大模型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自适应调整筛选标准，对筛选简历根据各个维度评价，输出最终评级。提升匹配准确性，助力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精准招聘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0" name="矩形: 圆角 29"/>
          <p:cNvSpPr/>
          <p:nvPr>
            <p:custDataLst>
              <p:tags r:id="rId13"/>
            </p:custDataLst>
          </p:nvPr>
        </p:nvSpPr>
        <p:spPr>
          <a:xfrm>
            <a:off x="5127599" y="2581855"/>
            <a:ext cx="975320" cy="97532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chemeClr val="bg1"/>
              </a:gs>
              <a:gs pos="99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39700"/>
          </a:effectLst>
          <a:scene3d>
            <a:camera prst="isometricTopUp"/>
            <a:lightRig rig="threePt" dir="t">
              <a:rot lat="0" lon="0" rev="240000"/>
            </a:lightRig>
          </a:scene3d>
          <a:sp3d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1" name="矩形: 圆角 30"/>
          <p:cNvSpPr/>
          <p:nvPr>
            <p:custDataLst>
              <p:tags r:id="rId14"/>
            </p:custDataLst>
          </p:nvPr>
        </p:nvSpPr>
        <p:spPr>
          <a:xfrm>
            <a:off x="5163157" y="2395173"/>
            <a:ext cx="904837" cy="904837"/>
          </a:xfrm>
          <a:prstGeom prst="roundRect">
            <a:avLst>
              <a:gd name="adj" fmla="val 9690"/>
            </a:avLst>
          </a:prstGeom>
          <a:gradFill>
            <a:gsLst>
              <a:gs pos="0">
                <a:srgbClr val="FFFFFF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15900" dist="241300" dir="18900000" rotWithShape="0">
              <a:schemeClr val="accent1">
                <a:alpha val="9000"/>
              </a:schemeClr>
            </a:outerShdw>
          </a:effectLst>
          <a:scene3d>
            <a:camera prst="isometricTopUp"/>
            <a:lightRig rig="threePt" dir="t">
              <a:rot lat="0" lon="0" rev="240000"/>
            </a:lightRig>
          </a:scene3d>
          <a:sp3d extrusionH="101600"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矩形 71"/>
          <p:cNvSpPr/>
          <p:nvPr>
            <p:custDataLst>
              <p:tags r:id="rId15"/>
            </p:custDataLst>
          </p:nvPr>
        </p:nvSpPr>
        <p:spPr>
          <a:xfrm>
            <a:off x="5093310" y="2259288"/>
            <a:ext cx="1148032" cy="975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  <a:scene3d>
              <a:camera prst="isometricRightUp"/>
              <a:lightRig rig="threePt" dir="t">
                <a:rot lat="0" lon="0" rev="0"/>
              </a:lightRig>
            </a:scene3d>
            <a:sp3d extrusionH="50800"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93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52400" dist="254000" dir="9120000" sy="30000" kx="1300200" algn="ctr" rotWithShape="0">
                    <a:schemeClr val="accent1">
                      <a:alpha val="27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zh-CN" altLang="en-US" sz="4400" b="1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93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effectLst>
                <a:outerShdw blurRad="152400" dist="254000" dir="9120000" sy="30000" kx="1300200" algn="ctr" rotWithShape="0">
                  <a:schemeClr val="accent1">
                    <a:alpha val="27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73" name="矩形: 圆角 11"/>
          <p:cNvSpPr/>
          <p:nvPr>
            <p:custDataLst>
              <p:tags r:id="rId16"/>
            </p:custDataLst>
          </p:nvPr>
        </p:nvSpPr>
        <p:spPr>
          <a:xfrm>
            <a:off x="5038702" y="3946413"/>
            <a:ext cx="1261673" cy="32247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3000">
                <a:schemeClr val="accent1"/>
              </a:gs>
              <a:gs pos="83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+mn-ea"/>
                <a:cs typeface="+mn-ea"/>
                <a:sym typeface="+mn-ea"/>
              </a:rPr>
              <a:t>沟通管理</a:t>
            </a:r>
            <a:endParaRPr lang="zh-CN" altLang="en-US" sz="1600" b="1">
              <a:latin typeface="+mn-ea"/>
              <a:cs typeface="+mn-ea"/>
              <a:sym typeface="+mn-ea"/>
            </a:endParaRPr>
          </a:p>
        </p:txBody>
      </p:sp>
      <p:sp>
        <p:nvSpPr>
          <p:cNvPr id="74" name="矩形 73"/>
          <p:cNvSpPr/>
          <p:nvPr>
            <p:custDataLst>
              <p:tags r:id="rId17"/>
            </p:custDataLst>
          </p:nvPr>
        </p:nvSpPr>
        <p:spPr>
          <a:xfrm>
            <a:off x="4944745" y="4524375"/>
            <a:ext cx="1690370" cy="1306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AI智能回复</a:t>
            </a:r>
            <a:endParaRPr lang="zh-CN" altLang="en-US" sz="1400" b="1" kern="0">
              <a:solidFill>
                <a:schemeClr val="accen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依托企业知识库，AI智能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回复候选人，实时沟通，解答疑问、了解需求，建立联系。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5" name="矩形: 圆角 36"/>
          <p:cNvSpPr/>
          <p:nvPr>
            <p:custDataLst>
              <p:tags r:id="rId18"/>
            </p:custDataLst>
          </p:nvPr>
        </p:nvSpPr>
        <p:spPr>
          <a:xfrm>
            <a:off x="6981722" y="1569707"/>
            <a:ext cx="975320" cy="97532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chemeClr val="bg1"/>
              </a:gs>
              <a:gs pos="99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39700"/>
          </a:effectLst>
          <a:scene3d>
            <a:camera prst="isometricTopUp"/>
            <a:lightRig rig="threePt" dir="t">
              <a:rot lat="0" lon="0" rev="240000"/>
            </a:lightRig>
          </a:scene3d>
          <a:sp3d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矩形: 圆角 37"/>
          <p:cNvSpPr/>
          <p:nvPr>
            <p:custDataLst>
              <p:tags r:id="rId19"/>
            </p:custDataLst>
          </p:nvPr>
        </p:nvSpPr>
        <p:spPr>
          <a:xfrm>
            <a:off x="7017280" y="1383025"/>
            <a:ext cx="904837" cy="904837"/>
          </a:xfrm>
          <a:prstGeom prst="roundRect">
            <a:avLst>
              <a:gd name="adj" fmla="val 9690"/>
            </a:avLst>
          </a:prstGeom>
          <a:gradFill>
            <a:gsLst>
              <a:gs pos="0">
                <a:srgbClr val="FFFFFF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15900" dist="241300" dir="18900000" rotWithShape="0">
              <a:schemeClr val="accent1">
                <a:alpha val="9000"/>
              </a:schemeClr>
            </a:outerShdw>
          </a:effectLst>
          <a:scene3d>
            <a:camera prst="isometricTopUp"/>
            <a:lightRig rig="threePt" dir="t">
              <a:rot lat="0" lon="0" rev="240000"/>
            </a:lightRig>
          </a:scene3d>
          <a:sp3d extrusionH="101600"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矩形 76"/>
          <p:cNvSpPr/>
          <p:nvPr>
            <p:custDataLst>
              <p:tags r:id="rId20"/>
            </p:custDataLst>
          </p:nvPr>
        </p:nvSpPr>
        <p:spPr>
          <a:xfrm>
            <a:off x="6947433" y="1247140"/>
            <a:ext cx="1148033" cy="975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  <a:scene3d>
              <a:camera prst="isometricRightUp"/>
              <a:lightRig rig="threePt" dir="t">
                <a:rot lat="0" lon="0" rev="0"/>
              </a:lightRig>
            </a:scene3d>
            <a:sp3d extrusionH="50800"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93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52400" dist="254000" dir="9120000" sy="30000" kx="1300200" algn="ctr" rotWithShape="0">
                    <a:schemeClr val="accent1">
                      <a:alpha val="27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zh-CN" altLang="en-US" sz="4400" b="1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93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effectLst>
                <a:outerShdw blurRad="152400" dist="254000" dir="9120000" sy="30000" kx="1300200" algn="ctr" rotWithShape="0">
                  <a:schemeClr val="accent1">
                    <a:alpha val="27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78" name="矩形: 圆角 17"/>
          <p:cNvSpPr/>
          <p:nvPr>
            <p:custDataLst>
              <p:tags r:id="rId21"/>
            </p:custDataLst>
          </p:nvPr>
        </p:nvSpPr>
        <p:spPr>
          <a:xfrm>
            <a:off x="6734175" y="2934335"/>
            <a:ext cx="1453515" cy="32258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3000">
                <a:schemeClr val="accent1"/>
              </a:gs>
              <a:gs pos="83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+mn-ea"/>
                <a:cs typeface="+mn-ea"/>
                <a:sym typeface="+mn-ea"/>
              </a:rPr>
              <a:t>面试通知发送</a:t>
            </a:r>
            <a:endParaRPr lang="zh-CN" altLang="en-US" sz="1600" b="1">
              <a:latin typeface="+mn-ea"/>
              <a:cs typeface="+mn-ea"/>
              <a:sym typeface="+mn-ea"/>
            </a:endParaRPr>
          </a:p>
        </p:txBody>
      </p:sp>
      <p:sp>
        <p:nvSpPr>
          <p:cNvPr id="79" name="矩形 78"/>
          <p:cNvSpPr/>
          <p:nvPr>
            <p:custDataLst>
              <p:tags r:id="rId22"/>
            </p:custDataLst>
          </p:nvPr>
        </p:nvSpPr>
        <p:spPr>
          <a:xfrm>
            <a:off x="6729730" y="3511550"/>
            <a:ext cx="1642745" cy="1306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邮件自动化</a:t>
            </a:r>
            <a:endParaRPr lang="zh-CN" altLang="en-US" sz="1400" b="1" kern="0">
              <a:solidFill>
                <a:schemeClr val="accen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对达成面试意向候选人，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邮件自动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发送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个性化定制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的面试通知。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0" name="矩形: 圆角 43"/>
          <p:cNvSpPr/>
          <p:nvPr>
            <p:custDataLst>
              <p:tags r:id="rId23"/>
            </p:custDataLst>
          </p:nvPr>
        </p:nvSpPr>
        <p:spPr>
          <a:xfrm>
            <a:off x="8737424" y="2581855"/>
            <a:ext cx="975320" cy="97532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chemeClr val="bg1"/>
              </a:gs>
              <a:gs pos="99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39700"/>
          </a:effectLst>
          <a:scene3d>
            <a:camera prst="isometricTopUp"/>
            <a:lightRig rig="threePt" dir="t">
              <a:rot lat="0" lon="0" rev="240000"/>
            </a:lightRig>
          </a:scene3d>
          <a:sp3d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矩形: 圆角 44"/>
          <p:cNvSpPr/>
          <p:nvPr>
            <p:custDataLst>
              <p:tags r:id="rId24"/>
            </p:custDataLst>
          </p:nvPr>
        </p:nvSpPr>
        <p:spPr>
          <a:xfrm>
            <a:off x="8772347" y="2395173"/>
            <a:ext cx="904837" cy="904837"/>
          </a:xfrm>
          <a:prstGeom prst="roundRect">
            <a:avLst>
              <a:gd name="adj" fmla="val 9690"/>
            </a:avLst>
          </a:prstGeom>
          <a:gradFill>
            <a:gsLst>
              <a:gs pos="0">
                <a:srgbClr val="FFFFFF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15900" dist="241300" dir="18900000" rotWithShape="0">
              <a:schemeClr val="accent1">
                <a:alpha val="9000"/>
              </a:schemeClr>
            </a:outerShdw>
          </a:effectLst>
          <a:scene3d>
            <a:camera prst="isometricTopUp"/>
            <a:lightRig rig="threePt" dir="t">
              <a:rot lat="0" lon="0" rev="240000"/>
            </a:lightRig>
          </a:scene3d>
          <a:sp3d extrusionH="101600" prstMaterial="metal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矩形 81"/>
          <p:cNvSpPr/>
          <p:nvPr>
            <p:custDataLst>
              <p:tags r:id="rId25"/>
            </p:custDataLst>
          </p:nvPr>
        </p:nvSpPr>
        <p:spPr>
          <a:xfrm>
            <a:off x="8703135" y="2259288"/>
            <a:ext cx="1148033" cy="97532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  <a:scene3d>
              <a:camera prst="isometricRightUp"/>
              <a:lightRig rig="threePt" dir="t">
                <a:rot lat="0" lon="0" rev="0"/>
              </a:lightRig>
            </a:scene3d>
            <a:sp3d extrusionH="50800"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93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52400" dist="254000" dir="9120000" sy="30000" kx="1300200" algn="ctr" rotWithShape="0">
                    <a:schemeClr val="accent1">
                      <a:alpha val="27000"/>
                    </a:schemeClr>
                  </a:outerShdw>
                </a:effectLst>
                <a:latin typeface="+mn-ea"/>
                <a:cs typeface="+mn-ea"/>
                <a:sym typeface="+mn-ea"/>
              </a:rPr>
              <a:t>05</a:t>
            </a:r>
            <a:endParaRPr lang="zh-CN" altLang="en-US" sz="4400" b="1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93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effectLst>
                <a:outerShdw blurRad="152400" dist="254000" dir="9120000" sy="30000" kx="1300200" algn="ctr" rotWithShape="0">
                  <a:schemeClr val="accent1">
                    <a:alpha val="27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83" name="矩形: 圆角 25"/>
          <p:cNvSpPr/>
          <p:nvPr>
            <p:custDataLst>
              <p:tags r:id="rId26"/>
            </p:custDataLst>
          </p:nvPr>
        </p:nvSpPr>
        <p:spPr>
          <a:xfrm>
            <a:off x="8648527" y="3946413"/>
            <a:ext cx="1261673" cy="32247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23000">
                <a:schemeClr val="accent1"/>
              </a:gs>
              <a:gs pos="83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+mn-ea"/>
                <a:cs typeface="+mn-ea"/>
                <a:sym typeface="+mn-ea"/>
              </a:rPr>
              <a:t>可视化管理</a:t>
            </a:r>
            <a:endParaRPr lang="zh-CN" altLang="en-US" sz="1600" b="1">
              <a:latin typeface="+mn-ea"/>
              <a:cs typeface="+mn-ea"/>
              <a:sym typeface="+mn-ea"/>
            </a:endParaRPr>
          </a:p>
        </p:txBody>
      </p:sp>
      <p:sp>
        <p:nvSpPr>
          <p:cNvPr id="84" name="矩形 83"/>
          <p:cNvSpPr/>
          <p:nvPr>
            <p:custDataLst>
              <p:tags r:id="rId27"/>
            </p:custDataLst>
          </p:nvPr>
        </p:nvSpPr>
        <p:spPr>
          <a:xfrm>
            <a:off x="8582025" y="4448175"/>
            <a:ext cx="1626235" cy="1306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可视化大屏</a:t>
            </a:r>
            <a:endParaRPr lang="zh-CN" altLang="en-US" sz="1600" b="1" kern="0">
              <a:solidFill>
                <a:schemeClr val="accen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跟踪、记录招聘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过程数据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，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可视化大屏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rPr>
              <a:t>每日招聘动态</a:t>
            </a:r>
            <a:endParaRPr lang="zh-CN" altLang="en-US" sz="1400" b="1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简历评价和评级</a:t>
            </a:r>
            <a:r>
              <a:rPr lang="zh-CN" altLang="en-US"/>
              <a:t>示例</a:t>
            </a:r>
            <a:endParaRPr lang="zh-CN" altLang="en-US"/>
          </a:p>
        </p:txBody>
      </p:sp>
      <p:sp>
        <p:nvSpPr>
          <p:cNvPr id="3" name="任意多边形: 形状 43"/>
          <p:cNvSpPr/>
          <p:nvPr>
            <p:custDataLst>
              <p:tags r:id="rId2"/>
            </p:custDataLst>
          </p:nvPr>
        </p:nvSpPr>
        <p:spPr>
          <a:xfrm>
            <a:off x="1693780" y="4708912"/>
            <a:ext cx="1675799" cy="1106418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18900000" scaled="0"/>
          </a:gradFill>
          <a:ln w="9525" cap="flat">
            <a:noFill/>
            <a:prstDash val="solid"/>
            <a:miter/>
          </a:ln>
          <a:effectLst>
            <a:outerShdw blurRad="63500" dist="38100" dir="8100000" algn="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none" lIns="864235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3246943" y="2524837"/>
            <a:ext cx="207538" cy="207538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 rot="5400000">
            <a:off x="3312304" y="2590198"/>
            <a:ext cx="76142" cy="76142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stCxn id="6" idx="4"/>
          </p:cNvCxnSpPr>
          <p:nvPr>
            <p:custDataLst>
              <p:tags r:id="rId5"/>
            </p:custDataLst>
          </p:nvPr>
        </p:nvCxnSpPr>
        <p:spPr>
          <a:xfrm>
            <a:off x="3350712" y="2732374"/>
            <a:ext cx="10107" cy="1258028"/>
          </a:xfrm>
          <a:prstGeom prst="line">
            <a:avLst/>
          </a:prstGeom>
          <a:ln w="31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174262" y="1918396"/>
            <a:ext cx="1952067" cy="8705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知识与技能维度 ★★★★☆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70243" y="2814581"/>
            <a:ext cx="2456086" cy="1088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评价：候选人熟悉RPA操作自动化，具备相关证书，且掌握Python编程及数据分析技能，能够胜任RPA项目交付实施及解决方案制定工作。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: 形状 44"/>
          <p:cNvSpPr/>
          <p:nvPr>
            <p:custDataLst>
              <p:tags r:id="rId8"/>
            </p:custDataLst>
          </p:nvPr>
        </p:nvSpPr>
        <p:spPr>
          <a:xfrm>
            <a:off x="4085179" y="4708912"/>
            <a:ext cx="1675799" cy="1106418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latin typeface="+mn-ea"/>
              <a:cs typeface="+mn-ea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5638342" y="2524837"/>
            <a:ext cx="207538" cy="207538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 rot="5400000">
            <a:off x="5703703" y="2590198"/>
            <a:ext cx="76142" cy="76142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>
            <a:stCxn id="10" idx="4"/>
          </p:cNvCxnSpPr>
          <p:nvPr>
            <p:custDataLst>
              <p:tags r:id="rId11"/>
            </p:custDataLst>
          </p:nvPr>
        </p:nvCxnSpPr>
        <p:spPr>
          <a:xfrm>
            <a:off x="5742111" y="2732374"/>
            <a:ext cx="10107" cy="1258028"/>
          </a:xfrm>
          <a:prstGeom prst="line">
            <a:avLst/>
          </a:prstGeom>
          <a:ln w="31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3585876" y="1918396"/>
            <a:ext cx="1952067" cy="8705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项目经验维度 ★★★★☆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3342640" y="2814320"/>
            <a:ext cx="2195195" cy="1088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评价：候选人拥有丰富的项目经验，包括自动化兼职搜索工具及教学资源智能审核助手的设计与开发，显示出良好的项目实施与风险控制能力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任意多边形: 形状 45"/>
          <p:cNvSpPr/>
          <p:nvPr>
            <p:custDataLst>
              <p:tags r:id="rId14"/>
            </p:custDataLst>
          </p:nvPr>
        </p:nvSpPr>
        <p:spPr>
          <a:xfrm>
            <a:off x="6513639" y="4708912"/>
            <a:ext cx="1675799" cy="1106418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">
                <a:schemeClr val="accent3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5"/>
            </p:custDataLst>
          </p:nvPr>
        </p:nvSpPr>
        <p:spPr>
          <a:xfrm>
            <a:off x="8067476" y="2517425"/>
            <a:ext cx="207538" cy="207538"/>
          </a:xfrm>
          <a:prstGeom prst="ellipse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16"/>
            </p:custDataLst>
          </p:nvPr>
        </p:nvSpPr>
        <p:spPr>
          <a:xfrm rot="5400000">
            <a:off x="8132837" y="2582786"/>
            <a:ext cx="76142" cy="76142"/>
          </a:xfrm>
          <a:prstGeom prst="ellipse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>
            <p:custDataLst>
              <p:tags r:id="rId17"/>
            </p:custDataLst>
          </p:nvPr>
        </p:nvCxnSpPr>
        <p:spPr>
          <a:xfrm>
            <a:off x="8171244" y="2724962"/>
            <a:ext cx="10107" cy="1265440"/>
          </a:xfrm>
          <a:prstGeom prst="line">
            <a:avLst/>
          </a:prstGeom>
          <a:ln w="31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18"/>
            </p:custDataLst>
          </p:nvPr>
        </p:nvSpPr>
        <p:spPr>
          <a:xfrm>
            <a:off x="6015010" y="1918396"/>
            <a:ext cx="1952067" cy="8705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沟通与协作能力 ★★★☆☆</a:t>
            </a:r>
            <a:endParaRPr lang="zh-CN" altLang="en-US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5935980" y="2814320"/>
            <a:ext cx="2030730" cy="1088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评价：简历中虽未直接提及具体沟通协作案例，但候选人曾担任晚托班老师和活动推广人员，暗示其具备一定的沟通管理和分配能力，需进一步了解具体表现。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任意多边形: 形状 46"/>
          <p:cNvSpPr/>
          <p:nvPr>
            <p:custDataLst>
              <p:tags r:id="rId20"/>
            </p:custDataLst>
          </p:nvPr>
        </p:nvSpPr>
        <p:spPr>
          <a:xfrm>
            <a:off x="8907060" y="4708912"/>
            <a:ext cx="1675799" cy="1106418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latin typeface="+mn-ea"/>
              <a:cs typeface="+mn-ea"/>
              <a:sym typeface="+mn-ea"/>
            </a:endParaRPr>
          </a:p>
        </p:txBody>
      </p:sp>
      <p:cxnSp>
        <p:nvCxnSpPr>
          <p:cNvPr id="27" name="直接连接符 26"/>
          <p:cNvCxnSpPr>
            <a:stCxn id="25" idx="4"/>
          </p:cNvCxnSpPr>
          <p:nvPr>
            <p:custDataLst>
              <p:tags r:id="rId21"/>
            </p:custDataLst>
          </p:nvPr>
        </p:nvCxnSpPr>
        <p:spPr>
          <a:xfrm>
            <a:off x="10562644" y="2724962"/>
            <a:ext cx="10107" cy="1265440"/>
          </a:xfrm>
          <a:prstGeom prst="line">
            <a:avLst/>
          </a:prstGeom>
          <a:ln w="31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8406409" y="1918396"/>
            <a:ext cx="1952067" cy="8705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职业素养与认证 ★★★★☆</a:t>
            </a:r>
            <a:endParaRPr lang="zh-CN" altLang="en-US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3"/>
            </p:custDataLst>
          </p:nvPr>
        </p:nvSpPr>
        <p:spPr>
          <a:xfrm>
            <a:off x="8406409" y="2814581"/>
            <a:ext cx="1952067" cy="1088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评价：候选人通过RPA相关认证，且在校期间表现优异，获得多项奖项，展现出良好的职业素养和学习态度。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24"/>
            </p:custDataLst>
          </p:nvPr>
        </p:nvSpPr>
        <p:spPr>
          <a:xfrm>
            <a:off x="10458875" y="2517425"/>
            <a:ext cx="207538" cy="207538"/>
          </a:xfrm>
          <a:prstGeom prst="ellipse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25"/>
            </p:custDataLst>
          </p:nvPr>
        </p:nvSpPr>
        <p:spPr>
          <a:xfrm rot="5400000">
            <a:off x="10524236" y="2582786"/>
            <a:ext cx="76142" cy="76142"/>
          </a:xfrm>
          <a:prstGeom prst="ellipse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>
            <p:custDataLst>
              <p:tags r:id="rId26"/>
            </p:custDataLst>
          </p:nvPr>
        </p:nvCxnSpPr>
        <p:spPr>
          <a:xfrm>
            <a:off x="10566687" y="2729679"/>
            <a:ext cx="10107" cy="1265440"/>
          </a:xfrm>
          <a:prstGeom prst="line">
            <a:avLst/>
          </a:prstGeom>
          <a:ln w="31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7"/>
            </p:custDataLst>
          </p:nvPr>
        </p:nvSpPr>
        <p:spPr>
          <a:xfrm>
            <a:off x="949960" y="1240155"/>
            <a:ext cx="9570085" cy="1117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457200" algn="just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ea"/>
              </a:rPr>
              <a:t>自动调用HR输入的筛选标准，利用</a:t>
            </a:r>
            <a:r>
              <a:rPr lang="zh-CN" altLang="en-US">
                <a:solidFill>
                  <a:srgbClr val="FF0000"/>
                </a:solidFill>
                <a:latin typeface="+mj-ea"/>
                <a:ea typeface="+mj-ea"/>
                <a:cs typeface="+mn-ea"/>
                <a:sym typeface="+mn-ea"/>
              </a:rPr>
              <a:t>大模型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ea"/>
              </a:rPr>
              <a:t>对简历进行</a:t>
            </a:r>
            <a:r>
              <a:rPr lang="zh-CN" altLang="en-US">
                <a:solidFill>
                  <a:srgbClr val="FF0000"/>
                </a:solidFill>
                <a:latin typeface="+mj-ea"/>
                <a:ea typeface="+mj-ea"/>
                <a:cs typeface="+mn-ea"/>
                <a:sym typeface="+mn-ea"/>
              </a:rPr>
              <a:t>二次筛选，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ea"/>
              </a:rPr>
              <a:t>对二筛满足要求的候选者，调用</a:t>
            </a:r>
            <a:r>
              <a:rPr lang="zh-CN" altLang="en-US">
                <a:solidFill>
                  <a:srgbClr val="FF0000"/>
                </a:solidFill>
                <a:latin typeface="+mj-ea"/>
                <a:ea typeface="+mj-ea"/>
                <a:cs typeface="+mn-ea"/>
                <a:sym typeface="+mn-ea"/>
              </a:rPr>
              <a:t>AI agent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ea"/>
              </a:rPr>
              <a:t>简历评价（四个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ea"/>
              </a:rPr>
              <a:t>维度）和评级，</a:t>
            </a:r>
            <a:r>
              <a:rPr lang="zh-CN" altLang="en-US" b="1" dirty="0">
                <a:latin typeface="+mj-ea"/>
                <a:ea typeface="+mj-ea"/>
                <a:sym typeface="+mn-ea"/>
              </a:rPr>
              <a:t>提高简历筛选精准度。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5960" y="5815330"/>
            <a:ext cx="9879965" cy="9582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-apple-system"/>
                <a:ea typeface="-apple-system"/>
              </a:rPr>
              <a:t>综合评级：★★★★☆</a:t>
            </a:r>
            <a:endParaRPr lang="zh-CN" altLang="en-US" sz="1600" b="1" i="0">
              <a:solidFill>
                <a:srgbClr val="FF0000"/>
              </a:solidFill>
              <a:latin typeface="-apple-system"/>
              <a:ea typeface="-apple-system"/>
            </a:endParaRPr>
          </a:p>
          <a:p>
            <a:pPr marL="0" indent="0">
              <a:spcBef>
                <a:spcPts val="100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latin typeface="-apple-system"/>
                <a:ea typeface="-apple-system"/>
              </a:rPr>
              <a:t>候选人整体符合</a:t>
            </a:r>
            <a:r>
              <a:rPr lang="en-US" altLang="zh-CN" sz="1600" b="1" i="0">
                <a:solidFill>
                  <a:schemeClr val="accent1">
                    <a:lumMod val="75000"/>
                  </a:schemeClr>
                </a:solidFill>
                <a:latin typeface="-apple-system"/>
                <a:ea typeface="-apple-system"/>
              </a:rPr>
              <a:t>RPA</a:t>
            </a: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latin typeface="-apple-system"/>
                <a:ea typeface="-apple-system"/>
              </a:rPr>
              <a:t>实施岗位的要求，特别是在知识与技能、项目经验及职业素养方面表现突出。在沟通与协作能力方面，需进一步了解其实际表现。</a:t>
            </a:r>
            <a:endParaRPr lang="zh-CN" altLang="en-US" sz="1600" b="1" i="0">
              <a:solidFill>
                <a:schemeClr val="accent1">
                  <a:lumMod val="75000"/>
                </a:schemeClr>
              </a:solidFill>
              <a:latin typeface="-apple-system"/>
              <a:ea typeface="-apple-system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360000"/>
            <a:ext cx="6465329" cy="720000"/>
          </a:xfrm>
        </p:spPr>
        <p:txBody>
          <a:bodyPr lIns="0" tIns="0" rIns="0" bIns="0" anchor="b" anchorCtr="0"/>
          <a:lstStyle/>
          <a:p>
            <a:pPr algn="l"/>
            <a:r>
              <a:rPr lang="zh-CN" altLang="en-US" dirty="0"/>
              <a:t>数据跟踪</a:t>
            </a:r>
            <a:r>
              <a:rPr lang="en-US" altLang="zh-CN" dirty="0"/>
              <a:t>&amp;</a:t>
            </a:r>
            <a:r>
              <a:rPr lang="zh-CN" altLang="en-US" dirty="0"/>
              <a:t>可视化管理</a:t>
            </a:r>
            <a:r>
              <a:rPr lang="zh-CN" altLang="en-US" dirty="0"/>
              <a:t>示例</a:t>
            </a:r>
            <a:endParaRPr lang="zh-CN" altLang="en-US" dirty="0"/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838835" y="1765300"/>
            <a:ext cx="10621010" cy="1064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457200"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跟踪并记录招聘流程中</a:t>
            </a:r>
            <a:r>
              <a:rPr lang="en-US" altLang="zh-CN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各个环节的数据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，如求职者投递渠道、简历状态、简历评价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/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评级、面试结果等，以</a:t>
            </a:r>
            <a:r>
              <a:rPr lang="en-US" altLang="zh-CN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可视化</a:t>
            </a:r>
            <a:r>
              <a:rPr lang="zh-CN" altLang="en-US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大屏</a:t>
            </a:r>
            <a:r>
              <a:rPr lang="en-US" altLang="zh-CN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呈现</a:t>
            </a:r>
            <a:r>
              <a:rPr lang="zh-CN" altLang="en-US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招聘动态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1007110" y="2891155"/>
            <a:ext cx="5699760" cy="3051175"/>
            <a:chOff x="1586" y="4553"/>
            <a:chExt cx="8976" cy="4805"/>
          </a:xfrm>
        </p:grpSpPr>
        <p:pic>
          <p:nvPicPr>
            <p:cNvPr id="126" name="图片 1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6" y="4553"/>
              <a:ext cx="8976" cy="2571"/>
            </a:xfrm>
            <a:prstGeom prst="rect">
              <a:avLst/>
            </a:prstGeom>
          </p:spPr>
        </p:pic>
        <p:pic>
          <p:nvPicPr>
            <p:cNvPr id="127" name="图片 12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586" y="7152"/>
              <a:ext cx="8977" cy="2206"/>
            </a:xfrm>
            <a:prstGeom prst="rect">
              <a:avLst/>
            </a:prstGeom>
          </p:spPr>
        </p:pic>
      </p:grpSp>
      <p:pic>
        <p:nvPicPr>
          <p:cNvPr id="128" name="图片 127" descr="7b0a20202020227069636672616d65646573223a20222670666d38333234343232333234262673707432312d312626626474303026267764743235353026266f726773697a6537303337382e323434262670667431333326220a7d0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/>
                </a14:imgProps>
              </a:ext>
            </a:extLst>
          </a:blip>
          <a:srcRect/>
          <a:stretch>
            <a:fillRect/>
          </a:stretch>
        </p:blipFill>
        <p:spPr>
          <a:xfrm>
            <a:off x="6706870" y="2924175"/>
            <a:ext cx="5235575" cy="28257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rect 598"/>
          <p:cNvSpPr/>
          <p:nvPr>
            <p:custDataLst>
              <p:tags r:id="rId1"/>
            </p:custDataLst>
          </p:nvPr>
        </p:nvSpPr>
        <p:spPr>
          <a:xfrm>
            <a:off x="6409627" y="1041495"/>
            <a:ext cx="5587492" cy="5271584"/>
          </a:xfrm>
          <a:prstGeom prst="rect">
            <a:avLst/>
          </a:prstGeom>
          <a:solidFill>
            <a:srgbClr val="F2F3F7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9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4" name="rect 590"/>
          <p:cNvSpPr/>
          <p:nvPr>
            <p:custDataLst>
              <p:tags r:id="rId2"/>
            </p:custDataLst>
          </p:nvPr>
        </p:nvSpPr>
        <p:spPr>
          <a:xfrm>
            <a:off x="287020" y="1041400"/>
            <a:ext cx="5587683" cy="5271453"/>
          </a:xfrm>
          <a:prstGeom prst="rect">
            <a:avLst/>
          </a:prstGeom>
          <a:solidFill>
            <a:srgbClr val="F2F3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9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5" name="rect 592"/>
          <p:cNvSpPr/>
          <p:nvPr>
            <p:custDataLst>
              <p:tags r:id="rId3"/>
            </p:custDataLst>
          </p:nvPr>
        </p:nvSpPr>
        <p:spPr>
          <a:xfrm>
            <a:off x="290830" y="1208405"/>
            <a:ext cx="5495290" cy="525145"/>
          </a:xfrm>
          <a:prstGeom prst="rect">
            <a:avLst/>
          </a:prstGeom>
          <a:solidFill>
            <a:schemeClr val="bg2">
              <a:lumMod val="50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9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56" name="textbox 594"/>
          <p:cNvSpPr/>
          <p:nvPr/>
        </p:nvSpPr>
        <p:spPr>
          <a:xfrm>
            <a:off x="287020" y="1367790"/>
            <a:ext cx="5886450" cy="56426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r>
              <a:rPr lang="en-US" b="1" kern="0" spc="-60" dirty="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</a:t>
            </a:r>
            <a:r>
              <a:rPr b="1" kern="0" spc="-60" dirty="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1. 诊断用户运营效</a:t>
            </a:r>
            <a:r>
              <a:rPr b="1" kern="0" spc="-70" dirty="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率，挖掘可优化模块</a:t>
            </a:r>
            <a:endParaRPr b="1" dirty="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18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8415" algn="l" rtl="0" eaLnBrk="0">
              <a:lnSpc>
                <a:spcPct val="88000"/>
              </a:lnSpc>
              <a:spcBef>
                <a:spcPts val="725"/>
              </a:spcBef>
            </a:pP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•</a:t>
            </a:r>
            <a:r>
              <a:rPr sz="1400" b="1" kern="0" spc="61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基于独有的5力模型，对运营现状进行访谈</a:t>
            </a:r>
            <a:r>
              <a:rPr sz="1400" b="1" kern="0" spc="-3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、调研和分析。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8415" algn="l" rtl="0" eaLnBrk="0">
              <a:lnSpc>
                <a:spcPct val="88000"/>
              </a:lnSpc>
              <a:spcBef>
                <a:spcPts val="1425"/>
              </a:spcBef>
            </a:pPr>
            <a:r>
              <a:rPr sz="1400" b="1" kern="0" spc="-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•</a:t>
            </a:r>
            <a:r>
              <a:rPr sz="1400" b="1" kern="0" spc="6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基于分析结果</a:t>
            </a:r>
            <a:r>
              <a:rPr sz="1400" b="1" kern="0" spc="-38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，确定可通过AI优化的运营模块。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0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0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0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0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0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6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endParaRPr sz="7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r>
              <a:rPr lang="en-US"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</a:t>
            </a:r>
            <a:r>
              <a:rPr sz="1600" b="1" kern="0" spc="-6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运营力：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针对不同用户，是否有匹配的运营策略和动作，</a:t>
            </a:r>
            <a:endParaRPr sz="1400" b="1" kern="0" spc="-60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1000"/>
              </a:lnSpc>
            </a:pPr>
            <a:r>
              <a:rPr lang="en-US"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能保证用户获取</a:t>
            </a:r>
            <a:r>
              <a:rPr sz="1400" b="1" kern="0" spc="-2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、留存、分享、复购的成功率。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34925" algn="l" rtl="0" eaLnBrk="0">
              <a:lnSpc>
                <a:spcPct val="88000"/>
              </a:lnSpc>
              <a:spcBef>
                <a:spcPts val="600"/>
              </a:spcBef>
            </a:pPr>
            <a:r>
              <a:rPr sz="1600" b="1" kern="0" spc="-6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内容力：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是否能高效率、低成本的生产有价值的内容</a:t>
            </a:r>
            <a:r>
              <a:rPr sz="1400" b="1" kern="0" spc="-30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，影响用户</a:t>
            </a:r>
            <a:r>
              <a:rPr sz="1400" b="1" kern="0" spc="-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心智。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2700" algn="l" rtl="0" eaLnBrk="0">
              <a:lnSpc>
                <a:spcPct val="88000"/>
              </a:lnSpc>
              <a:spcBef>
                <a:spcPts val="600"/>
              </a:spcBef>
            </a:pPr>
            <a:r>
              <a:rPr sz="1600" b="1" kern="0" spc="-6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触达力：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每个用户触点的体验</a:t>
            </a:r>
            <a:r>
              <a:rPr sz="1400" b="1" kern="0" spc="-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如何，能否满足用户需求。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2700" algn="l" rtl="0" eaLnBrk="0">
              <a:lnSpc>
                <a:spcPct val="88000"/>
              </a:lnSpc>
              <a:spcBef>
                <a:spcPts val="590"/>
              </a:spcBef>
            </a:pPr>
            <a:r>
              <a:rPr sz="1600" b="1" kern="0" spc="-5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数据力：</a:t>
            </a:r>
            <a:r>
              <a:rPr sz="1400" b="1" kern="0" spc="-5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是否能有效的收</a:t>
            </a:r>
            <a:r>
              <a:rPr sz="1400" b="1" kern="0" spc="-6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集数据，并合理的使用数据指导运营。</a:t>
            </a:r>
            <a:endParaRPr sz="140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05000"/>
              </a:lnSpc>
            </a:pPr>
            <a:endParaRPr sz="550" b="1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3970" algn="l" rtl="0" eaLnBrk="0">
              <a:lnSpc>
                <a:spcPct val="85000"/>
              </a:lnSpc>
              <a:spcBef>
                <a:spcPts val="5"/>
              </a:spcBef>
            </a:pPr>
            <a:r>
              <a:rPr sz="1600" b="1" kern="0" spc="-8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组织力：</a:t>
            </a:r>
            <a:r>
              <a:rPr sz="1400" b="1" kern="0" spc="-8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人力配置</a:t>
            </a:r>
            <a:r>
              <a:rPr sz="1400" b="1" kern="0" spc="-29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8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、职</a:t>
            </a:r>
            <a:r>
              <a:rPr sz="1400" b="1" kern="0" spc="-9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能分配</a:t>
            </a:r>
            <a:r>
              <a:rPr sz="1400" b="1" kern="0" spc="-27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</a:t>
            </a:r>
            <a:r>
              <a:rPr sz="1400" b="1" kern="0" spc="-9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、权责设置是否合理高效</a:t>
            </a:r>
            <a:r>
              <a:rPr sz="1200" b="1" kern="0" spc="-90" dirty="0">
                <a:solidFill>
                  <a:srgbClr val="00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。</a:t>
            </a:r>
            <a:endParaRPr sz="1200" b="1" kern="0" spc="-90" dirty="0">
              <a:solidFill>
                <a:srgbClr val="000000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57" name="picture 5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5" y="2582545"/>
            <a:ext cx="3816350" cy="2385695"/>
          </a:xfrm>
          <a:prstGeom prst="rect">
            <a:avLst/>
          </a:prstGeom>
        </p:spPr>
      </p:pic>
      <p:pic>
        <p:nvPicPr>
          <p:cNvPr id="58" name="picture 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930900" y="3982085"/>
            <a:ext cx="6261100" cy="2752090"/>
          </a:xfrm>
          <a:prstGeom prst="rect">
            <a:avLst/>
          </a:prstGeom>
        </p:spPr>
      </p:pic>
      <p:sp>
        <p:nvSpPr>
          <p:cNvPr id="59" name="textbox 602"/>
          <p:cNvSpPr/>
          <p:nvPr>
            <p:custDataLst>
              <p:tags r:id="rId6"/>
            </p:custDataLst>
          </p:nvPr>
        </p:nvSpPr>
        <p:spPr>
          <a:xfrm>
            <a:off x="6692265" y="1895475"/>
            <a:ext cx="4660265" cy="20872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endParaRPr sz="200" b="1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•</a:t>
            </a:r>
            <a:r>
              <a:rPr sz="1400" b="1" kern="0" spc="55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 </a:t>
            </a: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基于业务需求，规划如何将</a:t>
            </a:r>
            <a:r>
              <a:rPr sz="1600" b="1" kern="0" spc="-4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AI</a:t>
            </a: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加入</a:t>
            </a:r>
            <a:r>
              <a:rPr sz="1600" b="1" kern="0" spc="-4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工作流</a:t>
            </a: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，从而提高运营效率。</a:t>
            </a:r>
            <a:endParaRPr sz="1400" b="1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  <a:spcBef>
                <a:spcPts val="1430"/>
              </a:spcBef>
            </a:pPr>
            <a:r>
              <a:rPr sz="1400" b="1" kern="0" spc="-8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•  制定详细的</a:t>
            </a:r>
            <a:r>
              <a:rPr sz="1400" b="1" kern="0" spc="-80" dirty="0">
                <a:solidFill>
                  <a:schemeClr val="tx1"/>
                </a:solidFill>
                <a:latin typeface="+mj-lt"/>
                <a:ea typeface="+mj-lt"/>
                <a:cs typeface="+mj-lt"/>
              </a:rPr>
              <a:t>“</a:t>
            </a:r>
            <a:r>
              <a:rPr sz="1600" b="1" kern="0" spc="-8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AI</a:t>
            </a:r>
            <a:r>
              <a:rPr sz="1400" b="1" kern="0" spc="-8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工作手册</a:t>
            </a:r>
            <a:r>
              <a:rPr sz="1400" b="1" kern="0" spc="-52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 </a:t>
            </a:r>
            <a:r>
              <a:rPr sz="1400" b="1" kern="0" spc="-8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”，清晰界</a:t>
            </a:r>
            <a:r>
              <a:rPr sz="1400" b="1" kern="0" spc="-9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定全部工作场景下</a:t>
            </a:r>
            <a:r>
              <a:rPr sz="1600" b="1" kern="0" spc="-9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AI</a:t>
            </a:r>
            <a:r>
              <a:rPr sz="1400" b="1" kern="0" spc="-9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的动作。</a:t>
            </a:r>
            <a:endParaRPr sz="1400" b="1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  <a:spcBef>
                <a:spcPts val="1425"/>
              </a:spcBef>
            </a:pP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•</a:t>
            </a:r>
            <a:r>
              <a:rPr sz="1400" b="1" kern="0" spc="61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 </a:t>
            </a: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制定人与</a:t>
            </a:r>
            <a:r>
              <a:rPr sz="1600" b="1" kern="0" spc="-4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AI</a:t>
            </a:r>
            <a:r>
              <a:rPr sz="1400" b="1" kern="0" spc="-4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配合协作的标准化流程，解决</a:t>
            </a:r>
            <a:r>
              <a:rPr sz="1400" b="1" kern="0" spc="-5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业务实际问题。</a:t>
            </a:r>
            <a:endParaRPr sz="1400" b="1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  <a:p>
            <a:pPr algn="l" rtl="0" eaLnBrk="0">
              <a:lnSpc>
                <a:spcPct val="107000"/>
              </a:lnSpc>
            </a:pPr>
            <a:endParaRPr sz="650" b="1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  <a:p>
            <a:pPr marL="12700" algn="l" rtl="0" eaLnBrk="0">
              <a:lnSpc>
                <a:spcPct val="88000"/>
              </a:lnSpc>
              <a:spcBef>
                <a:spcPts val="0"/>
              </a:spcBef>
            </a:pPr>
            <a:r>
              <a:rPr sz="1400" b="1" kern="0" spc="-10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•</a:t>
            </a:r>
            <a:r>
              <a:rPr sz="1400" b="1" kern="0" spc="65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 </a:t>
            </a:r>
            <a:r>
              <a:rPr sz="1400" b="1" kern="0" spc="-10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产出定制化的产品解决方案，数据安全等</a:t>
            </a:r>
            <a:r>
              <a:rPr sz="1600" b="1" kern="0" spc="-100" dirty="0">
                <a:solidFill>
                  <a:srgbClr val="FF0000"/>
                </a:solidFill>
                <a:latin typeface="+mj-lt"/>
                <a:ea typeface="+mj-lt"/>
                <a:cs typeface="+mj-lt"/>
              </a:rPr>
              <a:t>个性化</a:t>
            </a:r>
            <a:r>
              <a:rPr sz="1400" b="1" kern="0" spc="-100" dirty="0">
                <a:solidFill>
                  <a:schemeClr val="dk1"/>
                </a:solidFill>
                <a:latin typeface="+mj-lt"/>
                <a:ea typeface="+mj-lt"/>
                <a:cs typeface="+mj-lt"/>
              </a:rPr>
              <a:t>需求。</a:t>
            </a:r>
            <a:endParaRPr sz="1400" b="1" kern="0" spc="-100" dirty="0">
              <a:solidFill>
                <a:schemeClr val="dk1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60" name="textbox 604"/>
          <p:cNvSpPr/>
          <p:nvPr>
            <p:custDataLst>
              <p:tags r:id="rId7"/>
            </p:custDataLst>
          </p:nvPr>
        </p:nvSpPr>
        <p:spPr>
          <a:xfrm>
            <a:off x="346075" y="462280"/>
            <a:ext cx="9790430" cy="5784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r>
              <a:rPr sz="3000" b="1" kern="0" spc="-31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不只是</a:t>
            </a:r>
            <a:r>
              <a:rPr lang="zh-CN" sz="3000" b="1" kern="0" spc="-31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单一功能</a:t>
            </a:r>
            <a:r>
              <a:rPr sz="3000" b="1" kern="0" spc="-31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产品，搭建一</a:t>
            </a:r>
            <a:r>
              <a:rPr sz="3000" b="1" kern="0" spc="-32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个</a:t>
            </a:r>
            <a:r>
              <a:rPr lang="zh-CN" sz="3000" b="1" kern="0" spc="-32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自动化流程</a:t>
            </a:r>
            <a:r>
              <a:rPr sz="3000" b="1" kern="0" spc="-32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是个系统性的工</a:t>
            </a:r>
            <a:r>
              <a:rPr sz="3000" b="1" kern="0" spc="-10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微软雅黑" panose="020B0503020204020204" charset="-122"/>
              </a:rPr>
              <a:t>作</a:t>
            </a:r>
            <a:endParaRPr sz="3000" b="1" kern="0" spc="-100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+mj-lt"/>
              <a:ea typeface="+mj-lt"/>
              <a:cs typeface="微软雅黑" panose="020B0503020204020204" charset="-122"/>
            </a:endParaRPr>
          </a:p>
        </p:txBody>
      </p:sp>
      <p:sp>
        <p:nvSpPr>
          <p:cNvPr id="61" name="rect 606"/>
          <p:cNvSpPr/>
          <p:nvPr>
            <p:custDataLst>
              <p:tags r:id="rId8"/>
            </p:custDataLst>
          </p:nvPr>
        </p:nvSpPr>
        <p:spPr>
          <a:xfrm>
            <a:off x="6523355" y="1126490"/>
            <a:ext cx="5347970" cy="607060"/>
          </a:xfrm>
          <a:prstGeom prst="rect">
            <a:avLst/>
          </a:prstGeom>
          <a:solidFill>
            <a:schemeClr val="bg2">
              <a:lumMod val="50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9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62" name="textbox 608"/>
          <p:cNvSpPr/>
          <p:nvPr>
            <p:custDataLst>
              <p:tags r:id="rId9"/>
            </p:custDataLst>
          </p:nvPr>
        </p:nvSpPr>
        <p:spPr>
          <a:xfrm>
            <a:off x="6692265" y="1349375"/>
            <a:ext cx="4736783" cy="237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200" b="1" dirty="0">
              <a:solidFill>
                <a:schemeClr val="l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12700" algn="l" rtl="0" eaLnBrk="0">
              <a:lnSpc>
                <a:spcPct val="89000"/>
              </a:lnSpc>
            </a:pPr>
            <a:r>
              <a:rPr b="1" kern="0" spc="-40" dirty="0">
                <a:solidFill>
                  <a:schemeClr val="l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2. 基于</a:t>
            </a:r>
            <a:r>
              <a:rPr lang="zh-CN" b="1" kern="0" spc="-40" dirty="0">
                <a:solidFill>
                  <a:schemeClr val="l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深</a:t>
            </a:r>
            <a:r>
              <a:rPr b="1" kern="0" spc="-40" dirty="0">
                <a:solidFill>
                  <a:schemeClr val="l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化解决方案，打造AI深度参与的</a:t>
            </a:r>
            <a:r>
              <a:rPr b="1" kern="0" spc="-50" dirty="0">
                <a:solidFill>
                  <a:schemeClr val="l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工作流</a:t>
            </a:r>
            <a:endParaRPr b="1" kern="0" spc="-50" dirty="0">
              <a:solidFill>
                <a:schemeClr val="lt1"/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63" name="picture 6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952448" y="1215172"/>
            <a:ext cx="404223" cy="317159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47" grpId="0" bldLvl="0" animBg="1"/>
      <p:bldP spid="54" grpId="0" bldLvl="0" animBg="1"/>
      <p:bldP spid="55" grpId="0" bldLvl="0" animBg="1"/>
      <p:bldP spid="56" grpId="0"/>
      <p:bldP spid="59" grpId="0"/>
      <p:bldP spid="60" grpId="0"/>
      <p:bldP spid="61" grpId="0" bldLvl="0" animBg="1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流程建设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03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>
            <a:noAutofit/>
          </a:bodyPr>
          <a:p>
            <a:r>
              <a:rPr lang="zh-CN" altLang="en-US" dirty="0">
                <a:sym typeface="+mn-ea"/>
              </a:rPr>
              <a:t>RPA设计流程图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452755" y="5203825"/>
            <a:ext cx="3270250" cy="148336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展示</a:t>
            </a:r>
            <a:r>
              <a:rPr lang="zh-CN" altLang="en-US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RPA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在简历筛选中的具体工作流程图，包括数据</a:t>
            </a:r>
            <a:r>
              <a:rPr lang="zh-CN" altLang="en-US" sz="16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获取、解析、筛选、分类、通知等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步骤。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RPA在简历筛选中的工作流程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061460" y="5203825"/>
            <a:ext cx="4005580" cy="148336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通过在线招聘平台接口或邮件系统自动收集简历，利用</a:t>
            </a:r>
            <a:r>
              <a:rPr lang="zh-CN" altLang="en-US" b="1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OCR和NLP技术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提取简历中的关键信息，进行</a:t>
            </a:r>
            <a:r>
              <a:rPr lang="zh-CN" altLang="en-US" sz="16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数据清洗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与标准化处理。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数据获取与解析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380095" y="5203825"/>
            <a:ext cx="3270250" cy="148145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设定</a:t>
            </a:r>
            <a:r>
              <a:rPr lang="zh-CN" altLang="en-US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关键词</a:t>
            </a:r>
            <a:r>
              <a:rPr lang="zh-CN" altLang="en-US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、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工作经验、教育背景等条件自动筛选简历，</a:t>
            </a:r>
            <a:r>
              <a:rPr lang="zh-CN" altLang="en-US" sz="16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自动分类标记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候选人，发送面试邀请或感谢信。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4062861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筛选分类与通知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7c0a8142-7263-11ef-805c-5ac6a9489a3d.jpg@base@tag=imgScale&amp;m=1&amp;w=620&amp;h=620&amp;q=957c0a8142-7263-11ef-805c-5ac6a9489a3d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1016634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7c0a81b0-7263-11ef-805c-5ac6a9489a3d.jpg@base@tag=imgScale&amp;m=1&amp;w=620&amp;h=620&amp;q=957c0a81b0-7263-11ef-805c-5ac6a9489a3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5007" r="5007"/>
          <a:stretch>
            <a:fillRect/>
          </a:stretch>
        </p:blipFill>
        <p:spPr>
          <a:xfrm>
            <a:off x="4980305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7c0a8273-7263-11ef-805c-5ac6a9489a3d.jpg@base@tag=imgScale&amp;m=1&amp;w=620&amp;h=620&amp;q=957c0a8273-7263-11ef-805c-5ac6a9489a3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515" r="12515"/>
          <a:stretch>
            <a:fillRect/>
          </a:stretch>
        </p:blipFill>
        <p:spPr>
          <a:xfrm>
            <a:off x="8943340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rcRect r="5685" b="947"/>
          <a:stretch>
            <a:fillRect/>
          </a:stretch>
        </p:blipFill>
        <p:spPr>
          <a:xfrm>
            <a:off x="3804285" y="0"/>
            <a:ext cx="4635500" cy="6858000"/>
          </a:xfrm>
          <a:prstGeom prst="rect">
            <a:avLst/>
          </a:prstGeom>
        </p:spPr>
      </p:pic>
      <p:pic>
        <p:nvPicPr>
          <p:cNvPr id="65" name="图片 64" descr="697330a1f2252be03b5d9848c1ffd1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工作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6380" y="-3203575"/>
            <a:ext cx="12705398" cy="13722033"/>
          </a:xfrm>
          <a:prstGeom prst="rect">
            <a:avLst/>
          </a:prstGeom>
        </p:spPr>
      </p:pic>
      <p:sp>
        <p:nvSpPr>
          <p:cNvPr id="464" name="textbox 464"/>
          <p:cNvSpPr/>
          <p:nvPr/>
        </p:nvSpPr>
        <p:spPr>
          <a:xfrm>
            <a:off x="-246380" y="267335"/>
            <a:ext cx="5067935" cy="619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00000"/>
              </a:lnSpc>
            </a:pPr>
            <a:endParaRPr sz="100" b="1" dirty="0">
              <a:solidFill>
                <a:srgbClr val="000000"/>
              </a:solidFill>
              <a:latin typeface="+mj-lt"/>
              <a:ea typeface="+mj-lt"/>
              <a:cs typeface="+mj-lt"/>
            </a:endParaRPr>
          </a:p>
          <a:p>
            <a:pPr algn="r" rtl="0" eaLnBrk="0">
              <a:lnSpc>
                <a:spcPct val="87000"/>
              </a:lnSpc>
            </a:pPr>
            <a:r>
              <a:rPr lang="zh-CN" sz="2600" b="1" kern="0" spc="-13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完整流程引擎</a:t>
            </a:r>
            <a:r>
              <a:rPr sz="2600" b="1" kern="0" spc="-13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Work</a:t>
            </a:r>
            <a:r>
              <a:rPr sz="2600" b="1" kern="0" spc="-56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 </a:t>
            </a:r>
            <a:r>
              <a:rPr sz="2600" b="1" kern="0" spc="-13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f</a:t>
            </a:r>
            <a:r>
              <a:rPr sz="2600" b="1" kern="0" spc="-12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low功能展</a:t>
            </a:r>
            <a:r>
              <a:rPr sz="2600" b="1" kern="0" spc="-70" dirty="0">
                <a:solidFill>
                  <a:srgbClr val="000000"/>
                </a:solidFill>
                <a:latin typeface="+mj-lt"/>
                <a:ea typeface="+mj-lt"/>
                <a:cs typeface="+mj-lt"/>
              </a:rPr>
              <a:t>示</a:t>
            </a:r>
            <a:endParaRPr sz="2600" b="1" kern="0" spc="-70" dirty="0">
              <a:solidFill>
                <a:srgbClr val="000000"/>
              </a:solidFill>
              <a:latin typeface="+mj-lt"/>
              <a:ea typeface="+mj-lt"/>
              <a:cs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0"/>
            <a:ext cx="2132330" cy="6858000"/>
          </a:xfrm>
          <a:prstGeom prst="rect">
            <a:avLst/>
          </a:prstGeom>
        </p:spPr>
      </p:pic>
      <p:pic>
        <p:nvPicPr>
          <p:cNvPr id="11" name="图片 10" descr="697330a1f2252be03b5d9848c1ffd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464" grpId="0"/>
      <p:bldP spid="46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执行流程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04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98"/>
          <p:cNvSpPr/>
          <p:nvPr>
            <p:custDataLst>
              <p:tags r:id="rId1"/>
            </p:custDataLst>
          </p:nvPr>
        </p:nvSpPr>
        <p:spPr>
          <a:xfrm>
            <a:off x="6254204" y="1747653"/>
            <a:ext cx="4762817" cy="366934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1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1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1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1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2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2000"/>
              </a:lnSpc>
            </a:pPr>
            <a:endParaRPr sz="5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9000"/>
              </a:lnSpc>
            </a:pPr>
            <a:endParaRPr sz="1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42720" algn="l" rtl="0" eaLnBrk="0">
              <a:lnSpc>
                <a:spcPts val="7850"/>
              </a:lnSpc>
              <a:tabLst>
                <a:tab pos="1770380" algn="l"/>
              </a:tabLst>
            </a:pPr>
            <a:r>
              <a:rPr sz="3000" kern="0" spc="0" dirty="0">
                <a:solidFill>
                  <a:srgbClr val="FFFFFF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	</a:t>
            </a:r>
            <a:r>
              <a:rPr sz="3000" b="1" kern="0" spc="-270" dirty="0">
                <a:solidFill>
                  <a:srgbClr val="FFFFFF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自动化</a:t>
            </a:r>
            <a:endParaRPr sz="30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42720" algn="l" rtl="0" eaLnBrk="0">
              <a:lnSpc>
                <a:spcPts val="7860"/>
              </a:lnSpc>
              <a:spcBef>
                <a:spcPts val="2400"/>
              </a:spcBef>
              <a:tabLst>
                <a:tab pos="1678305" algn="l"/>
              </a:tabLst>
            </a:pPr>
            <a:r>
              <a:rPr sz="3000" kern="0" spc="0" dirty="0">
                <a:solidFill>
                  <a:srgbClr val="FFFFFF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	</a:t>
            </a:r>
            <a:r>
              <a:rPr sz="3000" b="1" kern="0" spc="-20" dirty="0">
                <a:solidFill>
                  <a:srgbClr val="FFFFFF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成本降低 20 倍</a:t>
            </a:r>
            <a:endParaRPr sz="30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42720" algn="l" rtl="0" eaLnBrk="0">
              <a:lnSpc>
                <a:spcPts val="7875"/>
              </a:lnSpc>
              <a:spcBef>
                <a:spcPts val="2395"/>
              </a:spcBef>
              <a:tabLst>
                <a:tab pos="1687830" algn="l"/>
              </a:tabLst>
            </a:pPr>
            <a:r>
              <a:rPr sz="3000" kern="0" spc="0" dirty="0">
                <a:solidFill>
                  <a:srgbClr val="FFFFFF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	</a:t>
            </a:r>
            <a:endParaRPr sz="95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6000"/>
              </a:lnSpc>
            </a:pPr>
            <a:endParaRPr sz="10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42720" algn="l" rtl="0" eaLnBrk="0">
              <a:lnSpc>
                <a:spcPts val="7825"/>
              </a:lnSpc>
              <a:tabLst>
                <a:tab pos="1691005" algn="l"/>
              </a:tabLst>
            </a:pPr>
            <a:endParaRPr sz="3000" b="1" kern="0" spc="-30" dirty="0">
              <a:solidFill>
                <a:srgbClr val="FFFFFF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pic>
        <p:nvPicPr>
          <p:cNvPr id="84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94602" y="4250861"/>
            <a:ext cx="381000" cy="381000"/>
          </a:xfrm>
          <a:prstGeom prst="rect">
            <a:avLst/>
          </a:prstGeom>
        </p:spPr>
      </p:pic>
      <p:pic>
        <p:nvPicPr>
          <p:cNvPr id="85" name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94602" y="3599732"/>
            <a:ext cx="381000" cy="381000"/>
          </a:xfrm>
          <a:prstGeom prst="rect">
            <a:avLst/>
          </a:prstGeom>
        </p:spPr>
      </p:pic>
      <p:pic>
        <p:nvPicPr>
          <p:cNvPr id="86" name="picture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94602" y="2948597"/>
            <a:ext cx="381000" cy="381000"/>
          </a:xfrm>
          <a:prstGeom prst="rect">
            <a:avLst/>
          </a:prstGeom>
        </p:spPr>
      </p:pic>
      <p:pic>
        <p:nvPicPr>
          <p:cNvPr id="8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94602" y="2297468"/>
            <a:ext cx="381000" cy="381000"/>
          </a:xfrm>
          <a:prstGeom prst="rect">
            <a:avLst/>
          </a:prstGeom>
        </p:spPr>
      </p:pic>
      <p:sp>
        <p:nvSpPr>
          <p:cNvPr id="88" name="textbox 108"/>
          <p:cNvSpPr/>
          <p:nvPr>
            <p:custDataLst>
              <p:tags r:id="rId3"/>
            </p:custDataLst>
          </p:nvPr>
        </p:nvSpPr>
        <p:spPr>
          <a:xfrm>
            <a:off x="798830" y="415925"/>
            <a:ext cx="1072578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marL="12700" algn="l" rtl="0" eaLnBrk="0">
              <a:lnSpc>
                <a:spcPts val="8495"/>
              </a:lnSpc>
            </a:pPr>
            <a:r>
              <a:rPr sz="3500" b="1" kern="0" spc="5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在新的大模型范式下，成本和工作</a:t>
            </a:r>
            <a:r>
              <a:rPr sz="3500" b="1" kern="0" spc="4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流有机会进行重组</a:t>
            </a:r>
            <a:endParaRPr sz="3500" b="1" kern="0" spc="4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sp>
        <p:nvSpPr>
          <p:cNvPr id="89" name="textbox 110"/>
          <p:cNvSpPr/>
          <p:nvPr>
            <p:custDataLst>
              <p:tags r:id="rId4"/>
            </p:custDataLst>
          </p:nvPr>
        </p:nvSpPr>
        <p:spPr>
          <a:xfrm>
            <a:off x="1875714" y="2188585"/>
            <a:ext cx="2193608" cy="2425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44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84150" indent="-27940" algn="l" rtl="0" eaLnBrk="0">
              <a:lnSpc>
                <a:spcPct val="126000"/>
              </a:lnSpc>
            </a:pPr>
            <a:r>
              <a:rPr sz="3000" b="1" kern="0" spc="-16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手动操作</a:t>
            </a:r>
            <a:r>
              <a:rPr sz="3000" b="1" kern="0" spc="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      </a:t>
            </a:r>
            <a:r>
              <a:rPr sz="3000" b="1" kern="0" spc="-14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昂贵</a:t>
            </a:r>
            <a:endParaRPr sz="30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0970" algn="l" rtl="0" eaLnBrk="0">
              <a:lnSpc>
                <a:spcPts val="7875"/>
              </a:lnSpc>
              <a:spcBef>
                <a:spcPts val="2415"/>
              </a:spcBef>
            </a:pPr>
            <a:r>
              <a:rPr sz="3000" b="1" kern="0" spc="-9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人工标注</a:t>
            </a:r>
            <a:endParaRPr sz="30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04000"/>
              </a:lnSpc>
            </a:pPr>
            <a:endParaRPr sz="9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6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393700" algn="l" rtl="0" eaLnBrk="0">
              <a:lnSpc>
                <a:spcPts val="7225"/>
              </a:lnSpc>
            </a:pPr>
            <a:r>
              <a:rPr sz="2700" b="1" kern="0" spc="-4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「人工智障」</a:t>
            </a:r>
            <a:endParaRPr sz="2700" b="1" kern="0" spc="-47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pic>
        <p:nvPicPr>
          <p:cNvPr id="90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856822" y="3162479"/>
            <a:ext cx="2197346" cy="2197346"/>
          </a:xfrm>
          <a:prstGeom prst="rect">
            <a:avLst/>
          </a:prstGeom>
        </p:spPr>
      </p:pic>
      <p:sp>
        <p:nvSpPr>
          <p:cNvPr id="91" name="textbox 114"/>
          <p:cNvSpPr/>
          <p:nvPr>
            <p:custDataLst>
              <p:tags r:id="rId6"/>
            </p:custDataLst>
          </p:nvPr>
        </p:nvSpPr>
        <p:spPr>
          <a:xfrm>
            <a:off x="7524115" y="5741035"/>
            <a:ext cx="3096260" cy="7321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marL="12700" algn="l" rtl="0" eaLnBrk="0">
              <a:lnSpc>
                <a:spcPts val="9125"/>
              </a:lnSpc>
            </a:pPr>
            <a:r>
              <a:rPr sz="3500" b="1" kern="0" spc="-4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今天的做法</a:t>
            </a:r>
            <a:endParaRPr sz="3500" b="1" kern="0" spc="-4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sp>
        <p:nvSpPr>
          <p:cNvPr id="92" name="textbox 116"/>
          <p:cNvSpPr/>
          <p:nvPr>
            <p:custDataLst>
              <p:tags r:id="rId7"/>
            </p:custDataLst>
          </p:nvPr>
        </p:nvSpPr>
        <p:spPr>
          <a:xfrm>
            <a:off x="1726565" y="5699760"/>
            <a:ext cx="3116580" cy="601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marL="12700" algn="l" rtl="0" eaLnBrk="0">
              <a:lnSpc>
                <a:spcPts val="9125"/>
              </a:lnSpc>
            </a:pPr>
            <a:r>
              <a:rPr sz="3500" b="1" kern="0" spc="-6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过去的做法</a:t>
            </a:r>
            <a:endParaRPr sz="3500" b="1" kern="0" spc="-6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pic>
        <p:nvPicPr>
          <p:cNvPr id="93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48486" y="2235067"/>
            <a:ext cx="381000" cy="381000"/>
          </a:xfrm>
          <a:prstGeom prst="rect">
            <a:avLst/>
          </a:prstGeom>
        </p:spPr>
      </p:pic>
      <p:pic>
        <p:nvPicPr>
          <p:cNvPr id="94" name="picture 1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48486" y="2886196"/>
            <a:ext cx="381000" cy="381000"/>
          </a:xfrm>
          <a:prstGeom prst="rect">
            <a:avLst/>
          </a:prstGeom>
        </p:spPr>
      </p:pic>
      <p:pic>
        <p:nvPicPr>
          <p:cNvPr id="95" name="picture 1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48486" y="3537331"/>
            <a:ext cx="381000" cy="381000"/>
          </a:xfrm>
          <a:prstGeom prst="rect">
            <a:avLst/>
          </a:prstGeom>
        </p:spPr>
      </p:pic>
      <p:pic>
        <p:nvPicPr>
          <p:cNvPr id="96" name="picture 1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48486" y="4188460"/>
            <a:ext cx="381000" cy="381000"/>
          </a:xfrm>
          <a:prstGeom prst="rect">
            <a:avLst/>
          </a:prstGeom>
        </p:spPr>
      </p:pic>
      <p:pic>
        <p:nvPicPr>
          <p:cNvPr id="97" name="picture 1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98513" y="1926273"/>
            <a:ext cx="4634230" cy="3089593"/>
          </a:xfrm>
          <a:prstGeom prst="rect">
            <a:avLst/>
          </a:prstGeom>
        </p:spPr>
      </p:pic>
      <p:sp>
        <p:nvSpPr>
          <p:cNvPr id="99" name="path 146"/>
          <p:cNvSpPr/>
          <p:nvPr/>
        </p:nvSpPr>
        <p:spPr>
          <a:xfrm>
            <a:off x="5480050" y="2934018"/>
            <a:ext cx="726440" cy="651193"/>
          </a:xfrm>
          <a:custGeom>
            <a:avLst/>
            <a:gdLst/>
            <a:ahLst/>
            <a:cxnLst/>
            <a:rect l="0" t="0" r="0" b="0"/>
            <a:pathLst>
              <a:path w="2985" h="2460">
                <a:moveTo>
                  <a:pt x="1507" y="0"/>
                </a:moveTo>
                <a:lnTo>
                  <a:pt x="2985" y="1228"/>
                </a:lnTo>
                <a:lnTo>
                  <a:pt x="1507" y="2460"/>
                </a:lnTo>
                <a:lnTo>
                  <a:pt x="1507" y="0"/>
                </a:lnTo>
                <a:close/>
                <a:moveTo>
                  <a:pt x="0" y="765"/>
                </a:moveTo>
                <a:lnTo>
                  <a:pt x="1507" y="765"/>
                </a:lnTo>
                <a:lnTo>
                  <a:pt x="1507" y="1672"/>
                </a:lnTo>
                <a:lnTo>
                  <a:pt x="0" y="1672"/>
                </a:lnTo>
                <a:lnTo>
                  <a:pt x="0" y="765"/>
                </a:lnTo>
                <a:close/>
              </a:path>
            </a:pathLst>
          </a:custGeom>
          <a:solidFill>
            <a:srgbClr val="DDE2E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900"/>
          </a:p>
        </p:txBody>
      </p:sp>
      <p:pic>
        <p:nvPicPr>
          <p:cNvPr id="101" name="picture 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897245" y="1926590"/>
            <a:ext cx="5627053" cy="4193223"/>
          </a:xfrm>
          <a:prstGeom prst="rect">
            <a:avLst/>
          </a:prstGeom>
        </p:spPr>
      </p:pic>
      <p:sp>
        <p:nvSpPr>
          <p:cNvPr id="103" name="textbox 136"/>
          <p:cNvSpPr/>
          <p:nvPr/>
        </p:nvSpPr>
        <p:spPr>
          <a:xfrm>
            <a:off x="1446314" y="1960931"/>
            <a:ext cx="10474325" cy="6464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4000"/>
              </a:lnSpc>
            </a:pP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5" name="textbox 144"/>
          <p:cNvSpPr/>
          <p:nvPr/>
        </p:nvSpPr>
        <p:spPr>
          <a:xfrm>
            <a:off x="998918" y="5418391"/>
            <a:ext cx="3614738" cy="2749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130"/>
              </a:lnSpc>
            </a:pPr>
            <a:r>
              <a:rPr sz="1500" kern="0" spc="-2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物理机器人（机械手臂）</a:t>
            </a:r>
            <a:r>
              <a:rPr sz="1500" kern="0" spc="-78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2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释放蓝领的</a:t>
            </a:r>
            <a:r>
              <a:rPr sz="1500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生产力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7" name="textbox 148"/>
          <p:cNvSpPr/>
          <p:nvPr/>
        </p:nvSpPr>
        <p:spPr>
          <a:xfrm>
            <a:off x="613410" y="347345"/>
            <a:ext cx="4819650" cy="387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800" b="1" kern="0" spc="-2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RPA</a:t>
            </a:r>
            <a:r>
              <a:rPr lang="en-US" sz="2800" b="1" kern="0" spc="-2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en-US" sz="2800" b="1" kern="0" spc="-2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 Power</a:t>
            </a:r>
            <a:endParaRPr lang="en-US" sz="2800" b="1" kern="0" spc="-2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8000"/>
              </a:lnSpc>
            </a:pPr>
            <a:endParaRPr lang="en-US" sz="2800" b="1" kern="0" spc="-2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textbox 150"/>
          <p:cNvSpPr/>
          <p:nvPr/>
        </p:nvSpPr>
        <p:spPr>
          <a:xfrm>
            <a:off x="6365240" y="1499870"/>
            <a:ext cx="4248785" cy="76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500" b="1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RPA</a:t>
            </a:r>
            <a:r>
              <a:rPr lang="en-US" sz="1500" b="1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+AI</a:t>
            </a:r>
            <a:r>
              <a:rPr lang="zh-CN" altLang="en-US" sz="1500" b="1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</a:t>
            </a:r>
            <a:r>
              <a:rPr sz="1500" b="1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解决PC/手机上的非主观决策</a:t>
            </a:r>
            <a:r>
              <a:rPr sz="15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1" name="textbox 152"/>
          <p:cNvSpPr/>
          <p:nvPr/>
        </p:nvSpPr>
        <p:spPr>
          <a:xfrm>
            <a:off x="8018082" y="5418582"/>
            <a:ext cx="2859405" cy="209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lang="en-US" sz="1500" kern="0" spc="-1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RPA</a:t>
            </a:r>
            <a:r>
              <a:rPr sz="1500" kern="0" spc="-1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软件机器人释放白领</a:t>
            </a:r>
            <a:r>
              <a:rPr sz="1500" kern="0" spc="-2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的生产力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" name="textbox 156"/>
          <p:cNvSpPr/>
          <p:nvPr/>
        </p:nvSpPr>
        <p:spPr>
          <a:xfrm>
            <a:off x="1085850" y="1499235"/>
            <a:ext cx="2479040" cy="2578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500" b="1" kern="0" spc="-3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车间上的非主观决策工作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7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 flipV="1">
            <a:off x="614045" y="691515"/>
            <a:ext cx="2391410" cy="76200"/>
          </a:xfrm>
          <a:prstGeom prst="rect">
            <a:avLst/>
          </a:prstGeom>
        </p:spPr>
      </p:pic>
      <p:pic>
        <p:nvPicPr>
          <p:cNvPr id="118" name="图片 117" descr="697330a1f2252be03b5d9848c1ffd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56980" y="-66040"/>
            <a:ext cx="3331845" cy="121539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  <p:bldLst>
      <p:bldP spid="83" grpId="0" animBg="1"/>
      <p:bldP spid="88" grpId="0"/>
      <p:bldP spid="89" grpId="0"/>
      <p:bldP spid="91" grpId="0"/>
      <p:bldP spid="92" grpId="0"/>
      <p:bldP spid="83" grpId="1" animBg="1"/>
      <p:bldP spid="88" grpId="1"/>
      <p:bldP spid="89" grpId="1"/>
      <p:bldP spid="91" grpId="1"/>
      <p:bldP spid="92" grpId="1"/>
      <p:bldP spid="88" grpId="2"/>
      <p:bldP spid="89" grpId="2"/>
      <p:bldP spid="91" grpId="2"/>
      <p:bldP spid="92" grpId="2"/>
      <p:bldP spid="88" grpId="3"/>
      <p:bldP spid="89" grpId="3"/>
      <p:bldP spid="91" grpId="3"/>
      <p:bldP spid="92" grpId="3"/>
      <p:bldP spid="88" grpId="4"/>
      <p:bldP spid="89" grpId="4"/>
      <p:bldP spid="91" grpId="4"/>
      <p:bldP spid="92" grpId="4"/>
      <p:bldP spid="88" grpId="5"/>
      <p:bldP spid="89" grpId="5"/>
      <p:bldP spid="91" grpId="5"/>
      <p:bldP spid="92" grpId="5"/>
      <p:bldP spid="88" grpId="6"/>
      <p:bldP spid="89" grpId="6"/>
      <p:bldP spid="91" grpId="6"/>
      <p:bldP spid="92" grpId="6"/>
      <p:bldP spid="89" grpId="7"/>
      <p:bldP spid="91" grpId="7"/>
      <p:bldP spid="92" grpId="7"/>
      <p:bldP spid="91" grpId="8"/>
      <p:bldP spid="92" grpId="8"/>
      <p:bldP spid="91" grpId="9"/>
      <p:bldP spid="92" grpId="9"/>
      <p:bldP spid="92" grpId="10"/>
      <p:bldP spid="83" grpId="2" bldLvl="0" animBg="1"/>
      <p:bldP spid="88" grpId="7"/>
      <p:bldP spid="89" grpId="8"/>
      <p:bldP spid="91" grpId="10"/>
      <p:bldP spid="92" grpId="11"/>
      <p:bldP spid="99" grpId="0" bldLvl="0" animBg="1"/>
      <p:bldP spid="99" grpId="1" animBg="1"/>
      <p:bldP spid="103" grpId="0"/>
      <p:bldP spid="105" grpId="0"/>
      <p:bldP spid="107" grpId="0"/>
      <p:bldP spid="109" grpId="0"/>
      <p:bldP spid="111" grpId="0"/>
      <p:bldP spid="115" grpId="0"/>
      <p:bldP spid="103" grpId="1"/>
      <p:bldP spid="105" grpId="1"/>
      <p:bldP spid="107" grpId="1"/>
      <p:bldP spid="109" grpId="1"/>
      <p:bldP spid="111" grpId="1"/>
      <p:bldP spid="1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/data/temp/c4bade03-7262-11ef-9f70-d6a933db5703.png@base@tag=imgScale&amp;m=1&amp;w=3384&amp;h=1904&amp;q=95c4bade03-7262-11ef-9f70-d6a933db57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831" b="1243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矩形: 单圆角 1"/>
          <p:cNvSpPr/>
          <p:nvPr>
            <p:custDataLst>
              <p:tags r:id="rId3"/>
            </p:custDataLst>
          </p:nvPr>
        </p:nvSpPr>
        <p:spPr>
          <a:xfrm flipH="1">
            <a:off x="696913" y="3074459"/>
            <a:ext cx="11495087" cy="3793066"/>
          </a:xfrm>
          <a:prstGeom prst="round1Rect">
            <a:avLst>
              <a:gd name="adj" fmla="val 18129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234317" y="3605852"/>
            <a:ext cx="10091481" cy="887769"/>
          </a:xfrm>
          <a:noFill/>
        </p:spPr>
        <p:txBody>
          <a:bodyPr lIns="0" tIns="0" rIns="0" bIns="0">
            <a:noAutofit/>
          </a:bodyPr>
          <a:lstStyle/>
          <a:p>
            <a:pPr algn="l"/>
            <a:r>
              <a:rPr lang="zh-CN" altLang="en-US" sz="4000" b="1" spc="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RPA智能简历筛选器部署</a:t>
            </a:r>
            <a:endParaRPr lang="zh-CN" altLang="en-US" sz="4000" b="1" spc="0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413200" y="4602065"/>
            <a:ext cx="2061055" cy="369228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选择框架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13200" y="5022952"/>
            <a:ext cx="2061055" cy="112213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600" b="1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明确需求，调研市场，优选API接口丰富或易集成的框架。</a:t>
            </a:r>
            <a:endParaRPr lang="zh-CN" altLang="en-US" sz="1600" b="1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246242" y="4713793"/>
            <a:ext cx="35990" cy="9857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033745" y="4602065"/>
            <a:ext cx="2061055" cy="369228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数据迁移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4033745" y="5022952"/>
            <a:ext cx="2061055" cy="112213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600" b="1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sym typeface="+mn-ea"/>
              </a:rPr>
              <a:t>制定计划，列出清单，明确步骤，测试验证，制定备份策略。</a:t>
            </a:r>
            <a:endParaRPr lang="zh-CN" altLang="en-US" sz="1600" b="1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3866152" y="4713793"/>
            <a:ext cx="35990" cy="9857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6653654" y="4602065"/>
            <a:ext cx="2061055" cy="369228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系统测试与优化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6653654" y="5022952"/>
            <a:ext cx="2061055" cy="112213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600" b="1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sym typeface="+mn-ea"/>
              </a:rPr>
              <a:t>进行功能、性能、压力和安全测试，制定优化方案并实施。</a:t>
            </a:r>
            <a:endParaRPr lang="zh-CN" altLang="en-US" sz="1600" b="1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6486062" y="4713793"/>
            <a:ext cx="35990" cy="9857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9273564" y="4602065"/>
            <a:ext cx="2061055" cy="369228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部署与监控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9273564" y="5022952"/>
            <a:ext cx="2061055" cy="112213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600" b="1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sym typeface="+mn-ea"/>
              </a:rPr>
              <a:t>制定详细部署计划并执行，持续监控系统性能以确保稳定运行。</a:t>
            </a:r>
            <a:endParaRPr lang="zh-CN" altLang="en-US" sz="1600" b="1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9106606" y="4713793"/>
            <a:ext cx="35990" cy="9857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j-ea"/>
              <a:ea typeface="+mj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94335"/>
            <a:ext cx="6457315" cy="791845"/>
          </a:xfrm>
        </p:spPr>
        <p:txBody>
          <a:bodyPr/>
          <a:lstStyle/>
          <a:p>
            <a:r>
              <a:rPr lang="zh-CN" altLang="en-US"/>
              <a:t>作品信息 App Information</a:t>
            </a:r>
            <a:endParaRPr lang="zh-CN" altLang="en-US"/>
          </a:p>
        </p:txBody>
      </p:sp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>
          <a:xfrm>
            <a:off x="6642288" y="189049"/>
            <a:ext cx="5215103" cy="6668951"/>
          </a:xfrm>
          <a:custGeom>
            <a:avLst/>
            <a:gdLst>
              <a:gd name="connsiteX0" fmla="*/ 1944793 w 5215103"/>
              <a:gd name="connsiteY0" fmla="*/ 0 h 6668951"/>
              <a:gd name="connsiteX1" fmla="*/ 1993779 w 5215103"/>
              <a:gd name="connsiteY1" fmla="*/ 55759 h 6668951"/>
              <a:gd name="connsiteX2" fmla="*/ 1999827 w 5215103"/>
              <a:gd name="connsiteY2" fmla="*/ 86239 h 6668951"/>
              <a:gd name="connsiteX3" fmla="*/ 1999827 w 5215103"/>
              <a:gd name="connsiteY3" fmla="*/ 86239 h 6668951"/>
              <a:gd name="connsiteX4" fmla="*/ 1996319 w 5215103"/>
              <a:gd name="connsiteY4" fmla="*/ 109099 h 6668951"/>
              <a:gd name="connsiteX5" fmla="*/ 1901734 w 5215103"/>
              <a:gd name="connsiteY5" fmla="*/ 184210 h 6668951"/>
              <a:gd name="connsiteX6" fmla="*/ 1817067 w 5215103"/>
              <a:gd name="connsiteY6" fmla="*/ 184210 h 6668951"/>
              <a:gd name="connsiteX7" fmla="*/ 1197429 w 5215103"/>
              <a:gd name="connsiteY7" fmla="*/ 184210 h 6668951"/>
              <a:gd name="connsiteX8" fmla="*/ 1106472 w 5215103"/>
              <a:gd name="connsiteY8" fmla="*/ 275167 h 6668951"/>
              <a:gd name="connsiteX9" fmla="*/ 1197429 w 5215103"/>
              <a:gd name="connsiteY9" fmla="*/ 366123 h 6668951"/>
              <a:gd name="connsiteX10" fmla="*/ 1341725 w 5215103"/>
              <a:gd name="connsiteY10" fmla="*/ 366123 h 6668951"/>
              <a:gd name="connsiteX11" fmla="*/ 1389017 w 5215103"/>
              <a:gd name="connsiteY11" fmla="*/ 366123 h 6668951"/>
              <a:gd name="connsiteX12" fmla="*/ 1589919 w 5215103"/>
              <a:gd name="connsiteY12" fmla="*/ 546342 h 6668951"/>
              <a:gd name="connsiteX13" fmla="*/ 1389017 w 5215103"/>
              <a:gd name="connsiteY13" fmla="*/ 726561 h 6668951"/>
              <a:gd name="connsiteX14" fmla="*/ 1341725 w 5215103"/>
              <a:gd name="connsiteY14" fmla="*/ 726561 h 6668951"/>
              <a:gd name="connsiteX15" fmla="*/ 916698 w 5215103"/>
              <a:gd name="connsiteY15" fmla="*/ 726561 h 6668951"/>
              <a:gd name="connsiteX16" fmla="*/ 825742 w 5215103"/>
              <a:gd name="connsiteY16" fmla="*/ 817517 h 6668951"/>
              <a:gd name="connsiteX17" fmla="*/ 825742 w 5215103"/>
              <a:gd name="connsiteY17" fmla="*/ 817517 h 6668951"/>
              <a:gd name="connsiteX18" fmla="*/ 873034 w 5215103"/>
              <a:gd name="connsiteY18" fmla="*/ 897225 h 6668951"/>
              <a:gd name="connsiteX19" fmla="*/ 998825 w 5215103"/>
              <a:gd name="connsiteY19" fmla="*/ 897225 h 6668951"/>
              <a:gd name="connsiteX20" fmla="*/ 1116149 w 5215103"/>
              <a:gd name="connsiteY20" fmla="*/ 992898 h 6668951"/>
              <a:gd name="connsiteX21" fmla="*/ 1116149 w 5215103"/>
              <a:gd name="connsiteY21" fmla="*/ 992898 h 6668951"/>
              <a:gd name="connsiteX22" fmla="*/ 1016363 w 5215103"/>
              <a:gd name="connsiteY22" fmla="*/ 1087362 h 6668951"/>
              <a:gd name="connsiteX23" fmla="*/ 1016363 w 5215103"/>
              <a:gd name="connsiteY23" fmla="*/ 1088571 h 6668951"/>
              <a:gd name="connsiteX24" fmla="*/ 998825 w 5215103"/>
              <a:gd name="connsiteY24" fmla="*/ 1088571 h 6668951"/>
              <a:gd name="connsiteX25" fmla="*/ 326571 w 5215103"/>
              <a:gd name="connsiteY25" fmla="*/ 1088571 h 6668951"/>
              <a:gd name="connsiteX26" fmla="*/ 169454 w 5215103"/>
              <a:gd name="connsiteY26" fmla="*/ 1245689 h 6668951"/>
              <a:gd name="connsiteX27" fmla="*/ 326571 w 5215103"/>
              <a:gd name="connsiteY27" fmla="*/ 1402806 h 6668951"/>
              <a:gd name="connsiteX28" fmla="*/ 1301810 w 5215103"/>
              <a:gd name="connsiteY28" fmla="*/ 1402806 h 6668951"/>
              <a:gd name="connsiteX29" fmla="*/ 1424456 w 5215103"/>
              <a:gd name="connsiteY29" fmla="*/ 1402806 h 6668951"/>
              <a:gd name="connsiteX30" fmla="*/ 1514808 w 5215103"/>
              <a:gd name="connsiteY30" fmla="*/ 1402806 h 6668951"/>
              <a:gd name="connsiteX31" fmla="*/ 1618464 w 5215103"/>
              <a:gd name="connsiteY31" fmla="*/ 1506462 h 6668951"/>
              <a:gd name="connsiteX32" fmla="*/ 1618464 w 5215103"/>
              <a:gd name="connsiteY32" fmla="*/ 1506462 h 6668951"/>
              <a:gd name="connsiteX33" fmla="*/ 1618343 w 5215103"/>
              <a:gd name="connsiteY33" fmla="*/ 1508397 h 6668951"/>
              <a:gd name="connsiteX34" fmla="*/ 1618585 w 5215103"/>
              <a:gd name="connsiteY34" fmla="*/ 1512026 h 6668951"/>
              <a:gd name="connsiteX35" fmla="*/ 1602861 w 5215103"/>
              <a:gd name="connsiteY35" fmla="*/ 1560890 h 6668951"/>
              <a:gd name="connsiteX36" fmla="*/ 1514808 w 5215103"/>
              <a:gd name="connsiteY36" fmla="*/ 1610118 h 6668951"/>
              <a:gd name="connsiteX37" fmla="*/ 1501261 w 5215103"/>
              <a:gd name="connsiteY37" fmla="*/ 1610118 h 6668951"/>
              <a:gd name="connsiteX38" fmla="*/ 1457960 w 5215103"/>
              <a:gd name="connsiteY38" fmla="*/ 1610118 h 6668951"/>
              <a:gd name="connsiteX39" fmla="*/ 1301690 w 5215103"/>
              <a:gd name="connsiteY39" fmla="*/ 1610118 h 6668951"/>
              <a:gd name="connsiteX40" fmla="*/ 1173480 w 5215103"/>
              <a:gd name="connsiteY40" fmla="*/ 1610118 h 6668951"/>
              <a:gd name="connsiteX41" fmla="*/ 1016363 w 5215103"/>
              <a:gd name="connsiteY41" fmla="*/ 1767235 h 6668951"/>
              <a:gd name="connsiteX42" fmla="*/ 1016363 w 5215103"/>
              <a:gd name="connsiteY42" fmla="*/ 1767235 h 6668951"/>
              <a:gd name="connsiteX43" fmla="*/ 1173480 w 5215103"/>
              <a:gd name="connsiteY43" fmla="*/ 1924352 h 6668951"/>
              <a:gd name="connsiteX44" fmla="*/ 1257179 w 5215103"/>
              <a:gd name="connsiteY44" fmla="*/ 1924352 h 6668951"/>
              <a:gd name="connsiteX45" fmla="*/ 1309914 w 5215103"/>
              <a:gd name="connsiteY45" fmla="*/ 1924352 h 6668951"/>
              <a:gd name="connsiteX46" fmla="*/ 1417683 w 5215103"/>
              <a:gd name="connsiteY46" fmla="*/ 2033572 h 6668951"/>
              <a:gd name="connsiteX47" fmla="*/ 1309914 w 5215103"/>
              <a:gd name="connsiteY47" fmla="*/ 2142792 h 6668951"/>
              <a:gd name="connsiteX48" fmla="*/ 1257179 w 5215103"/>
              <a:gd name="connsiteY48" fmla="*/ 2142792 h 6668951"/>
              <a:gd name="connsiteX49" fmla="*/ 606939 w 5215103"/>
              <a:gd name="connsiteY49" fmla="*/ 2142792 h 6668951"/>
              <a:gd name="connsiteX50" fmla="*/ 497719 w 5215103"/>
              <a:gd name="connsiteY50" fmla="*/ 2252012 h 6668951"/>
              <a:gd name="connsiteX51" fmla="*/ 606939 w 5215103"/>
              <a:gd name="connsiteY51" fmla="*/ 2361232 h 6668951"/>
              <a:gd name="connsiteX52" fmla="*/ 1167190 w 5215103"/>
              <a:gd name="connsiteY52" fmla="*/ 2361232 h 6668951"/>
              <a:gd name="connsiteX53" fmla="*/ 1174327 w 5215103"/>
              <a:gd name="connsiteY53" fmla="*/ 2361232 h 6668951"/>
              <a:gd name="connsiteX54" fmla="*/ 1174327 w 5215103"/>
              <a:gd name="connsiteY54" fmla="*/ 2361474 h 6668951"/>
              <a:gd name="connsiteX55" fmla="*/ 1363496 w 5215103"/>
              <a:gd name="connsiteY55" fmla="*/ 2513512 h 6668951"/>
              <a:gd name="connsiteX56" fmla="*/ 1174327 w 5215103"/>
              <a:gd name="connsiteY56" fmla="*/ 2665549 h 6668951"/>
              <a:gd name="connsiteX57" fmla="*/ 1174327 w 5215103"/>
              <a:gd name="connsiteY57" fmla="*/ 2665791 h 6668951"/>
              <a:gd name="connsiteX58" fmla="*/ 1167190 w 5215103"/>
              <a:gd name="connsiteY58" fmla="*/ 2665791 h 6668951"/>
              <a:gd name="connsiteX59" fmla="*/ 1079016 w 5215103"/>
              <a:gd name="connsiteY59" fmla="*/ 2665791 h 6668951"/>
              <a:gd name="connsiteX60" fmla="*/ 969796 w 5215103"/>
              <a:gd name="connsiteY60" fmla="*/ 2775011 h 6668951"/>
              <a:gd name="connsiteX61" fmla="*/ 1079016 w 5215103"/>
              <a:gd name="connsiteY61" fmla="*/ 2884231 h 6668951"/>
              <a:gd name="connsiteX62" fmla="*/ 1475014 w 5215103"/>
              <a:gd name="connsiteY62" fmla="*/ 2884231 h 6668951"/>
              <a:gd name="connsiteX63" fmla="*/ 1493278 w 5215103"/>
              <a:gd name="connsiteY63" fmla="*/ 2884231 h 6668951"/>
              <a:gd name="connsiteX64" fmla="*/ 1493278 w 5215103"/>
              <a:gd name="connsiteY64" fmla="*/ 2884956 h 6668951"/>
              <a:gd name="connsiteX65" fmla="*/ 1671199 w 5215103"/>
              <a:gd name="connsiteY65" fmla="*/ 3036510 h 6668951"/>
              <a:gd name="connsiteX66" fmla="*/ 1671199 w 5215103"/>
              <a:gd name="connsiteY66" fmla="*/ 3036510 h 6668951"/>
              <a:gd name="connsiteX67" fmla="*/ 1493278 w 5215103"/>
              <a:gd name="connsiteY67" fmla="*/ 3188063 h 6668951"/>
              <a:gd name="connsiteX68" fmla="*/ 1493278 w 5215103"/>
              <a:gd name="connsiteY68" fmla="*/ 3188789 h 6668951"/>
              <a:gd name="connsiteX69" fmla="*/ 1475014 w 5215103"/>
              <a:gd name="connsiteY69" fmla="*/ 3188789 h 6668951"/>
              <a:gd name="connsiteX70" fmla="*/ 109220 w 5215103"/>
              <a:gd name="connsiteY70" fmla="*/ 3188789 h 6668951"/>
              <a:gd name="connsiteX71" fmla="*/ 0 w 5215103"/>
              <a:gd name="connsiteY71" fmla="*/ 3298009 h 6668951"/>
              <a:gd name="connsiteX72" fmla="*/ 109220 w 5215103"/>
              <a:gd name="connsiteY72" fmla="*/ 3407229 h 6668951"/>
              <a:gd name="connsiteX73" fmla="*/ 1577582 w 5215103"/>
              <a:gd name="connsiteY73" fmla="*/ 3407229 h 6668951"/>
              <a:gd name="connsiteX74" fmla="*/ 1714379 w 5215103"/>
              <a:gd name="connsiteY74" fmla="*/ 3407229 h 6668951"/>
              <a:gd name="connsiteX75" fmla="*/ 1821301 w 5215103"/>
              <a:gd name="connsiteY75" fmla="*/ 3486210 h 6668951"/>
              <a:gd name="connsiteX76" fmla="*/ 1714379 w 5215103"/>
              <a:gd name="connsiteY76" fmla="*/ 3565192 h 6668951"/>
              <a:gd name="connsiteX77" fmla="*/ 1578428 w 5215103"/>
              <a:gd name="connsiteY77" fmla="*/ 3565192 h 6668951"/>
              <a:gd name="connsiteX78" fmla="*/ 1497028 w 5215103"/>
              <a:gd name="connsiteY78" fmla="*/ 3565192 h 6668951"/>
              <a:gd name="connsiteX79" fmla="*/ 1416473 w 5215103"/>
              <a:gd name="connsiteY79" fmla="*/ 3645747 h 6668951"/>
              <a:gd name="connsiteX80" fmla="*/ 1497028 w 5215103"/>
              <a:gd name="connsiteY80" fmla="*/ 3726301 h 6668951"/>
              <a:gd name="connsiteX81" fmla="*/ 1579517 w 5215103"/>
              <a:gd name="connsiteY81" fmla="*/ 3726301 h 6668951"/>
              <a:gd name="connsiteX82" fmla="*/ 1912257 w 5215103"/>
              <a:gd name="connsiteY82" fmla="*/ 3726301 h 6668951"/>
              <a:gd name="connsiteX83" fmla="*/ 2019058 w 5215103"/>
              <a:gd name="connsiteY83" fmla="*/ 3822821 h 6668951"/>
              <a:gd name="connsiteX84" fmla="*/ 1912257 w 5215103"/>
              <a:gd name="connsiteY84" fmla="*/ 3919341 h 6668951"/>
              <a:gd name="connsiteX85" fmla="*/ 1581452 w 5215103"/>
              <a:gd name="connsiteY85" fmla="*/ 3919341 h 6668951"/>
              <a:gd name="connsiteX86" fmla="*/ 1402201 w 5215103"/>
              <a:gd name="connsiteY86" fmla="*/ 3919341 h 6668951"/>
              <a:gd name="connsiteX87" fmla="*/ 1228392 w 5215103"/>
              <a:gd name="connsiteY87" fmla="*/ 4093150 h 6668951"/>
              <a:gd name="connsiteX88" fmla="*/ 1402201 w 5215103"/>
              <a:gd name="connsiteY88" fmla="*/ 4266958 h 6668951"/>
              <a:gd name="connsiteX89" fmla="*/ 1493520 w 5215103"/>
              <a:gd name="connsiteY89" fmla="*/ 4266958 h 6668951"/>
              <a:gd name="connsiteX90" fmla="*/ 1524726 w 5215103"/>
              <a:gd name="connsiteY90" fmla="*/ 4266958 h 6668951"/>
              <a:gd name="connsiteX91" fmla="*/ 1631527 w 5215103"/>
              <a:gd name="connsiteY91" fmla="*/ 4352230 h 6668951"/>
              <a:gd name="connsiteX92" fmla="*/ 1524726 w 5215103"/>
              <a:gd name="connsiteY92" fmla="*/ 4437501 h 6668951"/>
              <a:gd name="connsiteX93" fmla="*/ 1493520 w 5215103"/>
              <a:gd name="connsiteY93" fmla="*/ 4437501 h 6668951"/>
              <a:gd name="connsiteX94" fmla="*/ 1220772 w 5215103"/>
              <a:gd name="connsiteY94" fmla="*/ 4437501 h 6668951"/>
              <a:gd name="connsiteX95" fmla="*/ 1111069 w 5215103"/>
              <a:gd name="connsiteY95" fmla="*/ 4547205 h 6668951"/>
              <a:gd name="connsiteX96" fmla="*/ 1220772 w 5215103"/>
              <a:gd name="connsiteY96" fmla="*/ 4656909 h 6668951"/>
              <a:gd name="connsiteX97" fmla="*/ 1542264 w 5215103"/>
              <a:gd name="connsiteY97" fmla="*/ 4656909 h 6668951"/>
              <a:gd name="connsiteX98" fmla="*/ 1544562 w 5215103"/>
              <a:gd name="connsiteY98" fmla="*/ 4656909 h 6668951"/>
              <a:gd name="connsiteX99" fmla="*/ 1544562 w 5215103"/>
              <a:gd name="connsiteY99" fmla="*/ 4657030 h 6668951"/>
              <a:gd name="connsiteX100" fmla="*/ 1712927 w 5215103"/>
              <a:gd name="connsiteY100" fmla="*/ 4808825 h 6668951"/>
              <a:gd name="connsiteX101" fmla="*/ 1544562 w 5215103"/>
              <a:gd name="connsiteY101" fmla="*/ 4960620 h 6668951"/>
              <a:gd name="connsiteX102" fmla="*/ 1544562 w 5215103"/>
              <a:gd name="connsiteY102" fmla="*/ 4960741 h 6668951"/>
              <a:gd name="connsiteX103" fmla="*/ 1542264 w 5215103"/>
              <a:gd name="connsiteY103" fmla="*/ 4960741 h 6668951"/>
              <a:gd name="connsiteX104" fmla="*/ 1412119 w 5215103"/>
              <a:gd name="connsiteY104" fmla="*/ 4960741 h 6668951"/>
              <a:gd name="connsiteX105" fmla="*/ 1302415 w 5215103"/>
              <a:gd name="connsiteY105" fmla="*/ 5070445 h 6668951"/>
              <a:gd name="connsiteX106" fmla="*/ 1412119 w 5215103"/>
              <a:gd name="connsiteY106" fmla="*/ 5180149 h 6668951"/>
              <a:gd name="connsiteX107" fmla="*/ 1500777 w 5215103"/>
              <a:gd name="connsiteY107" fmla="*/ 5180149 h 6668951"/>
              <a:gd name="connsiteX108" fmla="*/ 1509486 w 5215103"/>
              <a:gd name="connsiteY108" fmla="*/ 5180149 h 6668951"/>
              <a:gd name="connsiteX109" fmla="*/ 1509486 w 5215103"/>
              <a:gd name="connsiteY109" fmla="*/ 5180512 h 6668951"/>
              <a:gd name="connsiteX110" fmla="*/ 1671441 w 5215103"/>
              <a:gd name="connsiteY110" fmla="*/ 5332065 h 6668951"/>
              <a:gd name="connsiteX111" fmla="*/ 1509486 w 5215103"/>
              <a:gd name="connsiteY111" fmla="*/ 5483618 h 6668951"/>
              <a:gd name="connsiteX112" fmla="*/ 1509486 w 5215103"/>
              <a:gd name="connsiteY112" fmla="*/ 5483981 h 6668951"/>
              <a:gd name="connsiteX113" fmla="*/ 1500777 w 5215103"/>
              <a:gd name="connsiteY113" fmla="*/ 5483981 h 6668951"/>
              <a:gd name="connsiteX114" fmla="*/ 1003663 w 5215103"/>
              <a:gd name="connsiteY114" fmla="*/ 5483981 h 6668951"/>
              <a:gd name="connsiteX115" fmla="*/ 893959 w 5215103"/>
              <a:gd name="connsiteY115" fmla="*/ 5593685 h 6668951"/>
              <a:gd name="connsiteX116" fmla="*/ 1003663 w 5215103"/>
              <a:gd name="connsiteY116" fmla="*/ 5703389 h 6668951"/>
              <a:gd name="connsiteX117" fmla="*/ 1729377 w 5215103"/>
              <a:gd name="connsiteY117" fmla="*/ 5703389 h 6668951"/>
              <a:gd name="connsiteX118" fmla="*/ 1763728 w 5215103"/>
              <a:gd name="connsiteY118" fmla="*/ 5703389 h 6668951"/>
              <a:gd name="connsiteX119" fmla="*/ 1857829 w 5215103"/>
              <a:gd name="connsiteY119" fmla="*/ 5781161 h 6668951"/>
              <a:gd name="connsiteX120" fmla="*/ 1763728 w 5215103"/>
              <a:gd name="connsiteY120" fmla="*/ 5858934 h 6668951"/>
              <a:gd name="connsiteX121" fmla="*/ 1729377 w 5215103"/>
              <a:gd name="connsiteY121" fmla="*/ 5858934 h 6668951"/>
              <a:gd name="connsiteX122" fmla="*/ 551422 w 5215103"/>
              <a:gd name="connsiteY122" fmla="*/ 5858934 h 6668951"/>
              <a:gd name="connsiteX123" fmla="*/ 450548 w 5215103"/>
              <a:gd name="connsiteY123" fmla="*/ 5959808 h 6668951"/>
              <a:gd name="connsiteX124" fmla="*/ 523603 w 5215103"/>
              <a:gd name="connsiteY124" fmla="*/ 6056691 h 6668951"/>
              <a:gd name="connsiteX125" fmla="*/ 2014220 w 5215103"/>
              <a:gd name="connsiteY125" fmla="*/ 6056691 h 6668951"/>
              <a:gd name="connsiteX126" fmla="*/ 2183311 w 5215103"/>
              <a:gd name="connsiteY126" fmla="*/ 6201834 h 6668951"/>
              <a:gd name="connsiteX127" fmla="*/ 2014220 w 5215103"/>
              <a:gd name="connsiteY127" fmla="*/ 6346977 h 6668951"/>
              <a:gd name="connsiteX128" fmla="*/ 1949510 w 5215103"/>
              <a:gd name="connsiteY128" fmla="*/ 6346977 h 6668951"/>
              <a:gd name="connsiteX129" fmla="*/ 1371358 w 5215103"/>
              <a:gd name="connsiteY129" fmla="*/ 6346977 h 6668951"/>
              <a:gd name="connsiteX130" fmla="*/ 1270484 w 5215103"/>
              <a:gd name="connsiteY130" fmla="*/ 6447850 h 6668951"/>
              <a:gd name="connsiteX131" fmla="*/ 1359263 w 5215103"/>
              <a:gd name="connsiteY131" fmla="*/ 6547878 h 6668951"/>
              <a:gd name="connsiteX132" fmla="*/ 1705308 w 5215103"/>
              <a:gd name="connsiteY132" fmla="*/ 6547878 h 6668951"/>
              <a:gd name="connsiteX133" fmla="*/ 1854684 w 5215103"/>
              <a:gd name="connsiteY133" fmla="*/ 6668952 h 6668951"/>
              <a:gd name="connsiteX134" fmla="*/ 5215104 w 5215103"/>
              <a:gd name="connsiteY134" fmla="*/ 6668952 h 6668951"/>
              <a:gd name="connsiteX135" fmla="*/ 5215104 w 5215103"/>
              <a:gd name="connsiteY135" fmla="*/ 0 h 6668951"/>
              <a:gd name="connsiteX136" fmla="*/ 1944793 w 5215103"/>
              <a:gd name="connsiteY136" fmla="*/ 0 h 666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215103" h="6668951">
                <a:moveTo>
                  <a:pt x="1944793" y="0"/>
                </a:moveTo>
                <a:cubicBezTo>
                  <a:pt x="1967653" y="11370"/>
                  <a:pt x="1985433" y="31327"/>
                  <a:pt x="1993779" y="55759"/>
                </a:cubicBezTo>
                <a:cubicBezTo>
                  <a:pt x="1997649" y="65314"/>
                  <a:pt x="1999827" y="75595"/>
                  <a:pt x="1999827" y="86239"/>
                </a:cubicBezTo>
                <a:lnTo>
                  <a:pt x="1999827" y="86239"/>
                </a:lnTo>
                <a:cubicBezTo>
                  <a:pt x="1999827" y="94101"/>
                  <a:pt x="1998496" y="101721"/>
                  <a:pt x="1996319" y="109099"/>
                </a:cubicBezTo>
                <a:cubicBezTo>
                  <a:pt x="1986280" y="152158"/>
                  <a:pt x="1947817" y="184210"/>
                  <a:pt x="1901734" y="184210"/>
                </a:cubicBezTo>
                <a:lnTo>
                  <a:pt x="1817067" y="184210"/>
                </a:lnTo>
                <a:lnTo>
                  <a:pt x="1197429" y="184210"/>
                </a:lnTo>
                <a:cubicBezTo>
                  <a:pt x="1147233" y="184210"/>
                  <a:pt x="1106472" y="224971"/>
                  <a:pt x="1106472" y="275167"/>
                </a:cubicBezTo>
                <a:cubicBezTo>
                  <a:pt x="1106472" y="325362"/>
                  <a:pt x="1147233" y="366123"/>
                  <a:pt x="1197429" y="366123"/>
                </a:cubicBezTo>
                <a:lnTo>
                  <a:pt x="1341725" y="366123"/>
                </a:lnTo>
                <a:lnTo>
                  <a:pt x="1389017" y="366123"/>
                </a:lnTo>
                <a:cubicBezTo>
                  <a:pt x="1499930" y="366123"/>
                  <a:pt x="1589919" y="446798"/>
                  <a:pt x="1589919" y="546342"/>
                </a:cubicBezTo>
                <a:cubicBezTo>
                  <a:pt x="1589919" y="645886"/>
                  <a:pt x="1500051" y="726561"/>
                  <a:pt x="1389017" y="726561"/>
                </a:cubicBezTo>
                <a:lnTo>
                  <a:pt x="1341725" y="726561"/>
                </a:lnTo>
                <a:lnTo>
                  <a:pt x="916698" y="726561"/>
                </a:lnTo>
                <a:cubicBezTo>
                  <a:pt x="866503" y="726561"/>
                  <a:pt x="825742" y="767322"/>
                  <a:pt x="825742" y="817517"/>
                </a:cubicBezTo>
                <a:lnTo>
                  <a:pt x="825742" y="817517"/>
                </a:lnTo>
                <a:cubicBezTo>
                  <a:pt x="825742" y="851868"/>
                  <a:pt x="844852" y="881864"/>
                  <a:pt x="873034" y="897225"/>
                </a:cubicBezTo>
                <a:lnTo>
                  <a:pt x="998825" y="897225"/>
                </a:lnTo>
                <a:cubicBezTo>
                  <a:pt x="1063655" y="897225"/>
                  <a:pt x="1116149" y="940042"/>
                  <a:pt x="1116149" y="992898"/>
                </a:cubicBezTo>
                <a:lnTo>
                  <a:pt x="1116149" y="992898"/>
                </a:lnTo>
                <a:cubicBezTo>
                  <a:pt x="1116149" y="1040916"/>
                  <a:pt x="1072848" y="1080468"/>
                  <a:pt x="1016363" y="1087362"/>
                </a:cubicBezTo>
                <a:lnTo>
                  <a:pt x="1016363" y="1088571"/>
                </a:lnTo>
                <a:lnTo>
                  <a:pt x="998825" y="1088571"/>
                </a:lnTo>
                <a:lnTo>
                  <a:pt x="326571" y="1088571"/>
                </a:lnTo>
                <a:cubicBezTo>
                  <a:pt x="239849" y="1088571"/>
                  <a:pt x="169454" y="1158966"/>
                  <a:pt x="169454" y="1245689"/>
                </a:cubicBezTo>
                <a:cubicBezTo>
                  <a:pt x="169454" y="1332412"/>
                  <a:pt x="239849" y="1402806"/>
                  <a:pt x="326571" y="1402806"/>
                </a:cubicBezTo>
                <a:lnTo>
                  <a:pt x="1301810" y="1402806"/>
                </a:lnTo>
                <a:lnTo>
                  <a:pt x="1424456" y="1402806"/>
                </a:lnTo>
                <a:lnTo>
                  <a:pt x="1514808" y="1402806"/>
                </a:lnTo>
                <a:cubicBezTo>
                  <a:pt x="1572018" y="1402806"/>
                  <a:pt x="1618464" y="1449251"/>
                  <a:pt x="1618464" y="1506462"/>
                </a:cubicBezTo>
                <a:lnTo>
                  <a:pt x="1618464" y="1506462"/>
                </a:lnTo>
                <a:cubicBezTo>
                  <a:pt x="1618464" y="1507067"/>
                  <a:pt x="1618343" y="1507792"/>
                  <a:pt x="1618343" y="1508397"/>
                </a:cubicBezTo>
                <a:cubicBezTo>
                  <a:pt x="1618343" y="1509607"/>
                  <a:pt x="1618585" y="1510816"/>
                  <a:pt x="1618585" y="1512026"/>
                </a:cubicBezTo>
                <a:cubicBezTo>
                  <a:pt x="1618585" y="1529806"/>
                  <a:pt x="1612779" y="1546497"/>
                  <a:pt x="1602861" y="1560890"/>
                </a:cubicBezTo>
                <a:cubicBezTo>
                  <a:pt x="1584597" y="1590403"/>
                  <a:pt x="1552061" y="1610118"/>
                  <a:pt x="1514808" y="1610118"/>
                </a:cubicBezTo>
                <a:lnTo>
                  <a:pt x="1501261" y="1610118"/>
                </a:lnTo>
                <a:lnTo>
                  <a:pt x="1457960" y="1610118"/>
                </a:lnTo>
                <a:lnTo>
                  <a:pt x="1301690" y="1610118"/>
                </a:lnTo>
                <a:lnTo>
                  <a:pt x="1173480" y="1610118"/>
                </a:lnTo>
                <a:cubicBezTo>
                  <a:pt x="1086757" y="1610118"/>
                  <a:pt x="1016363" y="1680512"/>
                  <a:pt x="1016363" y="1767235"/>
                </a:cubicBezTo>
                <a:lnTo>
                  <a:pt x="1016363" y="1767235"/>
                </a:lnTo>
                <a:cubicBezTo>
                  <a:pt x="1016363" y="1853958"/>
                  <a:pt x="1086757" y="1924352"/>
                  <a:pt x="1173480" y="1924352"/>
                </a:cubicBezTo>
                <a:lnTo>
                  <a:pt x="1257179" y="1924352"/>
                </a:lnTo>
                <a:lnTo>
                  <a:pt x="1309914" y="1924352"/>
                </a:lnTo>
                <a:cubicBezTo>
                  <a:pt x="1369423" y="1924352"/>
                  <a:pt x="1417683" y="1973217"/>
                  <a:pt x="1417683" y="2033572"/>
                </a:cubicBezTo>
                <a:cubicBezTo>
                  <a:pt x="1417683" y="2093928"/>
                  <a:pt x="1369423" y="2142792"/>
                  <a:pt x="1309914" y="2142792"/>
                </a:cubicBezTo>
                <a:lnTo>
                  <a:pt x="1257179" y="2142792"/>
                </a:lnTo>
                <a:lnTo>
                  <a:pt x="606939" y="2142792"/>
                </a:lnTo>
                <a:cubicBezTo>
                  <a:pt x="546584" y="2142792"/>
                  <a:pt x="497719" y="2191657"/>
                  <a:pt x="497719" y="2252012"/>
                </a:cubicBezTo>
                <a:cubicBezTo>
                  <a:pt x="497719" y="2312368"/>
                  <a:pt x="546584" y="2361232"/>
                  <a:pt x="606939" y="2361232"/>
                </a:cubicBezTo>
                <a:lnTo>
                  <a:pt x="1167190" y="2361232"/>
                </a:lnTo>
                <a:lnTo>
                  <a:pt x="1174327" y="2361232"/>
                </a:lnTo>
                <a:lnTo>
                  <a:pt x="1174327" y="2361474"/>
                </a:lnTo>
                <a:cubicBezTo>
                  <a:pt x="1279434" y="2364377"/>
                  <a:pt x="1363496" y="2431264"/>
                  <a:pt x="1363496" y="2513512"/>
                </a:cubicBezTo>
                <a:cubicBezTo>
                  <a:pt x="1363496" y="2595759"/>
                  <a:pt x="1279434" y="2662646"/>
                  <a:pt x="1174327" y="2665549"/>
                </a:cubicBezTo>
                <a:lnTo>
                  <a:pt x="1174327" y="2665791"/>
                </a:lnTo>
                <a:lnTo>
                  <a:pt x="1167190" y="2665791"/>
                </a:lnTo>
                <a:lnTo>
                  <a:pt x="1079016" y="2665791"/>
                </a:lnTo>
                <a:cubicBezTo>
                  <a:pt x="1018661" y="2665791"/>
                  <a:pt x="969796" y="2714655"/>
                  <a:pt x="969796" y="2775011"/>
                </a:cubicBezTo>
                <a:cubicBezTo>
                  <a:pt x="969796" y="2835366"/>
                  <a:pt x="1018661" y="2884231"/>
                  <a:pt x="1079016" y="2884231"/>
                </a:cubicBezTo>
                <a:lnTo>
                  <a:pt x="1475014" y="2884231"/>
                </a:lnTo>
                <a:lnTo>
                  <a:pt x="1493278" y="2884231"/>
                </a:lnTo>
                <a:lnTo>
                  <a:pt x="1493278" y="2884956"/>
                </a:lnTo>
                <a:cubicBezTo>
                  <a:pt x="1593064" y="2892092"/>
                  <a:pt x="1671199" y="2957286"/>
                  <a:pt x="1671199" y="3036510"/>
                </a:cubicBezTo>
                <a:lnTo>
                  <a:pt x="1671199" y="3036510"/>
                </a:lnTo>
                <a:cubicBezTo>
                  <a:pt x="1671199" y="3115854"/>
                  <a:pt x="1593064" y="3180927"/>
                  <a:pt x="1493278" y="3188063"/>
                </a:cubicBezTo>
                <a:lnTo>
                  <a:pt x="1493278" y="3188789"/>
                </a:lnTo>
                <a:lnTo>
                  <a:pt x="1475014" y="3188789"/>
                </a:lnTo>
                <a:lnTo>
                  <a:pt x="109220" y="3188789"/>
                </a:lnTo>
                <a:cubicBezTo>
                  <a:pt x="48865" y="3188789"/>
                  <a:pt x="0" y="3237653"/>
                  <a:pt x="0" y="3298009"/>
                </a:cubicBezTo>
                <a:cubicBezTo>
                  <a:pt x="0" y="3358364"/>
                  <a:pt x="48865" y="3407229"/>
                  <a:pt x="109220" y="3407229"/>
                </a:cubicBezTo>
                <a:lnTo>
                  <a:pt x="1577582" y="3407229"/>
                </a:lnTo>
                <a:lnTo>
                  <a:pt x="1714379" y="3407229"/>
                </a:lnTo>
                <a:cubicBezTo>
                  <a:pt x="1773404" y="3407229"/>
                  <a:pt x="1821301" y="3442547"/>
                  <a:pt x="1821301" y="3486210"/>
                </a:cubicBezTo>
                <a:cubicBezTo>
                  <a:pt x="1821301" y="3529874"/>
                  <a:pt x="1773404" y="3565192"/>
                  <a:pt x="1714379" y="3565192"/>
                </a:cubicBezTo>
                <a:lnTo>
                  <a:pt x="1578428" y="3565192"/>
                </a:lnTo>
                <a:lnTo>
                  <a:pt x="1497028" y="3565192"/>
                </a:lnTo>
                <a:cubicBezTo>
                  <a:pt x="1452517" y="3565192"/>
                  <a:pt x="1416473" y="3601236"/>
                  <a:pt x="1416473" y="3645747"/>
                </a:cubicBezTo>
                <a:cubicBezTo>
                  <a:pt x="1416473" y="3690257"/>
                  <a:pt x="1452517" y="3726301"/>
                  <a:pt x="1497028" y="3726301"/>
                </a:cubicBezTo>
                <a:lnTo>
                  <a:pt x="1579517" y="3726301"/>
                </a:lnTo>
                <a:lnTo>
                  <a:pt x="1912257" y="3726301"/>
                </a:lnTo>
                <a:cubicBezTo>
                  <a:pt x="1971282" y="3726301"/>
                  <a:pt x="2019058" y="3769481"/>
                  <a:pt x="2019058" y="3822821"/>
                </a:cubicBezTo>
                <a:cubicBezTo>
                  <a:pt x="2019058" y="3876161"/>
                  <a:pt x="1971161" y="3919341"/>
                  <a:pt x="1912257" y="3919341"/>
                </a:cubicBezTo>
                <a:lnTo>
                  <a:pt x="1581452" y="3919341"/>
                </a:lnTo>
                <a:lnTo>
                  <a:pt x="1402201" y="3919341"/>
                </a:lnTo>
                <a:cubicBezTo>
                  <a:pt x="1306165" y="3919341"/>
                  <a:pt x="1228392" y="3997234"/>
                  <a:pt x="1228392" y="4093150"/>
                </a:cubicBezTo>
                <a:cubicBezTo>
                  <a:pt x="1228392" y="4189065"/>
                  <a:pt x="1306286" y="4266958"/>
                  <a:pt x="1402201" y="4266958"/>
                </a:cubicBezTo>
                <a:lnTo>
                  <a:pt x="1493520" y="4266958"/>
                </a:lnTo>
                <a:lnTo>
                  <a:pt x="1524726" y="4266958"/>
                </a:lnTo>
                <a:cubicBezTo>
                  <a:pt x="1583750" y="4266958"/>
                  <a:pt x="1631527" y="4305179"/>
                  <a:pt x="1631527" y="4352230"/>
                </a:cubicBezTo>
                <a:cubicBezTo>
                  <a:pt x="1631527" y="4399401"/>
                  <a:pt x="1583629" y="4437501"/>
                  <a:pt x="1524726" y="4437501"/>
                </a:cubicBezTo>
                <a:lnTo>
                  <a:pt x="1493520" y="4437501"/>
                </a:lnTo>
                <a:lnTo>
                  <a:pt x="1220772" y="4437501"/>
                </a:lnTo>
                <a:cubicBezTo>
                  <a:pt x="1160175" y="4437501"/>
                  <a:pt x="1111069" y="4486608"/>
                  <a:pt x="1111069" y="4547205"/>
                </a:cubicBezTo>
                <a:cubicBezTo>
                  <a:pt x="1111069" y="4607802"/>
                  <a:pt x="1160175" y="4656909"/>
                  <a:pt x="1220772" y="4656909"/>
                </a:cubicBezTo>
                <a:lnTo>
                  <a:pt x="1542264" y="4656909"/>
                </a:lnTo>
                <a:lnTo>
                  <a:pt x="1544562" y="4656909"/>
                </a:lnTo>
                <a:lnTo>
                  <a:pt x="1544562" y="4657030"/>
                </a:lnTo>
                <a:cubicBezTo>
                  <a:pt x="1637695" y="4658118"/>
                  <a:pt x="1712927" y="4725610"/>
                  <a:pt x="1712927" y="4808825"/>
                </a:cubicBezTo>
                <a:cubicBezTo>
                  <a:pt x="1712927" y="4892040"/>
                  <a:pt x="1637695" y="4959532"/>
                  <a:pt x="1544562" y="4960620"/>
                </a:cubicBezTo>
                <a:lnTo>
                  <a:pt x="1544562" y="4960741"/>
                </a:lnTo>
                <a:lnTo>
                  <a:pt x="1542264" y="4960741"/>
                </a:lnTo>
                <a:lnTo>
                  <a:pt x="1412119" y="4960741"/>
                </a:lnTo>
                <a:cubicBezTo>
                  <a:pt x="1351522" y="4960741"/>
                  <a:pt x="1302415" y="5009848"/>
                  <a:pt x="1302415" y="5070445"/>
                </a:cubicBezTo>
                <a:cubicBezTo>
                  <a:pt x="1302415" y="5131042"/>
                  <a:pt x="1351522" y="5180149"/>
                  <a:pt x="1412119" y="5180149"/>
                </a:cubicBezTo>
                <a:lnTo>
                  <a:pt x="1500777" y="5180149"/>
                </a:lnTo>
                <a:lnTo>
                  <a:pt x="1509486" y="5180149"/>
                </a:lnTo>
                <a:lnTo>
                  <a:pt x="1509486" y="5180512"/>
                </a:lnTo>
                <a:cubicBezTo>
                  <a:pt x="1599716" y="5184503"/>
                  <a:pt x="1671441" y="5250785"/>
                  <a:pt x="1671441" y="5332065"/>
                </a:cubicBezTo>
                <a:cubicBezTo>
                  <a:pt x="1671441" y="5413345"/>
                  <a:pt x="1599595" y="5479506"/>
                  <a:pt x="1509486" y="5483618"/>
                </a:cubicBezTo>
                <a:lnTo>
                  <a:pt x="1509486" y="5483981"/>
                </a:lnTo>
                <a:lnTo>
                  <a:pt x="1500777" y="5483981"/>
                </a:lnTo>
                <a:lnTo>
                  <a:pt x="1003663" y="5483981"/>
                </a:lnTo>
                <a:cubicBezTo>
                  <a:pt x="943066" y="5483981"/>
                  <a:pt x="893959" y="5533088"/>
                  <a:pt x="893959" y="5593685"/>
                </a:cubicBezTo>
                <a:cubicBezTo>
                  <a:pt x="893959" y="5654282"/>
                  <a:pt x="943066" y="5703389"/>
                  <a:pt x="1003663" y="5703389"/>
                </a:cubicBezTo>
                <a:lnTo>
                  <a:pt x="1729377" y="5703389"/>
                </a:lnTo>
                <a:lnTo>
                  <a:pt x="1763728" y="5703389"/>
                </a:lnTo>
                <a:cubicBezTo>
                  <a:pt x="1815737" y="5703389"/>
                  <a:pt x="1857829" y="5738223"/>
                  <a:pt x="1857829" y="5781161"/>
                </a:cubicBezTo>
                <a:cubicBezTo>
                  <a:pt x="1857829" y="5824099"/>
                  <a:pt x="1815737" y="5858934"/>
                  <a:pt x="1763728" y="5858934"/>
                </a:cubicBezTo>
                <a:lnTo>
                  <a:pt x="1729377" y="5858934"/>
                </a:lnTo>
                <a:lnTo>
                  <a:pt x="551422" y="5858934"/>
                </a:lnTo>
                <a:cubicBezTo>
                  <a:pt x="495663" y="5858934"/>
                  <a:pt x="450548" y="5904049"/>
                  <a:pt x="450548" y="5959808"/>
                </a:cubicBezTo>
                <a:cubicBezTo>
                  <a:pt x="450548" y="6005891"/>
                  <a:pt x="481390" y="6044596"/>
                  <a:pt x="523603" y="6056691"/>
                </a:cubicBezTo>
                <a:lnTo>
                  <a:pt x="2014220" y="6056691"/>
                </a:lnTo>
                <a:cubicBezTo>
                  <a:pt x="2107595" y="6056691"/>
                  <a:pt x="2183311" y="6121642"/>
                  <a:pt x="2183311" y="6201834"/>
                </a:cubicBezTo>
                <a:cubicBezTo>
                  <a:pt x="2183311" y="6282025"/>
                  <a:pt x="2107595" y="6346977"/>
                  <a:pt x="2014220" y="6346977"/>
                </a:cubicBezTo>
                <a:lnTo>
                  <a:pt x="1949510" y="6346977"/>
                </a:lnTo>
                <a:lnTo>
                  <a:pt x="1371358" y="6346977"/>
                </a:lnTo>
                <a:cubicBezTo>
                  <a:pt x="1315599" y="6346977"/>
                  <a:pt x="1270484" y="6392092"/>
                  <a:pt x="1270484" y="6447850"/>
                </a:cubicBezTo>
                <a:cubicBezTo>
                  <a:pt x="1270484" y="6499497"/>
                  <a:pt x="1309309" y="6541952"/>
                  <a:pt x="1359263" y="6547878"/>
                </a:cubicBezTo>
                <a:lnTo>
                  <a:pt x="1705308" y="6547878"/>
                </a:lnTo>
                <a:cubicBezTo>
                  <a:pt x="1778847" y="6547878"/>
                  <a:pt x="1840049" y="6599767"/>
                  <a:pt x="1854684" y="6668952"/>
                </a:cubicBezTo>
                <a:lnTo>
                  <a:pt x="5215104" y="6668952"/>
                </a:lnTo>
                <a:lnTo>
                  <a:pt x="5215104" y="0"/>
                </a:lnTo>
                <a:lnTo>
                  <a:pt x="1944793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0000"/>
            </a:schemeClr>
          </a:solidFill>
          <a:ln w="120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779" r="1779"/>
          <a:stretch>
            <a:fillRect/>
          </a:stretch>
        </p:blipFill>
        <p:spPr>
          <a:xfrm>
            <a:off x="6974255" y="0"/>
            <a:ext cx="5217745" cy="6858000"/>
          </a:xfrm>
          <a:custGeom>
            <a:avLst/>
            <a:gdLst>
              <a:gd name="connsiteX0" fmla="*/ 1903444 w 5217745"/>
              <a:gd name="connsiteY0" fmla="*/ 0 h 6858000"/>
              <a:gd name="connsiteX1" fmla="*/ 2093995 w 5217745"/>
              <a:gd name="connsiteY1" fmla="*/ 0 h 6858000"/>
              <a:gd name="connsiteX2" fmla="*/ 2181039 w 5217745"/>
              <a:gd name="connsiteY2" fmla="*/ 0 h 6858000"/>
              <a:gd name="connsiteX3" fmla="*/ 5217745 w 5217745"/>
              <a:gd name="connsiteY3" fmla="*/ 0 h 6858000"/>
              <a:gd name="connsiteX4" fmla="*/ 5217745 w 5217745"/>
              <a:gd name="connsiteY4" fmla="*/ 6858000 h 6858000"/>
              <a:gd name="connsiteX5" fmla="*/ 1761928 w 5217745"/>
              <a:gd name="connsiteY5" fmla="*/ 6858000 h 6858000"/>
              <a:gd name="connsiteX6" fmla="*/ 1766819 w 5217745"/>
              <a:gd name="connsiteY6" fmla="*/ 6857002 h 6858000"/>
              <a:gd name="connsiteX7" fmla="*/ 1859499 w 5217745"/>
              <a:gd name="connsiteY7" fmla="*/ 6713589 h 6858000"/>
              <a:gd name="connsiteX8" fmla="*/ 1701635 w 5217745"/>
              <a:gd name="connsiteY8" fmla="*/ 6563714 h 6858000"/>
              <a:gd name="connsiteX9" fmla="*/ 1360362 w 5217745"/>
              <a:gd name="connsiteY9" fmla="*/ 6563714 h 6858000"/>
              <a:gd name="connsiteX10" fmla="*/ 1271866 w 5217745"/>
              <a:gd name="connsiteY10" fmla="*/ 6455970 h 6858000"/>
              <a:gd name="connsiteX11" fmla="*/ 1376221 w 5217745"/>
              <a:gd name="connsiteY11" fmla="*/ 6362631 h 6858000"/>
              <a:gd name="connsiteX12" fmla="*/ 1951264 w 5217745"/>
              <a:gd name="connsiteY12" fmla="*/ 6362631 h 6858000"/>
              <a:gd name="connsiteX13" fmla="*/ 2016032 w 5217745"/>
              <a:gd name="connsiteY13" fmla="*/ 6362631 h 6858000"/>
              <a:gd name="connsiteX14" fmla="*/ 2185276 w 5217745"/>
              <a:gd name="connsiteY14" fmla="*/ 6217358 h 6858000"/>
              <a:gd name="connsiteX15" fmla="*/ 2016032 w 5217745"/>
              <a:gd name="connsiteY15" fmla="*/ 6072084 h 6858000"/>
              <a:gd name="connsiteX16" fmla="*/ 524069 w 5217745"/>
              <a:gd name="connsiteY16" fmla="*/ 6072084 h 6858000"/>
              <a:gd name="connsiteX17" fmla="*/ 451069 w 5217745"/>
              <a:gd name="connsiteY17" fmla="*/ 5970150 h 6858000"/>
              <a:gd name="connsiteX18" fmla="*/ 555545 w 5217745"/>
              <a:gd name="connsiteY18" fmla="*/ 5874148 h 6858000"/>
              <a:gd name="connsiteX19" fmla="*/ 1730932 w 5217745"/>
              <a:gd name="connsiteY19" fmla="*/ 5874148 h 6858000"/>
              <a:gd name="connsiteX20" fmla="*/ 1765313 w 5217745"/>
              <a:gd name="connsiteY20" fmla="*/ 5874148 h 6858000"/>
              <a:gd name="connsiteX21" fmla="*/ 1859499 w 5217745"/>
              <a:gd name="connsiteY21" fmla="*/ 5796306 h 6858000"/>
              <a:gd name="connsiteX22" fmla="*/ 1765313 w 5217745"/>
              <a:gd name="connsiteY22" fmla="*/ 5718463 h 6858000"/>
              <a:gd name="connsiteX23" fmla="*/ 1730932 w 5217745"/>
              <a:gd name="connsiteY23" fmla="*/ 5718463 h 6858000"/>
              <a:gd name="connsiteX24" fmla="*/ 1004563 w 5217745"/>
              <a:gd name="connsiteY24" fmla="*/ 5718463 h 6858000"/>
              <a:gd name="connsiteX25" fmla="*/ 895002 w 5217745"/>
              <a:gd name="connsiteY25" fmla="*/ 5601396 h 6858000"/>
              <a:gd name="connsiteX26" fmla="*/ 1008315 w 5217745"/>
              <a:gd name="connsiteY26" fmla="*/ 5498978 h 6858000"/>
              <a:gd name="connsiteX27" fmla="*/ 1502125 w 5217745"/>
              <a:gd name="connsiteY27" fmla="*/ 5498978 h 6858000"/>
              <a:gd name="connsiteX28" fmla="*/ 1510842 w 5217745"/>
              <a:gd name="connsiteY28" fmla="*/ 5498978 h 6858000"/>
              <a:gd name="connsiteX29" fmla="*/ 1510842 w 5217745"/>
              <a:gd name="connsiteY29" fmla="*/ 5498615 h 6858000"/>
              <a:gd name="connsiteX30" fmla="*/ 1672943 w 5217745"/>
              <a:gd name="connsiteY30" fmla="*/ 5346925 h 6858000"/>
              <a:gd name="connsiteX31" fmla="*/ 1510842 w 5217745"/>
              <a:gd name="connsiteY31" fmla="*/ 5195235 h 6858000"/>
              <a:gd name="connsiteX32" fmla="*/ 1510842 w 5217745"/>
              <a:gd name="connsiteY32" fmla="*/ 5194872 h 6858000"/>
              <a:gd name="connsiteX33" fmla="*/ 1502125 w 5217745"/>
              <a:gd name="connsiteY33" fmla="*/ 5194872 h 6858000"/>
              <a:gd name="connsiteX34" fmla="*/ 1413387 w 5217745"/>
              <a:gd name="connsiteY34" fmla="*/ 5194872 h 6858000"/>
              <a:gd name="connsiteX35" fmla="*/ 1303827 w 5217745"/>
              <a:gd name="connsiteY35" fmla="*/ 5077805 h 6858000"/>
              <a:gd name="connsiteX36" fmla="*/ 1417140 w 5217745"/>
              <a:gd name="connsiteY36" fmla="*/ 4975387 h 6858000"/>
              <a:gd name="connsiteX37" fmla="*/ 1543650 w 5217745"/>
              <a:gd name="connsiteY37" fmla="*/ 4975387 h 6858000"/>
              <a:gd name="connsiteX38" fmla="*/ 1545950 w 5217745"/>
              <a:gd name="connsiteY38" fmla="*/ 4975387 h 6858000"/>
              <a:gd name="connsiteX39" fmla="*/ 1545950 w 5217745"/>
              <a:gd name="connsiteY39" fmla="*/ 4975266 h 6858000"/>
              <a:gd name="connsiteX40" fmla="*/ 1714467 w 5217745"/>
              <a:gd name="connsiteY40" fmla="*/ 4823334 h 6858000"/>
              <a:gd name="connsiteX41" fmla="*/ 1545950 w 5217745"/>
              <a:gd name="connsiteY41" fmla="*/ 4671402 h 6858000"/>
              <a:gd name="connsiteX42" fmla="*/ 1545950 w 5217745"/>
              <a:gd name="connsiteY42" fmla="*/ 4671280 h 6858000"/>
              <a:gd name="connsiteX43" fmla="*/ 1543650 w 5217745"/>
              <a:gd name="connsiteY43" fmla="*/ 4671280 h 6858000"/>
              <a:gd name="connsiteX44" fmla="*/ 1221868 w 5217745"/>
              <a:gd name="connsiteY44" fmla="*/ 4671280 h 6858000"/>
              <a:gd name="connsiteX45" fmla="*/ 1112307 w 5217745"/>
              <a:gd name="connsiteY45" fmla="*/ 4554214 h 6858000"/>
              <a:gd name="connsiteX46" fmla="*/ 1225621 w 5217745"/>
              <a:gd name="connsiteY46" fmla="*/ 4451796 h 6858000"/>
              <a:gd name="connsiteX47" fmla="*/ 1494862 w 5217745"/>
              <a:gd name="connsiteY47" fmla="*/ 4451796 h 6858000"/>
              <a:gd name="connsiteX48" fmla="*/ 1526096 w 5217745"/>
              <a:gd name="connsiteY48" fmla="*/ 4451796 h 6858000"/>
              <a:gd name="connsiteX49" fmla="*/ 1632993 w 5217745"/>
              <a:gd name="connsiteY49" fmla="*/ 4366448 h 6858000"/>
              <a:gd name="connsiteX50" fmla="*/ 1526096 w 5217745"/>
              <a:gd name="connsiteY50" fmla="*/ 4281099 h 6858000"/>
              <a:gd name="connsiteX51" fmla="*/ 1494862 w 5217745"/>
              <a:gd name="connsiteY51" fmla="*/ 4281099 h 6858000"/>
              <a:gd name="connsiteX52" fmla="*/ 1403460 w 5217745"/>
              <a:gd name="connsiteY52" fmla="*/ 4281099 h 6858000"/>
              <a:gd name="connsiteX53" fmla="*/ 1229616 w 5217745"/>
              <a:gd name="connsiteY53" fmla="*/ 4098659 h 6858000"/>
              <a:gd name="connsiteX54" fmla="*/ 1408303 w 5217745"/>
              <a:gd name="connsiteY54" fmla="*/ 3933047 h 6858000"/>
              <a:gd name="connsiteX55" fmla="*/ 1582753 w 5217745"/>
              <a:gd name="connsiteY55" fmla="*/ 3933047 h 6858000"/>
              <a:gd name="connsiteX56" fmla="*/ 1913856 w 5217745"/>
              <a:gd name="connsiteY56" fmla="*/ 3933047 h 6858000"/>
              <a:gd name="connsiteX57" fmla="*/ 2020753 w 5217745"/>
              <a:gd name="connsiteY57" fmla="*/ 3836440 h 6858000"/>
              <a:gd name="connsiteX58" fmla="*/ 1913856 w 5217745"/>
              <a:gd name="connsiteY58" fmla="*/ 3739833 h 6858000"/>
              <a:gd name="connsiteX59" fmla="*/ 1580815 w 5217745"/>
              <a:gd name="connsiteY59" fmla="*/ 3739833 h 6858000"/>
              <a:gd name="connsiteX60" fmla="*/ 1498252 w 5217745"/>
              <a:gd name="connsiteY60" fmla="*/ 3739833 h 6858000"/>
              <a:gd name="connsiteX61" fmla="*/ 1417625 w 5217745"/>
              <a:gd name="connsiteY61" fmla="*/ 3656785 h 6858000"/>
              <a:gd name="connsiteX62" fmla="*/ 1501641 w 5217745"/>
              <a:gd name="connsiteY62" fmla="*/ 3578700 h 6858000"/>
              <a:gd name="connsiteX63" fmla="*/ 1579847 w 5217745"/>
              <a:gd name="connsiteY63" fmla="*/ 3578700 h 6858000"/>
              <a:gd name="connsiteX64" fmla="*/ 1715920 w 5217745"/>
              <a:gd name="connsiteY64" fmla="*/ 3578700 h 6858000"/>
              <a:gd name="connsiteX65" fmla="*/ 1822939 w 5217745"/>
              <a:gd name="connsiteY65" fmla="*/ 3499647 h 6858000"/>
              <a:gd name="connsiteX66" fmla="*/ 1715920 w 5217745"/>
              <a:gd name="connsiteY66" fmla="*/ 3420594 h 6858000"/>
              <a:gd name="connsiteX67" fmla="*/ 1578999 w 5217745"/>
              <a:gd name="connsiteY67" fmla="*/ 3420594 h 6858000"/>
              <a:gd name="connsiteX68" fmla="*/ 109312 w 5217745"/>
              <a:gd name="connsiteY68" fmla="*/ 3420594 h 6858000"/>
              <a:gd name="connsiteX69" fmla="*/ 236 w 5217745"/>
              <a:gd name="connsiteY69" fmla="*/ 3304012 h 6858000"/>
              <a:gd name="connsiteX70" fmla="*/ 113065 w 5217745"/>
              <a:gd name="connsiteY70" fmla="*/ 3201957 h 6858000"/>
              <a:gd name="connsiteX71" fmla="*/ 1476339 w 5217745"/>
              <a:gd name="connsiteY71" fmla="*/ 3201957 h 6858000"/>
              <a:gd name="connsiteX72" fmla="*/ 1494620 w 5217745"/>
              <a:gd name="connsiteY72" fmla="*/ 3201957 h 6858000"/>
              <a:gd name="connsiteX73" fmla="*/ 1494620 w 5217745"/>
              <a:gd name="connsiteY73" fmla="*/ 3201230 h 6858000"/>
              <a:gd name="connsiteX74" fmla="*/ 1672701 w 5217745"/>
              <a:gd name="connsiteY74" fmla="*/ 3049540 h 6858000"/>
              <a:gd name="connsiteX75" fmla="*/ 1494620 w 5217745"/>
              <a:gd name="connsiteY75" fmla="*/ 2897850 h 6858000"/>
              <a:gd name="connsiteX76" fmla="*/ 1494620 w 5217745"/>
              <a:gd name="connsiteY76" fmla="*/ 2897124 h 6858000"/>
              <a:gd name="connsiteX77" fmla="*/ 1476339 w 5217745"/>
              <a:gd name="connsiteY77" fmla="*/ 2897124 h 6858000"/>
              <a:gd name="connsiteX78" fmla="*/ 1079984 w 5217745"/>
              <a:gd name="connsiteY78" fmla="*/ 2897124 h 6858000"/>
              <a:gd name="connsiteX79" fmla="*/ 970907 w 5217745"/>
              <a:gd name="connsiteY79" fmla="*/ 2780541 h 6858000"/>
              <a:gd name="connsiteX80" fmla="*/ 1083737 w 5217745"/>
              <a:gd name="connsiteY80" fmla="*/ 2678487 h 6858000"/>
              <a:gd name="connsiteX81" fmla="*/ 1168238 w 5217745"/>
              <a:gd name="connsiteY81" fmla="*/ 2678487 h 6858000"/>
              <a:gd name="connsiteX82" fmla="*/ 1175380 w 5217745"/>
              <a:gd name="connsiteY82" fmla="*/ 2678487 h 6858000"/>
              <a:gd name="connsiteX83" fmla="*/ 1175380 w 5217745"/>
              <a:gd name="connsiteY83" fmla="*/ 2678244 h 6858000"/>
              <a:gd name="connsiteX84" fmla="*/ 1364721 w 5217745"/>
              <a:gd name="connsiteY84" fmla="*/ 2526070 h 6858000"/>
              <a:gd name="connsiteX85" fmla="*/ 1175380 w 5217745"/>
              <a:gd name="connsiteY85" fmla="*/ 2373896 h 6858000"/>
              <a:gd name="connsiteX86" fmla="*/ 1175380 w 5217745"/>
              <a:gd name="connsiteY86" fmla="*/ 2373654 h 6858000"/>
              <a:gd name="connsiteX87" fmla="*/ 1168238 w 5217745"/>
              <a:gd name="connsiteY87" fmla="*/ 2373654 h 6858000"/>
              <a:gd name="connsiteX88" fmla="*/ 607481 w 5217745"/>
              <a:gd name="connsiteY88" fmla="*/ 2373654 h 6858000"/>
              <a:gd name="connsiteX89" fmla="*/ 498404 w 5217745"/>
              <a:gd name="connsiteY89" fmla="*/ 2257071 h 6858000"/>
              <a:gd name="connsiteX90" fmla="*/ 611234 w 5217745"/>
              <a:gd name="connsiteY90" fmla="*/ 2155016 h 6858000"/>
              <a:gd name="connsiteX91" fmla="*/ 1258308 w 5217745"/>
              <a:gd name="connsiteY91" fmla="*/ 2155016 h 6858000"/>
              <a:gd name="connsiteX92" fmla="*/ 1311090 w 5217745"/>
              <a:gd name="connsiteY92" fmla="*/ 2155016 h 6858000"/>
              <a:gd name="connsiteX93" fmla="*/ 1418956 w 5217745"/>
              <a:gd name="connsiteY93" fmla="*/ 2045698 h 6858000"/>
              <a:gd name="connsiteX94" fmla="*/ 1311090 w 5217745"/>
              <a:gd name="connsiteY94" fmla="*/ 1936379 h 6858000"/>
              <a:gd name="connsiteX95" fmla="*/ 1258308 w 5217745"/>
              <a:gd name="connsiteY95" fmla="*/ 1936379 h 6858000"/>
              <a:gd name="connsiteX96" fmla="*/ 1174533 w 5217745"/>
              <a:gd name="connsiteY96" fmla="*/ 1936379 h 6858000"/>
              <a:gd name="connsiteX97" fmla="*/ 1017274 w 5217745"/>
              <a:gd name="connsiteY97" fmla="*/ 1779120 h 6858000"/>
              <a:gd name="connsiteX98" fmla="*/ 1174533 w 5217745"/>
              <a:gd name="connsiteY98" fmla="*/ 1621861 h 6858000"/>
              <a:gd name="connsiteX99" fmla="*/ 1459149 w 5217745"/>
              <a:gd name="connsiteY99" fmla="*/ 1621861 h 6858000"/>
              <a:gd name="connsiteX100" fmla="*/ 1502489 w 5217745"/>
              <a:gd name="connsiteY100" fmla="*/ 1621861 h 6858000"/>
              <a:gd name="connsiteX101" fmla="*/ 1516169 w 5217745"/>
              <a:gd name="connsiteY101" fmla="*/ 1621861 h 6858000"/>
              <a:gd name="connsiteX102" fmla="*/ 1604907 w 5217745"/>
              <a:gd name="connsiteY102" fmla="*/ 1571621 h 6858000"/>
              <a:gd name="connsiteX103" fmla="*/ 1619918 w 5217745"/>
              <a:gd name="connsiteY103" fmla="*/ 1523681 h 6858000"/>
              <a:gd name="connsiteX104" fmla="*/ 1619797 w 5217745"/>
              <a:gd name="connsiteY104" fmla="*/ 1521138 h 6858000"/>
              <a:gd name="connsiteX105" fmla="*/ 1619918 w 5217745"/>
              <a:gd name="connsiteY105" fmla="*/ 1518112 h 6858000"/>
              <a:gd name="connsiteX106" fmla="*/ 1516169 w 5217745"/>
              <a:gd name="connsiteY106" fmla="*/ 1414362 h 6858000"/>
              <a:gd name="connsiteX107" fmla="*/ 1425615 w 5217745"/>
              <a:gd name="connsiteY107" fmla="*/ 1414362 h 6858000"/>
              <a:gd name="connsiteX108" fmla="*/ 1042697 w 5217745"/>
              <a:gd name="connsiteY108" fmla="*/ 1414362 h 6858000"/>
              <a:gd name="connsiteX109" fmla="*/ 326739 w 5217745"/>
              <a:gd name="connsiteY109" fmla="*/ 1414362 h 6858000"/>
              <a:gd name="connsiteX110" fmla="*/ 169722 w 5217745"/>
              <a:gd name="connsiteY110" fmla="*/ 1249476 h 6858000"/>
              <a:gd name="connsiteX111" fmla="*/ 331218 w 5217745"/>
              <a:gd name="connsiteY111" fmla="*/ 1099844 h 6858000"/>
              <a:gd name="connsiteX112" fmla="*/ 999720 w 5217745"/>
              <a:gd name="connsiteY112" fmla="*/ 1099844 h 6858000"/>
              <a:gd name="connsiteX113" fmla="*/ 1017274 w 5217745"/>
              <a:gd name="connsiteY113" fmla="*/ 1099844 h 6858000"/>
              <a:gd name="connsiteX114" fmla="*/ 1017274 w 5217745"/>
              <a:gd name="connsiteY114" fmla="*/ 1098633 h 6858000"/>
              <a:gd name="connsiteX115" fmla="*/ 1117150 w 5217745"/>
              <a:gd name="connsiteY115" fmla="*/ 1004084 h 6858000"/>
              <a:gd name="connsiteX116" fmla="*/ 999720 w 5217745"/>
              <a:gd name="connsiteY116" fmla="*/ 908325 h 6858000"/>
              <a:gd name="connsiteX117" fmla="*/ 909045 w 5217745"/>
              <a:gd name="connsiteY117" fmla="*/ 908325 h 6858000"/>
              <a:gd name="connsiteX118" fmla="*/ 826481 w 5217745"/>
              <a:gd name="connsiteY118" fmla="*/ 829514 h 6858000"/>
              <a:gd name="connsiteX119" fmla="*/ 826481 w 5217745"/>
              <a:gd name="connsiteY119" fmla="*/ 828424 h 6858000"/>
              <a:gd name="connsiteX120" fmla="*/ 917519 w 5217745"/>
              <a:gd name="connsiteY120" fmla="*/ 737386 h 6858000"/>
              <a:gd name="connsiteX121" fmla="*/ 1342808 w 5217745"/>
              <a:gd name="connsiteY121" fmla="*/ 737386 h 6858000"/>
              <a:gd name="connsiteX122" fmla="*/ 1390144 w 5217745"/>
              <a:gd name="connsiteY122" fmla="*/ 737386 h 6858000"/>
              <a:gd name="connsiteX123" fmla="*/ 1591227 w 5217745"/>
              <a:gd name="connsiteY123" fmla="*/ 557004 h 6858000"/>
              <a:gd name="connsiteX124" fmla="*/ 1390144 w 5217745"/>
              <a:gd name="connsiteY124" fmla="*/ 376622 h 6858000"/>
              <a:gd name="connsiteX125" fmla="*/ 1342808 w 5217745"/>
              <a:gd name="connsiteY125" fmla="*/ 376622 h 6858000"/>
              <a:gd name="connsiteX126" fmla="*/ 1198382 w 5217745"/>
              <a:gd name="connsiteY126" fmla="*/ 376622 h 6858000"/>
              <a:gd name="connsiteX127" fmla="*/ 1107465 w 5217745"/>
              <a:gd name="connsiteY127" fmla="*/ 282800 h 6858000"/>
              <a:gd name="connsiteX128" fmla="*/ 1202256 w 5217745"/>
              <a:gd name="connsiteY128" fmla="*/ 194546 h 6858000"/>
              <a:gd name="connsiteX129" fmla="*/ 1818580 w 5217745"/>
              <a:gd name="connsiteY129" fmla="*/ 194546 h 6858000"/>
              <a:gd name="connsiteX130" fmla="*/ 1903323 w 5217745"/>
              <a:gd name="connsiteY130" fmla="*/ 194546 h 6858000"/>
              <a:gd name="connsiteX131" fmla="*/ 1997993 w 5217745"/>
              <a:gd name="connsiteY131" fmla="*/ 119367 h 6858000"/>
              <a:gd name="connsiteX132" fmla="*/ 2001504 w 5217745"/>
              <a:gd name="connsiteY132" fmla="*/ 96486 h 6858000"/>
              <a:gd name="connsiteX133" fmla="*/ 1995451 w 5217745"/>
              <a:gd name="connsiteY133" fmla="*/ 65979 h 6858000"/>
              <a:gd name="connsiteX134" fmla="*/ 1903444 w 5217745"/>
              <a:gd name="connsiteY13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217745" h="6858000">
                <a:moveTo>
                  <a:pt x="1903444" y="0"/>
                </a:moveTo>
                <a:lnTo>
                  <a:pt x="2093995" y="0"/>
                </a:lnTo>
                <a:lnTo>
                  <a:pt x="2181039" y="0"/>
                </a:lnTo>
                <a:lnTo>
                  <a:pt x="5217745" y="0"/>
                </a:lnTo>
                <a:lnTo>
                  <a:pt x="5217745" y="6858000"/>
                </a:lnTo>
                <a:lnTo>
                  <a:pt x="1761928" y="6858000"/>
                </a:lnTo>
                <a:lnTo>
                  <a:pt x="1766819" y="6857002"/>
                </a:lnTo>
                <a:cubicBezTo>
                  <a:pt x="1822159" y="6833304"/>
                  <a:pt x="1860679" y="6777872"/>
                  <a:pt x="1859499" y="6713589"/>
                </a:cubicBezTo>
                <a:cubicBezTo>
                  <a:pt x="1857925" y="6629572"/>
                  <a:pt x="1785773" y="6563714"/>
                  <a:pt x="1701635" y="6563714"/>
                </a:cubicBezTo>
                <a:lnTo>
                  <a:pt x="1360362" y="6563714"/>
                </a:lnTo>
                <a:cubicBezTo>
                  <a:pt x="1307943" y="6557419"/>
                  <a:pt x="1267871" y="6511053"/>
                  <a:pt x="1271866" y="6455970"/>
                </a:cubicBezTo>
                <a:cubicBezTo>
                  <a:pt x="1275740" y="6402582"/>
                  <a:pt x="1322712" y="6362631"/>
                  <a:pt x="1376221" y="6362631"/>
                </a:cubicBezTo>
                <a:lnTo>
                  <a:pt x="1951264" y="6362631"/>
                </a:lnTo>
                <a:lnTo>
                  <a:pt x="2016032" y="6362631"/>
                </a:lnTo>
                <a:cubicBezTo>
                  <a:pt x="2109491" y="6362631"/>
                  <a:pt x="2185276" y="6297621"/>
                  <a:pt x="2185276" y="6217358"/>
                </a:cubicBezTo>
                <a:cubicBezTo>
                  <a:pt x="2185276" y="6137094"/>
                  <a:pt x="2109491" y="6072084"/>
                  <a:pt x="2016032" y="6072084"/>
                </a:cubicBezTo>
                <a:lnTo>
                  <a:pt x="524069" y="6072084"/>
                </a:lnTo>
                <a:cubicBezTo>
                  <a:pt x="480366" y="6059614"/>
                  <a:pt x="448769" y="6018454"/>
                  <a:pt x="451069" y="5970150"/>
                </a:cubicBezTo>
                <a:cubicBezTo>
                  <a:pt x="453612" y="5915672"/>
                  <a:pt x="501068" y="5874148"/>
                  <a:pt x="555545" y="5874148"/>
                </a:cubicBezTo>
                <a:lnTo>
                  <a:pt x="1730932" y="5874148"/>
                </a:lnTo>
                <a:lnTo>
                  <a:pt x="1765313" y="5874148"/>
                </a:lnTo>
                <a:cubicBezTo>
                  <a:pt x="1817370" y="5874148"/>
                  <a:pt x="1859499" y="5839282"/>
                  <a:pt x="1859499" y="5796306"/>
                </a:cubicBezTo>
                <a:cubicBezTo>
                  <a:pt x="1859499" y="5753328"/>
                  <a:pt x="1817370" y="5718463"/>
                  <a:pt x="1765313" y="5718463"/>
                </a:cubicBezTo>
                <a:lnTo>
                  <a:pt x="1730932" y="5718463"/>
                </a:lnTo>
                <a:lnTo>
                  <a:pt x="1004563" y="5718463"/>
                </a:lnTo>
                <a:cubicBezTo>
                  <a:pt x="941489" y="5718463"/>
                  <a:pt x="890886" y="5665317"/>
                  <a:pt x="895002" y="5601396"/>
                </a:cubicBezTo>
                <a:cubicBezTo>
                  <a:pt x="898876" y="5543045"/>
                  <a:pt x="949843" y="5498978"/>
                  <a:pt x="1008315" y="5498978"/>
                </a:cubicBezTo>
                <a:lnTo>
                  <a:pt x="1502125" y="5498978"/>
                </a:lnTo>
                <a:lnTo>
                  <a:pt x="1510842" y="5498978"/>
                </a:lnTo>
                <a:lnTo>
                  <a:pt x="1510842" y="5498615"/>
                </a:lnTo>
                <a:cubicBezTo>
                  <a:pt x="1601033" y="5494499"/>
                  <a:pt x="1672943" y="5428279"/>
                  <a:pt x="1672943" y="5346925"/>
                </a:cubicBezTo>
                <a:cubicBezTo>
                  <a:pt x="1672943" y="5265572"/>
                  <a:pt x="1601154" y="5199230"/>
                  <a:pt x="1510842" y="5195235"/>
                </a:cubicBezTo>
                <a:lnTo>
                  <a:pt x="1510842" y="5194872"/>
                </a:lnTo>
                <a:lnTo>
                  <a:pt x="1502125" y="5194872"/>
                </a:lnTo>
                <a:lnTo>
                  <a:pt x="1413387" y="5194872"/>
                </a:lnTo>
                <a:cubicBezTo>
                  <a:pt x="1350314" y="5194872"/>
                  <a:pt x="1299711" y="5141726"/>
                  <a:pt x="1303827" y="5077805"/>
                </a:cubicBezTo>
                <a:cubicBezTo>
                  <a:pt x="1307701" y="5019454"/>
                  <a:pt x="1358668" y="4975387"/>
                  <a:pt x="1417140" y="4975387"/>
                </a:cubicBezTo>
                <a:lnTo>
                  <a:pt x="1543650" y="4975387"/>
                </a:lnTo>
                <a:lnTo>
                  <a:pt x="1545950" y="4975387"/>
                </a:lnTo>
                <a:lnTo>
                  <a:pt x="1545950" y="4975266"/>
                </a:lnTo>
                <a:cubicBezTo>
                  <a:pt x="1639167" y="4974177"/>
                  <a:pt x="1714467" y="4906624"/>
                  <a:pt x="1714467" y="4823334"/>
                </a:cubicBezTo>
                <a:cubicBezTo>
                  <a:pt x="1714467" y="4740044"/>
                  <a:pt x="1639167" y="4672491"/>
                  <a:pt x="1545950" y="4671402"/>
                </a:cubicBezTo>
                <a:lnTo>
                  <a:pt x="1545950" y="4671280"/>
                </a:lnTo>
                <a:lnTo>
                  <a:pt x="1543650" y="4671280"/>
                </a:lnTo>
                <a:lnTo>
                  <a:pt x="1221868" y="4671280"/>
                </a:lnTo>
                <a:cubicBezTo>
                  <a:pt x="1158795" y="4671280"/>
                  <a:pt x="1108191" y="4618135"/>
                  <a:pt x="1112307" y="4554214"/>
                </a:cubicBezTo>
                <a:cubicBezTo>
                  <a:pt x="1116181" y="4495862"/>
                  <a:pt x="1167148" y="4451796"/>
                  <a:pt x="1225621" y="4451796"/>
                </a:cubicBezTo>
                <a:lnTo>
                  <a:pt x="1494862" y="4451796"/>
                </a:lnTo>
                <a:lnTo>
                  <a:pt x="1526096" y="4451796"/>
                </a:lnTo>
                <a:cubicBezTo>
                  <a:pt x="1585053" y="4451796"/>
                  <a:pt x="1632993" y="4413662"/>
                  <a:pt x="1632993" y="4366448"/>
                </a:cubicBezTo>
                <a:cubicBezTo>
                  <a:pt x="1632993" y="4319355"/>
                  <a:pt x="1585174" y="4281099"/>
                  <a:pt x="1526096" y="4281099"/>
                </a:cubicBezTo>
                <a:lnTo>
                  <a:pt x="1494862" y="4281099"/>
                </a:lnTo>
                <a:lnTo>
                  <a:pt x="1403460" y="4281099"/>
                </a:lnTo>
                <a:cubicBezTo>
                  <a:pt x="1304553" y="4281099"/>
                  <a:pt x="1224895" y="4198535"/>
                  <a:pt x="1229616" y="4098659"/>
                </a:cubicBezTo>
                <a:cubicBezTo>
                  <a:pt x="1233974" y="4005079"/>
                  <a:pt x="1314601" y="3933047"/>
                  <a:pt x="1408303" y="3933047"/>
                </a:cubicBezTo>
                <a:lnTo>
                  <a:pt x="1582753" y="3933047"/>
                </a:lnTo>
                <a:lnTo>
                  <a:pt x="1913856" y="3933047"/>
                </a:lnTo>
                <a:cubicBezTo>
                  <a:pt x="1972813" y="3933047"/>
                  <a:pt x="2020753" y="3889828"/>
                  <a:pt x="2020753" y="3836440"/>
                </a:cubicBezTo>
                <a:cubicBezTo>
                  <a:pt x="2020753" y="3783052"/>
                  <a:pt x="1972934" y="3739833"/>
                  <a:pt x="1913856" y="3739833"/>
                </a:cubicBezTo>
                <a:lnTo>
                  <a:pt x="1580815" y="3739833"/>
                </a:lnTo>
                <a:lnTo>
                  <a:pt x="1498252" y="3739833"/>
                </a:lnTo>
                <a:cubicBezTo>
                  <a:pt x="1452853" y="3739833"/>
                  <a:pt x="1416293" y="3702425"/>
                  <a:pt x="1417625" y="3656785"/>
                </a:cubicBezTo>
                <a:cubicBezTo>
                  <a:pt x="1418956" y="3612719"/>
                  <a:pt x="1457454" y="3578700"/>
                  <a:pt x="1501641" y="3578700"/>
                </a:cubicBezTo>
                <a:lnTo>
                  <a:pt x="1579847" y="3578700"/>
                </a:lnTo>
                <a:lnTo>
                  <a:pt x="1715920" y="3578700"/>
                </a:lnTo>
                <a:cubicBezTo>
                  <a:pt x="1774998" y="3578700"/>
                  <a:pt x="1822939" y="3543350"/>
                  <a:pt x="1822939" y="3499647"/>
                </a:cubicBezTo>
                <a:cubicBezTo>
                  <a:pt x="1822939" y="3455944"/>
                  <a:pt x="1774998" y="3420594"/>
                  <a:pt x="1715920" y="3420594"/>
                </a:cubicBezTo>
                <a:lnTo>
                  <a:pt x="1578999" y="3420594"/>
                </a:lnTo>
                <a:lnTo>
                  <a:pt x="109312" y="3420594"/>
                </a:lnTo>
                <a:cubicBezTo>
                  <a:pt x="46603" y="3420594"/>
                  <a:pt x="-3880" y="3367690"/>
                  <a:pt x="236" y="3304012"/>
                </a:cubicBezTo>
                <a:cubicBezTo>
                  <a:pt x="3989" y="3245902"/>
                  <a:pt x="54835" y="3201957"/>
                  <a:pt x="113065" y="3201957"/>
                </a:cubicBezTo>
                <a:lnTo>
                  <a:pt x="1476339" y="3201957"/>
                </a:lnTo>
                <a:lnTo>
                  <a:pt x="1494620" y="3201957"/>
                </a:lnTo>
                <a:lnTo>
                  <a:pt x="1494620" y="3201230"/>
                </a:lnTo>
                <a:cubicBezTo>
                  <a:pt x="1594495" y="3194088"/>
                  <a:pt x="1672701" y="3128956"/>
                  <a:pt x="1672701" y="3049540"/>
                </a:cubicBezTo>
                <a:cubicBezTo>
                  <a:pt x="1672701" y="2970245"/>
                  <a:pt x="1594495" y="2904993"/>
                  <a:pt x="1494620" y="2897850"/>
                </a:cubicBezTo>
                <a:lnTo>
                  <a:pt x="1494620" y="2897124"/>
                </a:lnTo>
                <a:lnTo>
                  <a:pt x="1476339" y="2897124"/>
                </a:lnTo>
                <a:lnTo>
                  <a:pt x="1079984" y="2897124"/>
                </a:lnTo>
                <a:cubicBezTo>
                  <a:pt x="1017274" y="2897124"/>
                  <a:pt x="966791" y="2844220"/>
                  <a:pt x="970907" y="2780541"/>
                </a:cubicBezTo>
                <a:cubicBezTo>
                  <a:pt x="974660" y="2722432"/>
                  <a:pt x="1025506" y="2678487"/>
                  <a:pt x="1083737" y="2678487"/>
                </a:cubicBezTo>
                <a:lnTo>
                  <a:pt x="1168238" y="2678487"/>
                </a:lnTo>
                <a:lnTo>
                  <a:pt x="1175380" y="2678487"/>
                </a:lnTo>
                <a:lnTo>
                  <a:pt x="1175380" y="2678244"/>
                </a:lnTo>
                <a:cubicBezTo>
                  <a:pt x="1280583" y="2675339"/>
                  <a:pt x="1364721" y="2608392"/>
                  <a:pt x="1364721" y="2526070"/>
                </a:cubicBezTo>
                <a:cubicBezTo>
                  <a:pt x="1364721" y="2443748"/>
                  <a:pt x="1280583" y="2376801"/>
                  <a:pt x="1175380" y="2373896"/>
                </a:cubicBezTo>
                <a:lnTo>
                  <a:pt x="1175380" y="2373654"/>
                </a:lnTo>
                <a:lnTo>
                  <a:pt x="1168238" y="2373654"/>
                </a:lnTo>
                <a:lnTo>
                  <a:pt x="607481" y="2373654"/>
                </a:lnTo>
                <a:cubicBezTo>
                  <a:pt x="544771" y="2373654"/>
                  <a:pt x="494288" y="2320750"/>
                  <a:pt x="498404" y="2257071"/>
                </a:cubicBezTo>
                <a:cubicBezTo>
                  <a:pt x="502157" y="2198962"/>
                  <a:pt x="553003" y="2155016"/>
                  <a:pt x="611234" y="2155016"/>
                </a:cubicBezTo>
                <a:lnTo>
                  <a:pt x="1258308" y="2155016"/>
                </a:lnTo>
                <a:lnTo>
                  <a:pt x="1311090" y="2155016"/>
                </a:lnTo>
                <a:cubicBezTo>
                  <a:pt x="1370653" y="2155016"/>
                  <a:pt x="1418956" y="2106108"/>
                  <a:pt x="1418956" y="2045698"/>
                </a:cubicBezTo>
                <a:cubicBezTo>
                  <a:pt x="1418956" y="1985288"/>
                  <a:pt x="1370653" y="1936379"/>
                  <a:pt x="1311090" y="1936379"/>
                </a:cubicBezTo>
                <a:lnTo>
                  <a:pt x="1258308" y="1936379"/>
                </a:lnTo>
                <a:lnTo>
                  <a:pt x="1174533" y="1936379"/>
                </a:lnTo>
                <a:cubicBezTo>
                  <a:pt x="1087732" y="1936379"/>
                  <a:pt x="1017274" y="1865922"/>
                  <a:pt x="1017274" y="1779120"/>
                </a:cubicBezTo>
                <a:cubicBezTo>
                  <a:pt x="1017274" y="1692319"/>
                  <a:pt x="1087732" y="1621861"/>
                  <a:pt x="1174533" y="1621861"/>
                </a:cubicBezTo>
                <a:lnTo>
                  <a:pt x="1459149" y="1621861"/>
                </a:lnTo>
                <a:lnTo>
                  <a:pt x="1502489" y="1621861"/>
                </a:lnTo>
                <a:lnTo>
                  <a:pt x="1516169" y="1621861"/>
                </a:lnTo>
                <a:cubicBezTo>
                  <a:pt x="1553819" y="1621861"/>
                  <a:pt x="1586748" y="1601765"/>
                  <a:pt x="1604907" y="1571621"/>
                </a:cubicBezTo>
                <a:cubicBezTo>
                  <a:pt x="1614471" y="1557457"/>
                  <a:pt x="1619918" y="1541113"/>
                  <a:pt x="1619918" y="1523681"/>
                </a:cubicBezTo>
                <a:cubicBezTo>
                  <a:pt x="1619918" y="1522833"/>
                  <a:pt x="1619797" y="1521986"/>
                  <a:pt x="1619797" y="1521138"/>
                </a:cubicBezTo>
                <a:cubicBezTo>
                  <a:pt x="1619797" y="1520170"/>
                  <a:pt x="1619918" y="1519080"/>
                  <a:pt x="1619918" y="1518112"/>
                </a:cubicBezTo>
                <a:cubicBezTo>
                  <a:pt x="1619918" y="1460850"/>
                  <a:pt x="1573431" y="1414362"/>
                  <a:pt x="1516169" y="1414362"/>
                </a:cubicBezTo>
                <a:lnTo>
                  <a:pt x="1425615" y="1414362"/>
                </a:lnTo>
                <a:lnTo>
                  <a:pt x="1042697" y="1414362"/>
                </a:lnTo>
                <a:lnTo>
                  <a:pt x="326739" y="1414362"/>
                </a:lnTo>
                <a:cubicBezTo>
                  <a:pt x="237396" y="1414362"/>
                  <a:pt x="165485" y="1339788"/>
                  <a:pt x="169722" y="1249476"/>
                </a:cubicBezTo>
                <a:cubicBezTo>
                  <a:pt x="173717" y="1164854"/>
                  <a:pt x="246596" y="1099844"/>
                  <a:pt x="331218" y="1099844"/>
                </a:cubicBezTo>
                <a:lnTo>
                  <a:pt x="999720" y="1099844"/>
                </a:lnTo>
                <a:lnTo>
                  <a:pt x="1017274" y="1099844"/>
                </a:lnTo>
                <a:lnTo>
                  <a:pt x="1017274" y="1098633"/>
                </a:lnTo>
                <a:cubicBezTo>
                  <a:pt x="1073810" y="1091733"/>
                  <a:pt x="1117150" y="1052146"/>
                  <a:pt x="1117150" y="1004084"/>
                </a:cubicBezTo>
                <a:cubicBezTo>
                  <a:pt x="1117150" y="951181"/>
                  <a:pt x="1064609" y="908325"/>
                  <a:pt x="999720" y="908325"/>
                </a:cubicBezTo>
                <a:lnTo>
                  <a:pt x="909045" y="908325"/>
                </a:lnTo>
                <a:cubicBezTo>
                  <a:pt x="864858" y="908325"/>
                  <a:pt x="826965" y="873701"/>
                  <a:pt x="826481" y="829514"/>
                </a:cubicBezTo>
                <a:cubicBezTo>
                  <a:pt x="826481" y="829150"/>
                  <a:pt x="826481" y="828787"/>
                  <a:pt x="826481" y="828424"/>
                </a:cubicBezTo>
                <a:cubicBezTo>
                  <a:pt x="826481" y="778184"/>
                  <a:pt x="867279" y="737386"/>
                  <a:pt x="917519" y="737386"/>
                </a:cubicBezTo>
                <a:lnTo>
                  <a:pt x="1342808" y="737386"/>
                </a:lnTo>
                <a:lnTo>
                  <a:pt x="1390144" y="737386"/>
                </a:lnTo>
                <a:cubicBezTo>
                  <a:pt x="1501278" y="737386"/>
                  <a:pt x="1591227" y="656638"/>
                  <a:pt x="1591227" y="557004"/>
                </a:cubicBezTo>
                <a:cubicBezTo>
                  <a:pt x="1591227" y="457370"/>
                  <a:pt x="1501157" y="376622"/>
                  <a:pt x="1390144" y="376622"/>
                </a:cubicBezTo>
                <a:lnTo>
                  <a:pt x="1342808" y="376622"/>
                </a:lnTo>
                <a:lnTo>
                  <a:pt x="1198382" y="376622"/>
                </a:lnTo>
                <a:cubicBezTo>
                  <a:pt x="1147173" y="376622"/>
                  <a:pt x="1105891" y="334372"/>
                  <a:pt x="1107465" y="282800"/>
                </a:cubicBezTo>
                <a:cubicBezTo>
                  <a:pt x="1109039" y="232922"/>
                  <a:pt x="1152379" y="194546"/>
                  <a:pt x="1202256" y="194546"/>
                </a:cubicBezTo>
                <a:lnTo>
                  <a:pt x="1818580" y="194546"/>
                </a:lnTo>
                <a:lnTo>
                  <a:pt x="1903323" y="194546"/>
                </a:lnTo>
                <a:cubicBezTo>
                  <a:pt x="1949448" y="194546"/>
                  <a:pt x="1987945" y="162465"/>
                  <a:pt x="1997993" y="119367"/>
                </a:cubicBezTo>
                <a:cubicBezTo>
                  <a:pt x="2000173" y="111982"/>
                  <a:pt x="2001504" y="104355"/>
                  <a:pt x="2001504" y="96486"/>
                </a:cubicBezTo>
                <a:cubicBezTo>
                  <a:pt x="2001504" y="85833"/>
                  <a:pt x="1999325" y="75542"/>
                  <a:pt x="1995451" y="65979"/>
                </a:cubicBezTo>
                <a:cubicBezTo>
                  <a:pt x="1982377" y="27602"/>
                  <a:pt x="1946179" y="0"/>
                  <a:pt x="190344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707390" y="1823085"/>
            <a:ext cx="5812790" cy="2407285"/>
            <a:chOff x="1114" y="2871"/>
            <a:chExt cx="9154" cy="3791"/>
          </a:xfrm>
        </p:grpSpPr>
        <p:sp>
          <p:nvSpPr>
            <p:cNvPr id="17" name="文本框 16"/>
            <p:cNvSpPr txBox="1"/>
            <p:nvPr>
              <p:custDataLst>
                <p:tags r:id="rId6"/>
              </p:custDataLst>
            </p:nvPr>
          </p:nvSpPr>
          <p:spPr>
            <a:xfrm>
              <a:off x="1114" y="3408"/>
              <a:ext cx="9154" cy="325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队伍名称 Team Name：  智慧龙阁·威思龙跃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队伍成员 Team Member：支一郎（创始人兼产品总监）、张梦林（技术总监）</a:t>
              </a:r>
              <a:r>
                <a:rPr lang="zh-CN"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、李冬梅（指导老师）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队伍口号 Team Slogan： "智慧龙阁，引领创新浪潮！"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marL="0" indent="0">
                <a:lnSpc>
                  <a:spcPct val="150000"/>
                </a:lnSpc>
                <a:buNone/>
              </a:pPr>
              <a:endParaRPr lang="zh-CN" altLang="en-US" sz="1600" b="1" kern="0" spc="0" dirty="0">
                <a:ln>
                  <a:noFill/>
                  <a:prstDash val="sysDot"/>
                </a:ln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</p:txBody>
        </p:sp>
        <p:sp>
          <p:nvSpPr>
            <p:cNvPr id="11" name="矩形: 圆角 10"/>
            <p:cNvSpPr/>
            <p:nvPr>
              <p:custDataLst>
                <p:tags r:id="rId7"/>
              </p:custDataLst>
            </p:nvPr>
          </p:nvSpPr>
          <p:spPr>
            <a:xfrm>
              <a:off x="1114" y="2871"/>
              <a:ext cx="8501" cy="52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0000"/>
                  </a:schemeClr>
                </a:gs>
                <a:gs pos="72000">
                  <a:schemeClr val="accent1">
                    <a:alpha val="13000"/>
                  </a:schemeClr>
                </a:gs>
              </a:gsLst>
              <a:lin ang="10800000" scaled="1"/>
              <a:tileRect/>
            </a:gradFill>
            <a:ln w="29335" cap="flat">
              <a:noFill/>
              <a:prstDash val="solid"/>
              <a:miter/>
            </a:ln>
          </p:spPr>
          <p:txBody>
            <a:bodyPr lIns="90000" tIns="46800" rIns="90000" bIns="46800" rtlCol="0" anchor="ctr" anchorCtr="0"/>
            <a:lstStyle/>
            <a:p>
              <a:r>
                <a:rPr lang="zh-CN" altLang="en-US" sz="2000" b="1" dirty="0">
                  <a:solidFill>
                    <a:schemeClr val="accent1"/>
                  </a:solidFill>
                </a:rPr>
                <a:t>队伍信息：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590550" y="4140200"/>
            <a:ext cx="5929630" cy="2479675"/>
            <a:chOff x="930" y="6520"/>
            <a:chExt cx="9338" cy="3905"/>
          </a:xfrm>
        </p:grpSpPr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1114" y="7171"/>
              <a:ext cx="9154" cy="325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所在单位和部门/专业 Enterprise :上海电子信息职业技术学院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作品应用场景 ：人力资源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作品应用项目： 简历筛选与自动处理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defTabSz="1219200">
                <a:lnSpc>
                  <a:spcPct val="200000"/>
                </a:lnSpc>
                <a:spcBef>
                  <a:spcPts val="0"/>
                </a:spcBef>
                <a:buFont typeface="Wingdings" panose="05000000000000000000" charset="0"/>
                <a:buChar char="l"/>
              </a:pPr>
              <a:r>
                <a:rPr sz="1600" b="1" dirty="0">
                  <a:solidFill>
                    <a:schemeClr val="tx1">
                      <a:alpha val="8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其它介绍等</a:t>
              </a:r>
              <a:endParaRPr sz="1600" b="1" dirty="0"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  <a:p>
              <a:pPr marL="0" indent="0">
                <a:lnSpc>
                  <a:spcPct val="150000"/>
                </a:lnSpc>
                <a:buNone/>
              </a:pPr>
              <a:endParaRPr lang="zh-CN" altLang="en-US" sz="1600" b="1" kern="0" spc="0" dirty="0">
                <a:ln>
                  <a:noFill/>
                  <a:prstDash val="sysDot"/>
                </a:ln>
                <a:solidFill>
                  <a:schemeClr val="tx1">
                    <a:alpha val="8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</p:txBody>
        </p:sp>
        <p:sp>
          <p:nvSpPr>
            <p:cNvPr id="16" name="矩形: 圆角 15"/>
            <p:cNvSpPr/>
            <p:nvPr>
              <p:custDataLst>
                <p:tags r:id="rId10"/>
              </p:custDataLst>
            </p:nvPr>
          </p:nvSpPr>
          <p:spPr>
            <a:xfrm>
              <a:off x="930" y="6520"/>
              <a:ext cx="9154" cy="65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0000"/>
                  </a:schemeClr>
                </a:gs>
                <a:gs pos="72000">
                  <a:schemeClr val="accent1">
                    <a:alpha val="13000"/>
                  </a:schemeClr>
                </a:gs>
              </a:gsLst>
              <a:lin ang="10800000" scaled="1"/>
              <a:tileRect/>
            </a:gradFill>
            <a:ln w="29335" cap="flat">
              <a:noFill/>
              <a:prstDash val="solid"/>
              <a:miter/>
            </a:ln>
          </p:spPr>
          <p:txBody>
            <a:bodyPr lIns="90000" tIns="46800" rIns="90000" bIns="46800" rtlCol="0" anchor="ctr" anchorCtr="0"/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公司</a:t>
              </a:r>
              <a:r>
                <a:rPr lang="en-US" altLang="zh-CN" sz="2000" b="1" dirty="0">
                  <a:solidFill>
                    <a:schemeClr val="accent1"/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/</a:t>
              </a:r>
              <a:r>
                <a:rPr lang="zh-CN" altLang="en-US" sz="2000" b="1" dirty="0">
                  <a:solidFill>
                    <a:schemeClr val="accent1"/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方正公文黑体" panose="02000500000000000000" charset="-122"/>
                </a:rPr>
                <a:t>单位简介：</a:t>
              </a:r>
              <a:endParaRPr lang="zh-CN" altLang="en-US" sz="2000" b="1" dirty="0">
                <a:solidFill>
                  <a:schemeClr val="accent1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方正公文黑体" panose="02000500000000000000" charset="-122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7467600" y="6396355"/>
            <a:ext cx="13265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Helvetica"/>
                <a:sym typeface="+mn-ea"/>
              </a:rPr>
              <a:t>支一郎</a:t>
            </a:r>
            <a:endParaRPr kumimoji="0" lang="zh-CN" altLang="en-US" b="1" i="0" u="none" strike="noStrike" kern="1200" cap="none" spc="300" normalizeH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  <a:p>
            <a:endParaRPr kumimoji="0" lang="zh-CN" altLang="en-US" b="1" i="0" u="none" strike="noStrike" kern="1200" cap="none" spc="300" normalizeH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7467600" y="6122670"/>
            <a:ext cx="860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spc="30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Helvetica"/>
                <a:sym typeface="Helvetica"/>
              </a:rPr>
              <a:t>产品总监：</a:t>
            </a:r>
            <a:endParaRPr kumimoji="0" lang="zh-CN" altLang="en-US" sz="1000" b="0" i="0" u="none" strike="noStrike" kern="1200" cap="none" spc="300" normalizeH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  <a:p>
            <a:endParaRPr kumimoji="0" lang="zh-CN" altLang="en-US" sz="1000" b="0" i="0" u="none" strike="noStrike" kern="1200" cap="none" spc="300" normalizeH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Helvetica"/>
              <a:sym typeface="Helvetica"/>
            </a:endParaRPr>
          </a:p>
        </p:txBody>
      </p:sp>
      <p:sp>
        <p:nvSpPr>
          <p:cNvPr id="3" name="标题 4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3416300" y="1192530"/>
            <a:ext cx="4531360" cy="762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 fontScale="4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5200" b="0" i="0" u="none" strike="noStrike" kern="1200" cap="none" spc="0" normalizeH="0" baseline="0" noProof="1" dirty="0" smtClean="0">
                <a:ln>
                  <a:noFill/>
                  <a:prstDash val="sysDot"/>
                </a:ln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2460000" scaled="0"/>
                </a:gradFill>
                <a:uFillTx/>
                <a:latin typeface="+mj-lt"/>
                <a:ea typeface="+mj-lt"/>
                <a:cs typeface="MiSans" panose="00000500000000000000" charset="-122"/>
                <a:sym typeface="+mn-ea"/>
              </a:defRPr>
            </a:lvl1pPr>
          </a:lstStyle>
          <a:p>
            <a:pPr algn="l"/>
            <a:r>
              <a:rPr lang="zh-CN" altLang="en-US" b="1" dirty="0"/>
              <a:t>才聚宝盒·RPA</a:t>
            </a:r>
            <a:endParaRPr lang="zh-CN" altLang="en-US" b="1" dirty="0"/>
          </a:p>
          <a:p>
            <a:pPr algn="l"/>
            <a:r>
              <a:rPr lang="zh-CN" altLang="en-US" b="1" dirty="0"/>
              <a:t> </a:t>
            </a:r>
            <a:r>
              <a:rPr lang="en-US" altLang="zh-CN" b="1" dirty="0"/>
              <a:t>        </a:t>
            </a:r>
            <a:r>
              <a:rPr lang="zh-CN" altLang="en-US" b="1" dirty="0"/>
              <a:t>智能简历筛选器</a:t>
            </a:r>
            <a:endParaRPr lang="zh-CN" altLang="en-US" b="1" dirty="0"/>
          </a:p>
        </p:txBody>
      </p:sp>
      <p:sp>
        <p:nvSpPr>
          <p:cNvPr id="7" name="文本占位符 8"/>
          <p:cNvSpPr txBox="1"/>
          <p:nvPr/>
        </p:nvSpPr>
        <p:spPr>
          <a:xfrm>
            <a:off x="696254" y="1374406"/>
            <a:ext cx="6251934" cy="480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参赛作品 </a:t>
            </a:r>
            <a:r>
              <a:rPr kumimoji="1" lang="en-US" altLang="zh-CN" dirty="0">
                <a:solidFill>
                  <a:schemeClr val="tx2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entries</a:t>
            </a:r>
            <a:r>
              <a:rPr kumimoji="1" lang="zh-CN" altLang="en-US" dirty="0">
                <a:solidFill>
                  <a:schemeClr val="tx2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：</a:t>
            </a:r>
            <a:r>
              <a:rPr kumimoji="1" lang="en-US" altLang="zh-CN" dirty="0">
                <a:solidFill>
                  <a:schemeClr val="tx2">
                    <a:alpha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kumimoji="1" lang="en-US" altLang="zh-CN" dirty="0">
              <a:solidFill>
                <a:schemeClr val="tx2">
                  <a:alpha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图片 1" descr="a02c101d825f9d6d24f84d6f05ab79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100" y="5061585"/>
            <a:ext cx="4245610" cy="197993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监控与管理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05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4800" y="360000"/>
            <a:ext cx="5401200" cy="720000"/>
          </a:xfrm>
        </p:spPr>
        <p:txBody>
          <a:bodyPr lIns="0" tIns="0" rIns="0" bIns="0" anchor="b"/>
          <a:lstStyle/>
          <a:p>
            <a:pPr algn="l"/>
            <a:r>
              <a:rPr lang="zh-CN" altLang="en-US" sz="3600"/>
              <a:t>实时监控与异常处理</a:t>
            </a:r>
            <a:endParaRPr lang="zh-CN" altLang="en-US" sz="3600"/>
          </a:p>
        </p:txBody>
      </p:sp>
      <p:pic>
        <p:nvPicPr>
          <p:cNvPr id="4" name="图片 3" descr="/data/temp/91f65ca1-724f-11ef-bbf5-5a529cf76edd.jpg@base@tag=imgScale&amp;m=1&amp;w=1453&amp;h=1904&amp;q=9591f65ca1-724f-11ef-bbf5-5a529cf76edd"/>
          <p:cNvPicPr/>
          <p:nvPr>
            <p:custDataLst>
              <p:tags r:id="rId2"/>
            </p:custDataLst>
          </p:nvPr>
        </p:nvPicPr>
        <p:blipFill>
          <a:blip r:embed="rId3"/>
          <a:srcRect l="11838" r="11838"/>
        </p:blipFill>
        <p:spPr>
          <a:xfrm>
            <a:off x="6957695" y="0"/>
            <a:ext cx="5234305" cy="6858000"/>
          </a:xfrm>
          <a:prstGeom prst="rect">
            <a:avLst/>
          </a:prstGeom>
          <a:blipFill rotWithShape="1">
            <a:blip r:embed="rId4"/>
            <a:stretch>
              <a:fillRect t="-1000" r="-1000" b="-1000"/>
            </a:stretch>
          </a:blip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676018" y="2077460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系统会持续跟踪简历筛选过程，确保无延迟或故障，如发现异常</a:t>
            </a:r>
            <a:r>
              <a:rPr lang="zh-CN" altLang="en-US" sz="2000" b="1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立即报警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。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676018" y="1713605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实时监控系统状态</a:t>
            </a:r>
            <a:endParaRPr lang="zh-CN" altLang="en-US" sz="2400" b="1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720343" y="1765040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676653" y="3689725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当系统检测到异常行为，如简历上传错误或数据丢失，</a:t>
            </a:r>
            <a:r>
              <a:rPr lang="zh-CN" altLang="en-US" sz="2000" b="1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自动触发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预设的处理流程。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676653" y="3325870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异常情况的自动响应</a:t>
            </a:r>
            <a:endParaRPr lang="zh-CN" altLang="en-US" sz="2400" b="1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720343" y="3392545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1677288" y="5301990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所有监控活动和异常处理都会被</a:t>
            </a:r>
            <a:r>
              <a:rPr lang="zh-CN" altLang="en-US" sz="2000" b="1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详细记录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，便于后续分析和优化系统性能。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1677288" y="4938135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日志记录与分析</a:t>
            </a:r>
            <a:endParaRPr lang="zh-CN" altLang="en-US" sz="2400" b="1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720343" y="5002905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697330a1f2252be03b5d9848c1ffd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176678" y="4651451"/>
            <a:ext cx="331634" cy="331634"/>
          </a:xfrm>
          <a:prstGeom prst="rect">
            <a:avLst/>
          </a:prstGeom>
        </p:spPr>
      </p:pic>
      <p:pic>
        <p:nvPicPr>
          <p:cNvPr id="494" name="picture 4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176678" y="3715772"/>
            <a:ext cx="331634" cy="331634"/>
          </a:xfrm>
          <a:prstGeom prst="rect">
            <a:avLst/>
          </a:prstGeom>
        </p:spPr>
      </p:pic>
      <p:pic>
        <p:nvPicPr>
          <p:cNvPr id="496" name="picture 4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176678" y="2780100"/>
            <a:ext cx="331634" cy="331634"/>
          </a:xfrm>
          <a:prstGeom prst="rect">
            <a:avLst/>
          </a:prstGeom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176678" y="1855756"/>
            <a:ext cx="331634" cy="331634"/>
          </a:xfrm>
          <a:prstGeom prst="rect">
            <a:avLst/>
          </a:prstGeom>
        </p:spPr>
      </p:pic>
      <p:sp>
        <p:nvSpPr>
          <p:cNvPr id="500" name="textbox 500"/>
          <p:cNvSpPr/>
          <p:nvPr>
            <p:custDataLst>
              <p:tags r:id="rId2"/>
            </p:custDataLst>
          </p:nvPr>
        </p:nvSpPr>
        <p:spPr>
          <a:xfrm>
            <a:off x="0" y="201295"/>
            <a:ext cx="5377180" cy="7099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scene3d>
              <a:camera prst="orthographicFront"/>
              <a:lightRig rig="threePt" dir="t"/>
            </a:scene3d>
          </a:bodyPr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</a:pPr>
            <a:r>
              <a:rPr lang="zh-CN" sz="4800" kern="0" spc="-30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标准粗黑" panose="02000503000000000000" charset="-122"/>
                <a:ea typeface="标准粗黑" panose="02000503000000000000" charset="-122"/>
                <a:cs typeface="微软雅黑" panose="020B0503020204020204" charset="-122"/>
                <a:sym typeface="标准粗黑" panose="02000503000000000000" charset="-122"/>
              </a:rPr>
              <a:t>监控</a:t>
            </a:r>
            <a:r>
              <a:rPr sz="4800" kern="0" spc="-30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标准粗黑" panose="02000503000000000000" charset="-122"/>
                <a:ea typeface="标准粗黑" panose="02000503000000000000" charset="-122"/>
                <a:cs typeface="微软雅黑" panose="020B0503020204020204" charset="-122"/>
                <a:sym typeface="标准粗黑" panose="02000503000000000000" charset="-122"/>
              </a:rPr>
              <a:t>中心功能</a:t>
            </a:r>
            <a:r>
              <a:rPr sz="4800" kern="0" spc="-29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标准粗黑" panose="02000503000000000000" charset="-122"/>
                <a:ea typeface="标准粗黑" panose="02000503000000000000" charset="-122"/>
                <a:cs typeface="微软雅黑" panose="020B0503020204020204" charset="-122"/>
                <a:sym typeface="标准粗黑" panose="02000503000000000000" charset="-122"/>
              </a:rPr>
              <a:t>展</a:t>
            </a:r>
            <a:r>
              <a:rPr sz="4800" kern="0" spc="-7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标准粗黑" panose="02000503000000000000" charset="-122"/>
                <a:ea typeface="标准粗黑" panose="02000503000000000000" charset="-122"/>
                <a:cs typeface="微软雅黑" panose="020B0503020204020204" charset="-122"/>
                <a:sym typeface="标准粗黑" panose="02000503000000000000" charset="-122"/>
              </a:rPr>
              <a:t>示</a:t>
            </a:r>
            <a:endParaRPr sz="4800" kern="0" spc="-70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标准粗黑" panose="02000503000000000000" charset="-122"/>
              <a:ea typeface="标准粗黑" panose="02000503000000000000" charset="-122"/>
              <a:cs typeface="微软雅黑" panose="020B0503020204020204" charset="-122"/>
              <a:sym typeface="标准粗黑" panose="02000503000000000000" charset="-122"/>
            </a:endParaRPr>
          </a:p>
        </p:txBody>
      </p:sp>
      <p:sp>
        <p:nvSpPr>
          <p:cNvPr id="490" name="textbox 490"/>
          <p:cNvSpPr/>
          <p:nvPr/>
        </p:nvSpPr>
        <p:spPr>
          <a:xfrm>
            <a:off x="9508173" y="1661478"/>
            <a:ext cx="2791460" cy="3672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70000"/>
              </a:lnSpc>
            </a:pPr>
            <a:r>
              <a:rPr lang="zh-CN" sz="2000" b="1" kern="0" spc="-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监控累计完成任务数</a:t>
            </a:r>
            <a:endParaRPr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2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3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3000"/>
              </a:lnSpc>
            </a:pPr>
            <a:r>
              <a:rPr 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监控执行任务状态</a:t>
            </a:r>
            <a:endParaRPr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6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6000"/>
              </a:lnSpc>
            </a:pPr>
            <a:endParaRPr lang="zh-CN" sz="2000" b="1" kern="0" spc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6000"/>
              </a:lnSpc>
            </a:pPr>
            <a:r>
              <a:rPr lang="zh-CN" sz="2000" b="1" kern="0" spc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机器人状态</a:t>
            </a:r>
            <a:r>
              <a:rPr sz="2000" b="1" kern="0" spc="-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自动检测</a:t>
            </a:r>
            <a:endParaRPr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5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6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16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00000"/>
              </a:lnSpc>
            </a:pPr>
            <a:endParaRPr sz="5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endParaRPr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7000"/>
              </a:lnSpc>
            </a:pPr>
            <a:r>
              <a:rPr lang="zh-CN" sz="2000" b="1" kern="0" spc="-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调度应用运行展示</a:t>
            </a:r>
            <a:endParaRPr lang="zh-CN" sz="2000"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pic>
        <p:nvPicPr>
          <p:cNvPr id="9" name="图片 8" descr="34e135b193d093bc96f08272ce3e9ab"/>
          <p:cNvPicPr>
            <a:picLocks noChangeAspect="1"/>
          </p:cNvPicPr>
          <p:nvPr/>
        </p:nvPicPr>
        <p:blipFill>
          <a:blip r:embed="rId3"/>
          <a:srcRect r="15956" b="1792"/>
          <a:stretch>
            <a:fillRect/>
          </a:stretch>
        </p:blipFill>
        <p:spPr>
          <a:xfrm>
            <a:off x="74930" y="910908"/>
            <a:ext cx="9034145" cy="5785803"/>
          </a:xfrm>
          <a:prstGeom prst="rect">
            <a:avLst/>
          </a:prstGeom>
        </p:spPr>
      </p:pic>
      <p:pic>
        <p:nvPicPr>
          <p:cNvPr id="3" name="图片 2" descr="697330a1f2252be03b5d9848c1ffd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500" grpId="0"/>
      <p:bldP spid="4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>
          <a:xfrm>
            <a:off x="5998845" y="3216275"/>
            <a:ext cx="5223510" cy="1260475"/>
          </a:xfrm>
        </p:spPr>
        <p:txBody>
          <a:bodyPr/>
          <a:lstStyle/>
          <a:p>
            <a:r>
              <a:rPr>
                <a:sym typeface="+mn-ea"/>
              </a:rPr>
              <a:t>实施效果与数据展示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06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>
            <p:custDataLst>
              <p:tags r:id="rId1"/>
            </p:custDataLst>
          </p:nvPr>
        </p:nvSpPr>
        <p:spPr>
          <a:xfrm flipH="1">
            <a:off x="11680457" y="5709056"/>
            <a:ext cx="511543" cy="1148944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806" h="1809">
                <a:moveTo>
                  <a:pt x="0" y="0"/>
                </a:moveTo>
                <a:lnTo>
                  <a:pt x="806" y="1809"/>
                </a:lnTo>
                <a:lnTo>
                  <a:pt x="0" y="18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pic>
        <p:nvPicPr>
          <p:cNvPr id="11" name="图片 10" descr="/data/temp/a69e2244-7265-11ef-9af2-b65f4714ef68.jpg@base@tag=imgScale&amp;m=1&amp;w=1780&amp;h=1903&amp;q=95a69e2244-7265-11ef-9af2-b65f4714ef6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1013" r="11013"/>
          <a:stretch>
            <a:fillRect/>
          </a:stretch>
        </p:blipFill>
        <p:spPr>
          <a:xfrm flipH="1">
            <a:off x="0" y="1"/>
            <a:ext cx="6414770" cy="6857365"/>
          </a:xfrm>
          <a:custGeom>
            <a:avLst/>
            <a:gdLst>
              <a:gd name="connsiteX0" fmla="*/ 4524548 w 6414770"/>
              <a:gd name="connsiteY0" fmla="*/ 3601085 h 6857365"/>
              <a:gd name="connsiteX1" fmla="*/ 1753918 w 6414770"/>
              <a:gd name="connsiteY1" fmla="*/ 3601085 h 6857365"/>
              <a:gd name="connsiteX2" fmla="*/ 3342125 w 6414770"/>
              <a:gd name="connsiteY2" fmla="*/ 6857365 h 6857365"/>
              <a:gd name="connsiteX3" fmla="*/ 6112755 w 6414770"/>
              <a:gd name="connsiteY3" fmla="*/ 6857365 h 6857365"/>
              <a:gd name="connsiteX4" fmla="*/ 2768523 w 6414770"/>
              <a:gd name="connsiteY4" fmla="*/ 0 h 6857365"/>
              <a:gd name="connsiteX5" fmla="*/ 0 w 6414770"/>
              <a:gd name="connsiteY5" fmla="*/ 0 h 6857365"/>
              <a:gd name="connsiteX6" fmla="*/ 0 w 6414770"/>
              <a:gd name="connsiteY6" fmla="*/ 5080 h 6857365"/>
              <a:gd name="connsiteX7" fmla="*/ 1640159 w 6414770"/>
              <a:gd name="connsiteY7" fmla="*/ 3367405 h 6857365"/>
              <a:gd name="connsiteX8" fmla="*/ 4410587 w 6414770"/>
              <a:gd name="connsiteY8" fmla="*/ 3367405 h 6857365"/>
              <a:gd name="connsiteX9" fmla="*/ 5389933 w 6414770"/>
              <a:gd name="connsiteY9" fmla="*/ 0 h 6857365"/>
              <a:gd name="connsiteX10" fmla="*/ 3056429 w 6414770"/>
              <a:gd name="connsiteY10" fmla="*/ 0 h 6857365"/>
              <a:gd name="connsiteX11" fmla="*/ 6400801 w 6414770"/>
              <a:gd name="connsiteY11" fmla="*/ 6857365 h 6857365"/>
              <a:gd name="connsiteX12" fmla="*/ 6414770 w 6414770"/>
              <a:gd name="connsiteY12" fmla="*/ 6857365 h 6857365"/>
              <a:gd name="connsiteX13" fmla="*/ 6414770 w 6414770"/>
              <a:gd name="connsiteY13" fmla="*/ 2100580 h 685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14770" h="6857365">
                <a:moveTo>
                  <a:pt x="4524548" y="3601085"/>
                </a:moveTo>
                <a:lnTo>
                  <a:pt x="1753918" y="3601085"/>
                </a:lnTo>
                <a:lnTo>
                  <a:pt x="3342125" y="6857365"/>
                </a:lnTo>
                <a:lnTo>
                  <a:pt x="6112755" y="6857365"/>
                </a:lnTo>
                <a:close/>
                <a:moveTo>
                  <a:pt x="2768523" y="0"/>
                </a:moveTo>
                <a:lnTo>
                  <a:pt x="0" y="0"/>
                </a:lnTo>
                <a:lnTo>
                  <a:pt x="0" y="5080"/>
                </a:lnTo>
                <a:lnTo>
                  <a:pt x="1640159" y="3367405"/>
                </a:lnTo>
                <a:lnTo>
                  <a:pt x="4410587" y="3367405"/>
                </a:lnTo>
                <a:close/>
                <a:moveTo>
                  <a:pt x="5389933" y="0"/>
                </a:moveTo>
                <a:lnTo>
                  <a:pt x="3056429" y="0"/>
                </a:lnTo>
                <a:lnTo>
                  <a:pt x="6400801" y="6857365"/>
                </a:lnTo>
                <a:lnTo>
                  <a:pt x="6414770" y="6857365"/>
                </a:lnTo>
                <a:lnTo>
                  <a:pt x="6414770" y="2100580"/>
                </a:lnTo>
                <a:close/>
              </a:path>
            </a:pathLst>
          </a:custGeom>
          <a:ln w="9525" cap="flat" cmpd="sng" algn="ctr">
            <a:solidFill>
              <a:schemeClr val="accent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" name="任意多边形 13"/>
          <p:cNvSpPr/>
          <p:nvPr>
            <p:custDataLst>
              <p:tags r:id="rId4"/>
            </p:custDataLst>
          </p:nvPr>
        </p:nvSpPr>
        <p:spPr>
          <a:xfrm>
            <a:off x="5080" y="0"/>
            <a:ext cx="3358341" cy="6857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89" h="10799">
                <a:moveTo>
                  <a:pt x="1614" y="0"/>
                </a:moveTo>
                <a:lnTo>
                  <a:pt x="5289" y="0"/>
                </a:lnTo>
                <a:lnTo>
                  <a:pt x="22" y="10799"/>
                </a:lnTo>
                <a:lnTo>
                  <a:pt x="0" y="10799"/>
                </a:lnTo>
                <a:lnTo>
                  <a:pt x="0" y="3308"/>
                </a:lnTo>
                <a:lnTo>
                  <a:pt x="1614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23109" y="481013"/>
            <a:ext cx="5488165" cy="792000"/>
          </a:xfrm>
        </p:spPr>
        <p:txBody>
          <a:bodyPr anchor="b"/>
          <a:lstStyle/>
          <a:p>
            <a:pPr algn="l"/>
            <a:r>
              <a:rPr lang="zh-CN" altLang="en-US" dirty="0"/>
              <a:t>实施效果详细展示</a:t>
            </a:r>
            <a:endParaRPr lang="zh-CN" altLang="en-US" dirty="0"/>
          </a:p>
        </p:txBody>
      </p:sp>
      <p:sp>
        <p:nvSpPr>
          <p:cNvPr id="2" name="正文"/>
          <p:cNvSpPr txBox="1"/>
          <p:nvPr>
            <p:custDataLst>
              <p:tags r:id="rId6"/>
            </p:custDataLst>
          </p:nvPr>
        </p:nvSpPr>
        <p:spPr>
          <a:xfrm>
            <a:off x="6628242" y="1856647"/>
            <a:ext cx="5483455" cy="841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实施前：招聘专员每日需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小时筛选简历，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易误判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。实施后：RPA自动化处理，专员工作时间减至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小时，效率提升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66.67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%。</a:t>
            </a:r>
            <a:endParaRPr lang="zh-CN" altLang="en-US" sz="14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7"/>
            </p:custDataLst>
          </p:nvPr>
        </p:nvSpPr>
        <p:spPr>
          <a:xfrm>
            <a:off x="6590142" y="1482654"/>
            <a:ext cx="5483455" cy="36768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ea"/>
              </a:rPr>
              <a:t>人力优化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5" name="正文"/>
          <p:cNvSpPr txBox="1"/>
          <p:nvPr>
            <p:custDataLst>
              <p:tags r:id="rId8"/>
            </p:custDataLst>
          </p:nvPr>
        </p:nvSpPr>
        <p:spPr>
          <a:xfrm>
            <a:off x="4775422" y="5587044"/>
            <a:ext cx="5483455" cy="841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关键词提取实例图、数据可视化大屏效果图、RPA执行流程实际截图展示RPA</a:t>
            </a:r>
            <a:r>
              <a:rPr lang="zh-CN" altLang="en-US" sz="16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高效性和准确性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14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6" name="标题"/>
          <p:cNvSpPr txBox="1"/>
          <p:nvPr>
            <p:custDataLst>
              <p:tags r:id="rId9"/>
            </p:custDataLst>
          </p:nvPr>
        </p:nvSpPr>
        <p:spPr>
          <a:xfrm>
            <a:off x="4775422" y="5226386"/>
            <a:ext cx="5483455" cy="36768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ea"/>
              </a:rPr>
              <a:t>实际效果图展示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10"/>
            </p:custDataLst>
          </p:nvPr>
        </p:nvSpPr>
        <p:spPr>
          <a:xfrm>
            <a:off x="5997723" y="3064343"/>
            <a:ext cx="5483455" cy="841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RPA节省一名招聘专员年成本约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20万元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，长期维护成本低于节省人力成本。</a:t>
            </a:r>
            <a:endParaRPr lang="zh-CN" altLang="en-US" sz="14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11"/>
            </p:custDataLst>
          </p:nvPr>
        </p:nvSpPr>
        <p:spPr>
          <a:xfrm>
            <a:off x="5997723" y="2704320"/>
            <a:ext cx="5483455" cy="36768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ea"/>
              </a:rPr>
              <a:t>成本降低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9" name="正文"/>
          <p:cNvSpPr txBox="1"/>
          <p:nvPr>
            <p:custDataLst>
              <p:tags r:id="rId12"/>
            </p:custDataLst>
          </p:nvPr>
        </p:nvSpPr>
        <p:spPr>
          <a:xfrm>
            <a:off x="5388160" y="4324106"/>
            <a:ext cx="5483455" cy="841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实施前招聘周期</a:t>
            </a:r>
            <a:r>
              <a:rPr lang="zh-CN" altLang="en-US" sz="14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30天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，RPA应用后缩短至</a:t>
            </a:r>
            <a:r>
              <a:rPr lang="zh-CN" altLang="en-US" sz="1600" b="1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15天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，效率提升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50</a:t>
            </a:r>
            <a:r>
              <a:rPr lang="zh-CN" altLang="en-US" sz="1400" spc="13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%。</a:t>
            </a:r>
            <a:endParaRPr lang="zh-CN" altLang="en-US" sz="1400" spc="13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标题"/>
          <p:cNvSpPr txBox="1"/>
          <p:nvPr>
            <p:custDataLst>
              <p:tags r:id="rId13"/>
            </p:custDataLst>
          </p:nvPr>
        </p:nvSpPr>
        <p:spPr>
          <a:xfrm>
            <a:off x="5388160" y="3963448"/>
            <a:ext cx="5483455" cy="36768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ea"/>
              </a:rPr>
              <a:t>招聘周期缩短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icture 7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63245" y="1961515"/>
            <a:ext cx="5220335" cy="3430905"/>
          </a:xfrm>
          <a:prstGeom prst="rect">
            <a:avLst/>
          </a:prstGeom>
        </p:spPr>
      </p:pic>
      <p:sp>
        <p:nvSpPr>
          <p:cNvPr id="788" name="textbox 788"/>
          <p:cNvSpPr/>
          <p:nvPr/>
        </p:nvSpPr>
        <p:spPr>
          <a:xfrm>
            <a:off x="8369300" y="5471795"/>
            <a:ext cx="3619500" cy="672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6000"/>
              </a:lnSpc>
            </a:pPr>
            <a:endParaRPr sz="200" b="1" dirty="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20000"/>
              </a:lnSpc>
            </a:pPr>
            <a:endParaRPr sz="700" b="1" dirty="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20000"/>
              </a:lnSpc>
            </a:pPr>
            <a:endParaRPr sz="700" b="1" dirty="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algn="l" rtl="0" eaLnBrk="0">
              <a:lnSpc>
                <a:spcPct val="120000"/>
              </a:lnSpc>
            </a:pPr>
            <a:r>
              <a:rPr lang="en-US" b="1" kern="0" spc="-30" dirty="0">
                <a:solidFill>
                  <a:srgbClr val="535353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                     </a:t>
            </a:r>
            <a:r>
              <a:rPr b="1" kern="0" spc="-30" dirty="0">
                <a:solidFill>
                  <a:srgbClr val="535353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快速搭建</a:t>
            </a:r>
            <a:r>
              <a:rPr b="1" kern="0" spc="-30" dirty="0">
                <a:solidFill>
                  <a:srgbClr val="FF0000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个性化</a:t>
            </a:r>
            <a:r>
              <a:rPr lang="zh-CN" b="1" kern="0" spc="-30" dirty="0">
                <a:solidFill>
                  <a:schemeClr val="tx1">
                    <a:lumMod val="50000"/>
                    <a:lumOff val="50000"/>
                    <a:alpha val="100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展示平台</a:t>
            </a:r>
            <a:endParaRPr lang="zh-CN" b="1" kern="0" spc="-30" dirty="0">
              <a:solidFill>
                <a:schemeClr val="tx1">
                  <a:lumMod val="50000"/>
                  <a:lumOff val="50000"/>
                  <a:alpha val="100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790" name="picture 7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090259" y="5808228"/>
            <a:ext cx="205138" cy="199878"/>
          </a:xfrm>
          <a:prstGeom prst="rect">
            <a:avLst/>
          </a:prstGeom>
        </p:spPr>
      </p:pic>
      <p:sp>
        <p:nvSpPr>
          <p:cNvPr id="794" name="textbox 794"/>
          <p:cNvSpPr/>
          <p:nvPr/>
        </p:nvSpPr>
        <p:spPr>
          <a:xfrm>
            <a:off x="212725" y="307975"/>
            <a:ext cx="8538845" cy="14655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7000"/>
              </a:lnSpc>
            </a:pPr>
            <a:endParaRPr sz="100" b="1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3000" b="1" kern="0" spc="-3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数据报表</a:t>
            </a:r>
            <a:r>
              <a:rPr sz="3000" b="1" kern="0" spc="-3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</a:t>
            </a:r>
            <a:r>
              <a:rPr sz="3000" b="1" kern="0" spc="-3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</a:t>
            </a:r>
            <a:endParaRPr sz="3000" b="1" dirty="0">
              <a:ln w="15875"/>
              <a:gradFill>
                <a:gsLst>
                  <a:gs pos="0">
                    <a:schemeClr val="accent1">
                      <a:lumOff val="-19993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3"/>
                    </a:schemeClr>
                  </a:gs>
                </a:gsLst>
                <a:lin ang="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8000"/>
              </a:lnSpc>
            </a:pPr>
            <a:endParaRPr sz="600" b="1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600" b="1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才聚宝盒RPA自动快速输出各类数据报表</a:t>
            </a:r>
            <a:r>
              <a:rPr sz="2000" b="1" kern="0" spc="-45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sz="2000" b="1" kern="0" spc="-40" dirty="0">
              <a:solidFill>
                <a:srgbClr val="5353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8000"/>
              </a:lnSpc>
            </a:pP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</a:t>
            </a: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助力</a:t>
            </a:r>
            <a:r>
              <a:rPr lang="en-US"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HR</a:t>
            </a: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快速响应</a:t>
            </a:r>
            <a:r>
              <a:rPr lang="zh-CN"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</a:t>
            </a:r>
            <a:r>
              <a:rPr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市场变化</a:t>
            </a:r>
            <a:r>
              <a:rPr lang="zh-CN" sz="2000" b="1" kern="0" spc="-40" dirty="0">
                <a:solidFill>
                  <a:srgbClr val="5353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zh-CN" sz="2000" b="1" kern="0" spc="-40" dirty="0">
              <a:solidFill>
                <a:srgbClr val="5353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04" name="textbox 804"/>
          <p:cNvSpPr/>
          <p:nvPr/>
        </p:nvSpPr>
        <p:spPr>
          <a:xfrm>
            <a:off x="969010" y="5727700"/>
            <a:ext cx="5127625" cy="3314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0000"/>
              </a:lnSpc>
            </a:pPr>
            <a:endParaRPr sz="200" b="1" dirty="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422910" algn="l" rtl="0" eaLnBrk="0">
              <a:lnSpc>
                <a:spcPct val="86000"/>
              </a:lnSpc>
              <a:tabLst>
                <a:tab pos="546735" algn="l"/>
              </a:tabLst>
            </a:pPr>
            <a:r>
              <a:rPr b="1" kern="0" spc="-10" dirty="0">
                <a:solidFill>
                  <a:srgbClr val="FF0000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24</a:t>
            </a:r>
            <a:r>
              <a:rPr b="1" kern="0" spc="-10" dirty="0">
                <a:solidFill>
                  <a:srgbClr val="535353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小时实时分析报告        </a:t>
            </a:r>
            <a:r>
              <a:rPr b="1" kern="0" spc="-20" dirty="0">
                <a:solidFill>
                  <a:srgbClr val="535353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             </a:t>
            </a:r>
            <a:r>
              <a:rPr b="1" kern="0" spc="-20" dirty="0">
                <a:solidFill>
                  <a:srgbClr val="FF0000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全自动化</a:t>
            </a:r>
            <a:r>
              <a:rPr b="1" kern="0" spc="-20" dirty="0">
                <a:solidFill>
                  <a:srgbClr val="535353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操作</a:t>
            </a:r>
            <a:endParaRPr b="1" kern="0" spc="-20" dirty="0">
              <a:solidFill>
                <a:srgbClr val="535353">
                  <a:alpha val="100000"/>
                </a:srgb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806" name="picture 8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013540" y="5784703"/>
            <a:ext cx="205139" cy="198922"/>
          </a:xfrm>
          <a:prstGeom prst="rect">
            <a:avLst/>
          </a:prstGeom>
        </p:spPr>
      </p:pic>
      <p:pic>
        <p:nvPicPr>
          <p:cNvPr id="808" name="picture 8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9813" y="5784703"/>
            <a:ext cx="205138" cy="198922"/>
          </a:xfrm>
          <a:prstGeom prst="rect">
            <a:avLst/>
          </a:prstGeom>
        </p:spPr>
      </p:pic>
      <p:sp>
        <p:nvSpPr>
          <p:cNvPr id="812" name="textbox 812"/>
          <p:cNvSpPr/>
          <p:nvPr/>
        </p:nvSpPr>
        <p:spPr>
          <a:xfrm>
            <a:off x="6628130" y="5778500"/>
            <a:ext cx="1612900" cy="2298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07000"/>
              </a:lnSpc>
            </a:pPr>
            <a:endParaRPr sz="200" b="1" dirty="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  <a:p>
            <a:pPr marL="424180" algn="l" rtl="0" eaLnBrk="0">
              <a:lnSpc>
                <a:spcPct val="85000"/>
              </a:lnSpc>
              <a:spcBef>
                <a:spcPts val="0"/>
              </a:spcBef>
              <a:tabLst>
                <a:tab pos="711835" algn="l"/>
              </a:tabLst>
            </a:pPr>
            <a:r>
              <a:rPr b="1" kern="0" spc="-110" dirty="0">
                <a:solidFill>
                  <a:srgbClr val="FF0000">
                    <a:alpha val="100000"/>
                  </a:srgb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100%准确</a:t>
            </a:r>
            <a:endParaRPr b="1" kern="0" spc="-110" dirty="0">
              <a:solidFill>
                <a:srgbClr val="FF0000">
                  <a:alpha val="100000"/>
                </a:srgb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814" name="picture 8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634617" y="5784703"/>
            <a:ext cx="205935" cy="198922"/>
          </a:xfrm>
          <a:prstGeom prst="rect">
            <a:avLst/>
          </a:prstGeom>
        </p:spPr>
      </p:pic>
      <p:pic>
        <p:nvPicPr>
          <p:cNvPr id="8" name="08ba75c4170337430d7b4e374b71b218_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3580" y="1386840"/>
            <a:ext cx="6321425" cy="408495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90536" y="680403"/>
            <a:ext cx="4789567" cy="706437"/>
          </a:xfrm>
        </p:spPr>
        <p:txBody>
          <a:bodyPr lIns="0" tIns="0" rIns="0" bIns="0" anchor="b">
            <a:normAutofit/>
          </a:bodyPr>
          <a:p>
            <a:r>
              <a:rPr lang="zh-CN" altLang="en-US" sz="2000" dirty="0"/>
              <a:t>可视化窗口实施效果视频：</a:t>
            </a:r>
            <a:endParaRPr lang="zh-CN" altLang="en-US" sz="2000" dirty="0"/>
          </a:p>
        </p:txBody>
      </p:sp>
      <p:pic>
        <p:nvPicPr>
          <p:cNvPr id="12" name="图片 11" descr="697330a1f2252be03b5d9848c1ffd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data/temp/930f5d55-724f-11ef-bbf5-5a529cf76edd.jpg@base@tag=imgScale&amp;m=1&amp;w=1673&amp;h=1904&amp;q=95930f5d55-724f-11ef-bbf5-5a529cf76edd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6178" r="16178"/>
          <a:stretch>
            <a:fillRect/>
          </a:stretch>
        </p:blipFill>
        <p:spPr>
          <a:xfrm>
            <a:off x="0" y="0"/>
            <a:ext cx="5153025" cy="6858000"/>
          </a:xfrm>
          <a:custGeom>
            <a:avLst/>
            <a:gdLst>
              <a:gd name="connsiteX0" fmla="*/ 0 w 5313759"/>
              <a:gd name="connsiteY0" fmla="*/ 0 h 6858000"/>
              <a:gd name="connsiteX1" fmla="*/ 5313759 w 5313759"/>
              <a:gd name="connsiteY1" fmla="*/ 0 h 6858000"/>
              <a:gd name="connsiteX2" fmla="*/ 5313759 w 5313759"/>
              <a:gd name="connsiteY2" fmla="*/ 6858000 h 6858000"/>
              <a:gd name="connsiteX3" fmla="*/ 0 w 53137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3759" h="6858000">
                <a:moveTo>
                  <a:pt x="0" y="0"/>
                </a:moveTo>
                <a:lnTo>
                  <a:pt x="5313759" y="0"/>
                </a:lnTo>
                <a:lnTo>
                  <a:pt x="5313759" y="6858000"/>
                </a:lnTo>
                <a:lnTo>
                  <a:pt x="0" y="6858000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文本框 13"/>
          <p:cNvSpPr txBox="1"/>
          <p:nvPr/>
        </p:nvSpPr>
        <p:spPr>
          <a:xfrm>
            <a:off x="5153025" y="295275"/>
            <a:ext cx="5073015" cy="977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+mj-lt"/>
              </a:rPr>
              <a:t>Boss</a:t>
            </a:r>
            <a:r>
              <a:rPr lang="zh-CN" altLang="en-US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+mj-lt"/>
                <a:ea typeface="+mj-lt"/>
                <a:cs typeface="+mj-lt"/>
              </a:rPr>
              <a:t>直聘为例：</a:t>
            </a:r>
            <a:endParaRPr lang="zh-CN" altLang="en-US" sz="28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+mj-lt"/>
              <a:ea typeface="+mj-lt"/>
              <a:cs typeface="+mj-lt"/>
            </a:endParaRPr>
          </a:p>
        </p:txBody>
      </p:sp>
      <p:pic>
        <p:nvPicPr>
          <p:cNvPr id="16" name="9月14日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3025" y="1273175"/>
            <a:ext cx="7038975" cy="5052695"/>
          </a:xfrm>
          <a:prstGeom prst="rect">
            <a:avLst/>
          </a:prstGeom>
        </p:spPr>
      </p:pic>
      <p:pic>
        <p:nvPicPr>
          <p:cNvPr id="17" name="图片 16" descr="697330a1f2252be03b5d9848c1ffd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rect 556"/>
          <p:cNvSpPr/>
          <p:nvPr>
            <p:custDataLst>
              <p:tags r:id="rId1"/>
            </p:custDataLst>
          </p:nvPr>
        </p:nvSpPr>
        <p:spPr>
          <a:xfrm>
            <a:off x="406718" y="1193800"/>
            <a:ext cx="3730625" cy="4403725"/>
          </a:xfrm>
          <a:prstGeom prst="rect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ang="5400000" scaled="1"/>
          </a:gra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558" name="picture 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98" y="3081655"/>
            <a:ext cx="2987675" cy="2501900"/>
          </a:xfrm>
          <a:prstGeom prst="rect">
            <a:avLst/>
          </a:prstGeom>
        </p:spPr>
      </p:pic>
      <p:sp>
        <p:nvSpPr>
          <p:cNvPr id="560" name="rect 560"/>
          <p:cNvSpPr/>
          <p:nvPr>
            <p:custDataLst>
              <p:tags r:id="rId3"/>
            </p:custDataLst>
          </p:nvPr>
        </p:nvSpPr>
        <p:spPr>
          <a:xfrm>
            <a:off x="577850" y="1335088"/>
            <a:ext cx="3387090" cy="592773"/>
          </a:xfrm>
          <a:prstGeom prst="rect">
            <a:avLst/>
          </a:prstGeom>
          <a:solidFill>
            <a:srgbClr val="002060"/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562" name="textbox 562"/>
          <p:cNvSpPr/>
          <p:nvPr/>
        </p:nvSpPr>
        <p:spPr>
          <a:xfrm>
            <a:off x="878840" y="1202690"/>
            <a:ext cx="2839085" cy="16656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3000"/>
              </a:lnSpc>
            </a:pPr>
            <a:endParaRPr sz="2400" b="1" kern="0" spc="-20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83000"/>
              </a:lnSpc>
            </a:pPr>
            <a:r>
              <a:rPr sz="2400" b="1" kern="0" spc="-20" dirty="0">
                <a:solidFill>
                  <a:srgbClr val="FFFFFF"/>
                </a:solidFill>
                <a:latin typeface="+mj-ea"/>
                <a:ea typeface="+mj-ea"/>
                <a:cs typeface="+mj-ea"/>
              </a:rPr>
              <a:t>AI全自动模式</a:t>
            </a:r>
            <a:endParaRPr sz="24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6000"/>
              </a:lnSpc>
            </a:pPr>
            <a:endParaRPr sz="6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6000"/>
              </a:lnSpc>
            </a:pPr>
            <a:endParaRPr sz="6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7000"/>
              </a:lnSpc>
            </a:pPr>
            <a:endParaRPr sz="6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7000"/>
              </a:lnSpc>
            </a:pPr>
            <a:r>
              <a:rPr sz="1400" b="1" kern="0" spc="-5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AI</a:t>
            </a:r>
            <a:r>
              <a:rPr sz="1400" b="1" kern="0" spc="-50" dirty="0">
                <a:solidFill>
                  <a:srgbClr val="FFFFFF"/>
                </a:solidFill>
                <a:latin typeface="+mj-ea"/>
                <a:ea typeface="+mj-ea"/>
                <a:cs typeface="+mj-ea"/>
              </a:rPr>
              <a:t>直接回复</a:t>
            </a:r>
            <a:r>
              <a:rPr lang="zh-CN" sz="1400" b="1" kern="0" spc="-50" dirty="0">
                <a:solidFill>
                  <a:srgbClr val="FFFFFF"/>
                </a:solidFill>
                <a:latin typeface="+mj-ea"/>
                <a:ea typeface="+mj-ea"/>
                <a:cs typeface="+mj-ea"/>
              </a:rPr>
              <a:t>应聘者</a:t>
            </a:r>
            <a:endParaRPr sz="14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05000"/>
              </a:lnSpc>
            </a:pPr>
            <a:endParaRPr sz="7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000"/>
              </a:lnSpc>
            </a:pPr>
            <a:endParaRPr sz="200" b="1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  <a:p>
            <a:pPr marL="12700" algn="ctr" rtl="0" eaLnBrk="0">
              <a:lnSpc>
                <a:spcPct val="88000"/>
              </a:lnSpc>
            </a:pPr>
            <a:r>
              <a:rPr sz="1400" b="1" kern="0" spc="-30" dirty="0">
                <a:solidFill>
                  <a:srgbClr val="FFFFFF"/>
                </a:solidFill>
                <a:latin typeface="+mj-ea"/>
                <a:ea typeface="+mj-ea"/>
                <a:cs typeface="+mj-ea"/>
              </a:rPr>
              <a:t>应答效率更高,节约大</a:t>
            </a:r>
            <a:r>
              <a:rPr sz="1400" b="1" kern="0" spc="-40" dirty="0">
                <a:solidFill>
                  <a:srgbClr val="FFFFFF"/>
                </a:solidFill>
                <a:latin typeface="+mj-ea"/>
                <a:ea typeface="+mj-ea"/>
                <a:cs typeface="+mj-ea"/>
              </a:rPr>
              <a:t>量人力成本</a:t>
            </a:r>
            <a:endParaRPr sz="1400" b="1" kern="0" spc="-40" dirty="0">
              <a:solidFill>
                <a:srgbClr val="FFFFFF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64" name="rect 564"/>
          <p:cNvSpPr/>
          <p:nvPr>
            <p:custDataLst>
              <p:tags r:id="rId4"/>
            </p:custDataLst>
          </p:nvPr>
        </p:nvSpPr>
        <p:spPr>
          <a:xfrm>
            <a:off x="4230688" y="1193800"/>
            <a:ext cx="3730625" cy="4403725"/>
          </a:xfrm>
          <a:prstGeom prst="rect">
            <a:avLst/>
          </a:prstGeom>
          <a:solidFill>
            <a:srgbClr val="F2F2F6">
              <a:alpha val="9725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566" name="picture 5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305" y="3171825"/>
            <a:ext cx="3501708" cy="2119630"/>
          </a:xfrm>
          <a:prstGeom prst="rect">
            <a:avLst/>
          </a:prstGeom>
        </p:spPr>
      </p:pic>
      <p:sp>
        <p:nvSpPr>
          <p:cNvPr id="568" name="rect 568"/>
          <p:cNvSpPr/>
          <p:nvPr>
            <p:custDataLst>
              <p:tags r:id="rId6"/>
            </p:custDataLst>
          </p:nvPr>
        </p:nvSpPr>
        <p:spPr>
          <a:xfrm>
            <a:off x="4401820" y="1335088"/>
            <a:ext cx="3387090" cy="592773"/>
          </a:xfrm>
          <a:prstGeom prst="rect">
            <a:avLst/>
          </a:prstGeom>
          <a:solidFill>
            <a:srgbClr val="74839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570" name="textbox 570"/>
          <p:cNvSpPr/>
          <p:nvPr>
            <p:custDataLst>
              <p:tags r:id="rId7"/>
            </p:custDataLst>
          </p:nvPr>
        </p:nvSpPr>
        <p:spPr>
          <a:xfrm>
            <a:off x="4437380" y="1194435"/>
            <a:ext cx="3368040" cy="1977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3000"/>
              </a:lnSpc>
            </a:pPr>
            <a:endParaRPr sz="2400" b="1" kern="0" spc="-50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83000"/>
              </a:lnSpc>
            </a:pPr>
            <a:r>
              <a:rPr sz="2400" b="1" kern="0" spc="-5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人机协作模式</a:t>
            </a:r>
            <a:endParaRPr sz="2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31000"/>
              </a:lnSpc>
            </a:pPr>
            <a:endParaRPr sz="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31000"/>
              </a:lnSpc>
            </a:pPr>
            <a:endParaRPr sz="6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31000"/>
              </a:lnSpc>
            </a:pPr>
            <a:r>
              <a:rPr lang="en-US" sz="1400" b="1" kern="0" spc="-6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 </a:t>
            </a:r>
            <a:r>
              <a:rPr sz="1400" b="1" kern="0" spc="-6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AI</a:t>
            </a:r>
            <a:r>
              <a:rPr sz="1400" b="1" kern="0" spc="-6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预先回答</a:t>
            </a:r>
            <a:endParaRPr sz="1400" b="1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12700" algn="ctr" rtl="0" eaLnBrk="0">
              <a:lnSpc>
                <a:spcPct val="88000"/>
              </a:lnSpc>
              <a:spcBef>
                <a:spcPts val="1495"/>
              </a:spcBef>
            </a:pPr>
            <a:r>
              <a:rPr sz="1400" b="1" kern="0" spc="-3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根据业务流,在用户情绪异常或识别</a:t>
            </a:r>
            <a:endParaRPr sz="1400" b="1" kern="0" spc="-30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  <a:p>
            <a:pPr marL="12700" algn="ctr" rtl="0" eaLnBrk="0">
              <a:lnSpc>
                <a:spcPct val="88000"/>
              </a:lnSpc>
              <a:spcBef>
                <a:spcPts val="1495"/>
              </a:spcBef>
            </a:pPr>
            <a:r>
              <a:rPr sz="1400" b="1" kern="0" spc="-5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无法机器处理时转</a:t>
            </a:r>
            <a:r>
              <a:rPr lang="en-US" sz="1400" b="1" kern="0" spc="-5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HR</a:t>
            </a:r>
            <a:r>
              <a:rPr sz="1400" b="1" kern="0" spc="-50" dirty="0">
                <a:solidFill>
                  <a:schemeClr val="dk1"/>
                </a:solidFill>
                <a:latin typeface="+mj-ea"/>
                <a:ea typeface="+mj-ea"/>
                <a:cs typeface="+mj-ea"/>
              </a:rPr>
              <a:t>人工</a:t>
            </a:r>
            <a:endParaRPr sz="1400" b="1" kern="0" spc="-50" dirty="0">
              <a:solidFill>
                <a:schemeClr val="dk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72" name="rect 572"/>
          <p:cNvSpPr/>
          <p:nvPr>
            <p:custDataLst>
              <p:tags r:id="rId8"/>
            </p:custDataLst>
          </p:nvPr>
        </p:nvSpPr>
        <p:spPr>
          <a:xfrm>
            <a:off x="8082280" y="1193800"/>
            <a:ext cx="3730625" cy="4403725"/>
          </a:xfrm>
          <a:prstGeom prst="rect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ang="5400000" scaled="1"/>
          </a:gra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pic>
        <p:nvPicPr>
          <p:cNvPr id="574" name="picture 5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6898" y="3195003"/>
            <a:ext cx="3501708" cy="2096135"/>
          </a:xfrm>
          <a:prstGeom prst="rect">
            <a:avLst/>
          </a:prstGeom>
        </p:spPr>
      </p:pic>
      <p:sp>
        <p:nvSpPr>
          <p:cNvPr id="576" name="rect 576"/>
          <p:cNvSpPr/>
          <p:nvPr>
            <p:custDataLst>
              <p:tags r:id="rId10"/>
            </p:custDataLst>
          </p:nvPr>
        </p:nvSpPr>
        <p:spPr>
          <a:xfrm>
            <a:off x="8253413" y="1335088"/>
            <a:ext cx="3387090" cy="592773"/>
          </a:xfrm>
          <a:prstGeom prst="rect">
            <a:avLst/>
          </a:prstGeom>
          <a:solidFill>
            <a:srgbClr val="002060"/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1000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578" name="textbox 578"/>
          <p:cNvSpPr/>
          <p:nvPr>
            <p:custDataLst>
              <p:tags r:id="rId11"/>
            </p:custDataLst>
          </p:nvPr>
        </p:nvSpPr>
        <p:spPr>
          <a:xfrm>
            <a:off x="8608060" y="1184910"/>
            <a:ext cx="2699385" cy="1733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ctr" rtl="0" eaLnBrk="0">
              <a:lnSpc>
                <a:spcPct val="83000"/>
              </a:lnSpc>
            </a:pPr>
            <a:endParaRPr sz="2400" b="1" kern="0" spc="-30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83000"/>
              </a:lnSpc>
            </a:pPr>
            <a:r>
              <a:rPr sz="2400" b="1" kern="0" spc="-3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机器推荐模式</a:t>
            </a:r>
            <a:endParaRPr sz="24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6000"/>
              </a:lnSpc>
            </a:pPr>
            <a:endParaRPr sz="6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6000"/>
              </a:lnSpc>
            </a:pPr>
            <a:endParaRPr sz="6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7000"/>
              </a:lnSpc>
            </a:pPr>
            <a:endParaRPr sz="6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17000"/>
              </a:lnSpc>
            </a:pPr>
            <a:r>
              <a:rPr sz="1400" b="1" kern="0" spc="-5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AI</a:t>
            </a:r>
            <a:r>
              <a:rPr sz="1400" b="1" kern="0" spc="-5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辅助</a:t>
            </a:r>
            <a:r>
              <a:rPr lang="en-US" sz="1400" b="1" kern="0" spc="-50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HR</a:t>
            </a:r>
            <a:r>
              <a:rPr sz="1400" b="1" kern="0" spc="-5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人工</a:t>
            </a:r>
            <a:endParaRPr sz="14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01000"/>
              </a:lnSpc>
            </a:pPr>
            <a:endParaRPr sz="7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algn="ctr" rtl="0" eaLnBrk="0">
              <a:lnSpc>
                <a:spcPct val="10000"/>
              </a:lnSpc>
            </a:pPr>
            <a:endParaRPr sz="200" b="1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  <a:p>
            <a:pPr marL="12700" algn="ctr" rtl="0" eaLnBrk="0">
              <a:lnSpc>
                <a:spcPct val="89000"/>
              </a:lnSpc>
            </a:pPr>
            <a:r>
              <a:rPr sz="1400" b="1" kern="0" spc="-5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发送之前可二次修改,</a:t>
            </a:r>
            <a:r>
              <a:rPr sz="1400" b="1" kern="0" spc="-42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 </a:t>
            </a:r>
            <a:r>
              <a:rPr sz="1400" b="1" kern="0" spc="-5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内容更可</a:t>
            </a:r>
            <a:r>
              <a:rPr sz="1400" b="1" kern="0" spc="-60" dirty="0">
                <a:solidFill>
                  <a:schemeClr val="lt1"/>
                </a:solidFill>
                <a:latin typeface="+mj-ea"/>
                <a:ea typeface="+mj-ea"/>
                <a:cs typeface="+mj-ea"/>
              </a:rPr>
              <a:t>控</a:t>
            </a:r>
            <a:endParaRPr sz="1400" b="1" kern="0" spc="-60" dirty="0">
              <a:solidFill>
                <a:schemeClr val="lt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82" name="textbox 582"/>
          <p:cNvSpPr/>
          <p:nvPr>
            <p:custDataLst>
              <p:tags r:id="rId12"/>
            </p:custDataLst>
          </p:nvPr>
        </p:nvSpPr>
        <p:spPr>
          <a:xfrm>
            <a:off x="7788910" y="5948680"/>
            <a:ext cx="4274820" cy="3943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sz="2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000" b="1" kern="0" spc="-3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AI推荐,人来回答,企业控</a:t>
            </a:r>
            <a:r>
              <a:rPr sz="2000" b="1" kern="0" spc="-4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制每一条回复</a:t>
            </a:r>
            <a:endParaRPr sz="2000" b="1" kern="0" spc="-4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584" name="textbox 584"/>
          <p:cNvSpPr/>
          <p:nvPr>
            <p:custDataLst>
              <p:tags r:id="rId13"/>
            </p:custDataLst>
          </p:nvPr>
        </p:nvSpPr>
        <p:spPr>
          <a:xfrm>
            <a:off x="4345305" y="5883910"/>
            <a:ext cx="2925445" cy="314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endParaRPr sz="2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2000" b="1" kern="0" spc="-6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在效率和可控之间的平衡</a:t>
            </a:r>
            <a:endParaRPr sz="2000" b="1" kern="0" spc="-6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sp>
        <p:nvSpPr>
          <p:cNvPr id="586" name="textbox 586"/>
          <p:cNvSpPr/>
          <p:nvPr>
            <p:custDataLst>
              <p:tags r:id="rId14"/>
            </p:custDataLst>
          </p:nvPr>
        </p:nvSpPr>
        <p:spPr>
          <a:xfrm>
            <a:off x="577850" y="5914390"/>
            <a:ext cx="2943860" cy="2838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endParaRPr sz="200" b="1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2000" b="1" kern="0" spc="-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满足企业</a:t>
            </a:r>
            <a:r>
              <a:rPr lang="zh-CN" sz="2000" b="1" kern="0" spc="-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招人</a:t>
            </a:r>
            <a:r>
              <a:rPr sz="2000" b="1" kern="0" spc="-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的效率需求</a:t>
            </a:r>
            <a:endParaRPr sz="2000" b="1" kern="0" spc="-7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sp>
        <p:nvSpPr>
          <p:cNvPr id="580" name="textbox 580"/>
          <p:cNvSpPr/>
          <p:nvPr>
            <p:custDataLst>
              <p:tags r:id="rId15"/>
            </p:custDataLst>
          </p:nvPr>
        </p:nvSpPr>
        <p:spPr>
          <a:xfrm>
            <a:off x="335915" y="462280"/>
            <a:ext cx="10747375" cy="5035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5000"/>
              </a:lnSpc>
            </a:pPr>
            <a:endParaRPr sz="200" b="1" dirty="0">
              <a:ln w="15875"/>
              <a:gradFill>
                <a:gsLst>
                  <a:gs pos="0">
                    <a:schemeClr val="accent1">
                      <a:lumOff val="-19993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3"/>
                    </a:schemeClr>
                  </a:gs>
                </a:gsLst>
                <a:lin ang="0" scaled="0"/>
              </a:gradFill>
              <a:effectLst/>
              <a:latin typeface="+mj-ea"/>
              <a:ea typeface="+mj-ea"/>
              <a:cs typeface="+mj-ea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3200" b="1" kern="0" spc="0" dirty="0">
                <a:ln w="15875"/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AI</a:t>
            </a:r>
            <a:r>
              <a:rPr lang="zh-CN" sz="3200" b="1" kern="0" spc="4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+mj-ea"/>
                <a:ea typeface="+mj-ea"/>
                <a:cs typeface="+mj-ea"/>
              </a:rPr>
              <a:t>赋能</a:t>
            </a:r>
            <a:r>
              <a:rPr sz="3200" b="1" kern="0" spc="4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+mj-ea"/>
                <a:ea typeface="+mj-ea"/>
                <a:cs typeface="+mj-ea"/>
              </a:rPr>
              <a:t>:根据</a:t>
            </a:r>
            <a:r>
              <a:rPr lang="en-US" sz="3600" b="1" kern="0" spc="40" dirty="0">
                <a:ln w="15875"/>
                <a:solidFill>
                  <a:srgbClr val="FF0000"/>
                </a:solidFill>
                <a:effectLst/>
                <a:latin typeface="+mj-ea"/>
                <a:ea typeface="+mj-ea"/>
                <a:cs typeface="+mj-ea"/>
              </a:rPr>
              <a:t>HR</a:t>
            </a:r>
            <a:r>
              <a:rPr sz="3200" b="1" kern="0" spc="4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+mj-ea"/>
                <a:ea typeface="+mj-ea"/>
                <a:cs typeface="+mj-ea"/>
              </a:rPr>
              <a:t>对内容要求可控度,支持三种模</a:t>
            </a:r>
            <a:r>
              <a:rPr sz="3200" b="1" kern="0" spc="30" dirty="0">
                <a:ln w="15875"/>
                <a:gradFill>
                  <a:gsLst>
                    <a:gs pos="0">
                      <a:schemeClr val="accent1">
                        <a:lumOff val="-19993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3"/>
                      </a:schemeClr>
                    </a:gs>
                  </a:gsLst>
                  <a:lin ang="0" scaled="0"/>
                </a:gradFill>
                <a:effectLst/>
                <a:latin typeface="+mj-ea"/>
                <a:ea typeface="+mj-ea"/>
                <a:cs typeface="+mj-ea"/>
              </a:rPr>
              <a:t>式随机切换</a:t>
            </a:r>
            <a:endParaRPr sz="3200" b="1" kern="0" spc="30" dirty="0">
              <a:ln w="15875"/>
              <a:gradFill>
                <a:gsLst>
                  <a:gs pos="0">
                    <a:schemeClr val="accent1">
                      <a:lumOff val="-19993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3"/>
                    </a:schemeClr>
                  </a:gs>
                </a:gsLst>
                <a:lin ang="0" scaled="0"/>
              </a:gradFill>
              <a:effectLst/>
              <a:latin typeface="+mj-ea"/>
              <a:ea typeface="+mj-ea"/>
              <a:cs typeface="+mj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  <p:bldLst>
      <p:bldP spid="556" grpId="0" bldLvl="0" animBg="1"/>
      <p:bldP spid="556" grpId="1" bldLvl="0" animBg="1"/>
      <p:bldP spid="560" grpId="0" bldLvl="0" animBg="1"/>
      <p:bldP spid="562" grpId="0"/>
      <p:bldP spid="560" grpId="1" bldLvl="0" animBg="1"/>
      <p:bldP spid="564" grpId="0" bldLvl="0" animBg="1"/>
      <p:bldP spid="562" grpId="1"/>
      <p:bldP spid="564" grpId="1" bldLvl="0" animBg="1"/>
      <p:bldP spid="568" grpId="0" bldLvl="0" animBg="1"/>
      <p:bldP spid="570" grpId="0"/>
      <p:bldP spid="568" grpId="1" bldLvl="0" animBg="1"/>
      <p:bldP spid="572" grpId="0" bldLvl="0" animBg="1"/>
      <p:bldP spid="570" grpId="1"/>
      <p:bldP spid="572" grpId="1" bldLvl="0" animBg="1"/>
      <p:bldP spid="576" grpId="0" bldLvl="0" animBg="1"/>
      <p:bldP spid="578" grpId="0"/>
      <p:bldP spid="576" grpId="1" bldLvl="0" animBg="1"/>
      <p:bldP spid="578" grpId="1"/>
      <p:bldP spid="582" grpId="0"/>
      <p:bldP spid="584" grpId="0"/>
      <p:bldP spid="582" grpId="1"/>
      <p:bldP spid="586" grpId="0"/>
      <p:bldP spid="584" grpId="1"/>
      <p:bldP spid="586" grpId="1"/>
      <p:bldP spid="580" grpId="0"/>
      <p:bldP spid="58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5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600000">
            <a:off x="1855597" y="3954111"/>
            <a:ext cx="4736450" cy="2582871"/>
          </a:xfrm>
          <a:prstGeom prst="rect">
            <a:avLst/>
          </a:prstGeom>
        </p:spPr>
      </p:pic>
      <p:graphicFrame>
        <p:nvGraphicFramePr>
          <p:cNvPr id="8" name="table 1560"/>
          <p:cNvGraphicFramePr>
            <a:graphicFrameLocks noGrp="1"/>
          </p:cNvGraphicFramePr>
          <p:nvPr/>
        </p:nvGraphicFramePr>
        <p:xfrm>
          <a:off x="1849247" y="3948873"/>
          <a:ext cx="2296160" cy="2536825"/>
        </p:xfrm>
        <a:graphic>
          <a:graphicData uri="http://schemas.openxmlformats.org/drawingml/2006/table">
            <a:tbl>
              <a:tblPr/>
              <a:tblGrid>
                <a:gridCol w="2296160"/>
              </a:tblGrid>
              <a:tr h="2536825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1550" kern="0" spc="-7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r>
                        <a:rPr sz="1550" kern="0" spc="-7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50" kern="0" spc="-7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</a:t>
                      </a:r>
                      <a:r>
                        <a:rPr sz="1550" kern="0" spc="-7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联系我们</a:t>
                      </a:r>
                      <a:endParaRPr sz="155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1564"/>
          <p:cNvGraphicFramePr>
            <a:graphicFrameLocks noGrp="1"/>
          </p:cNvGraphicFramePr>
          <p:nvPr/>
        </p:nvGraphicFramePr>
        <p:xfrm>
          <a:off x="4301299" y="3948873"/>
          <a:ext cx="2296160" cy="2538095"/>
        </p:xfrm>
        <a:graphic>
          <a:graphicData uri="http://schemas.openxmlformats.org/drawingml/2006/table">
            <a:tbl>
              <a:tblPr/>
              <a:tblGrid>
                <a:gridCol w="2296160"/>
              </a:tblGrid>
              <a:tr h="2538095"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r>
                        <a:rPr sz="1550" kern="0" spc="-6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50" kern="0" spc="-6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sz="1550" kern="0" spc="-60" dirty="0">
                        <a:solidFill>
                          <a:srgbClr val="53535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r>
                        <a:rPr lang="en-US" sz="1550" kern="0" spc="-6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1550" kern="0" spc="-6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微信公众号</a:t>
                      </a:r>
                      <a:endParaRPr sz="155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1566"/>
          <p:cNvSpPr/>
          <p:nvPr>
            <p:custDataLst>
              <p:tags r:id="rId2"/>
            </p:custDataLst>
          </p:nvPr>
        </p:nvSpPr>
        <p:spPr>
          <a:xfrm>
            <a:off x="8179511" y="5305330"/>
            <a:ext cx="3847465" cy="1180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00000"/>
              </a:lnSpc>
            </a:pPr>
            <a:endParaRPr sz="1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5720" algn="l" rtl="0" eaLnBrk="0">
              <a:lnSpc>
                <a:spcPct val="83000"/>
              </a:lnSpc>
            </a:pPr>
            <a:r>
              <a:rPr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邮箱:</a:t>
            </a:r>
            <a:r>
              <a:rPr lang="en-US" kern="0" spc="-1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2383844705@qq.com</a:t>
            </a:r>
            <a:endParaRPr lang="en-US" kern="0" spc="-1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" algn="l" rtl="0" eaLnBrk="0">
              <a:lnSpc>
                <a:spcPct val="83000"/>
              </a:lnSpc>
            </a:pPr>
            <a:endParaRPr lang="en-US" kern="0" spc="-1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" algn="l" rtl="0" eaLnBrk="0">
              <a:lnSpc>
                <a:spcPct val="83000"/>
              </a:lnSpc>
            </a:pPr>
            <a:r>
              <a:rPr kern="0" spc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官网</a:t>
            </a:r>
            <a:r>
              <a:rPr kern="0" spc="-62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www.stiei.edu.cn</a:t>
            </a:r>
            <a:endParaRPr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3000"/>
              </a:lnSpc>
            </a:pPr>
            <a:endParaRPr sz="5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45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0"/>
              </a:spcBef>
            </a:pPr>
            <a:r>
              <a:rPr kern="0" spc="-6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地址</a:t>
            </a:r>
            <a:r>
              <a:rPr kern="0" spc="-62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-6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上海市奉贤区瓦洪公路3098号</a:t>
            </a:r>
            <a:endParaRPr kern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855470" y="3998714"/>
            <a:ext cx="2254885" cy="20960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386898" y="4052054"/>
            <a:ext cx="2132013" cy="1989336"/>
          </a:xfrm>
          <a:prstGeom prst="rect">
            <a:avLst/>
          </a:prstGeom>
        </p:spPr>
      </p:pic>
      <p:sp>
        <p:nvSpPr>
          <p:cNvPr id="15" name="标题 14"/>
          <p:cNvSpPr/>
          <p:nvPr>
            <p:ph type="title" idx="1"/>
            <p:custDataLst>
              <p:tags r:id="rId7"/>
            </p:custDataLst>
          </p:nvPr>
        </p:nvSpPr>
        <p:spPr>
          <a:xfrm>
            <a:off x="1296035" y="1979671"/>
            <a:ext cx="9798685" cy="1252405"/>
          </a:xfrm>
        </p:spPr>
        <p:txBody>
          <a:bodyPr/>
          <a:p>
            <a:r>
              <a:rPr lang="zh-CN" altLang="en-US">
                <a:solidFill>
                  <a:schemeClr val="accent1"/>
                </a:solidFill>
              </a:rPr>
              <a:t>Thank you</a:t>
            </a: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583373" y="3308350"/>
            <a:ext cx="2460943" cy="416243"/>
          </a:xfrm>
          <a:prstGeom prst="rect">
            <a:avLst/>
          </a:prstGeom>
          <a:noFill/>
        </p:spPr>
        <p:txBody>
          <a:bodyPr wrap="square" tIns="0" bIns="0" rtlCol="0" anchor="b" anchorCtr="0">
            <a:normAutofit fontScale="90000"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000" b="1" spc="70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正圆 55简" panose="00020600040101010101" charset="-122"/>
              </a:rPr>
              <a:t>汇报人：支一郎</a:t>
            </a:r>
            <a:endParaRPr sz="2000" b="1" spc="700">
              <a:solidFill>
                <a:schemeClr val="accent1"/>
              </a:solidFill>
              <a:uFillTx/>
              <a:latin typeface="Arial" panose="020B0604020202020204" pitchFamily="34" charset="0"/>
              <a:ea typeface="汉仪正圆 55简" panose="0002060004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1097915" y="2061845"/>
            <a:ext cx="88900" cy="185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汉仪正圆 55简" panose="0002060004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369378" y="4765959"/>
            <a:ext cx="76835" cy="1035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汉仪正圆 55简" panose="00020600040101010101" charset="-122"/>
            </a:endParaRPr>
          </a:p>
        </p:txBody>
      </p:sp>
      <p:pic>
        <p:nvPicPr>
          <p:cNvPr id="2" name="图片 1" descr="697330a1f2252be03b5d9848c1ffd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37245" y="361950"/>
            <a:ext cx="3331845" cy="1215390"/>
          </a:xfrm>
          <a:prstGeom prst="rect">
            <a:avLst/>
          </a:prstGeom>
        </p:spPr>
      </p:pic>
      <p:pic>
        <p:nvPicPr>
          <p:cNvPr id="5" name="图片 4" descr="a02c101d825f9d6d24f84d6f05ab79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645" y="80010"/>
            <a:ext cx="5683885" cy="264985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15" grpId="0"/>
      <p:bldP spid="16" grpId="0"/>
      <p:bldP spid="15" grpId="1"/>
      <p:bldP spid="11" grpId="0" bldLvl="0" animBg="1"/>
      <p:bldP spid="16" grpId="1"/>
      <p:bldP spid="12" grpId="0" bldLvl="0" animBg="1"/>
      <p:bldP spid="11" grpId="1" bldLvl="0" animBg="1"/>
      <p:bldP spid="12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4400"/>
              <a:t>CONTENTS</a:t>
            </a:r>
            <a:endParaRPr lang="zh-CN" altLang="en-US" sz="4400"/>
          </a:p>
        </p:txBody>
      </p:sp>
      <p:cxnSp>
        <p:nvCxnSpPr>
          <p:cNvPr id="39" name="直接连接符 38"/>
          <p:cNvCxnSpPr/>
          <p:nvPr>
            <p:custDataLst>
              <p:tags r:id="rId2"/>
            </p:custDataLst>
          </p:nvPr>
        </p:nvCxnSpPr>
        <p:spPr>
          <a:xfrm>
            <a:off x="6535420" y="1929765"/>
            <a:ext cx="329247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序号"/>
          <p:cNvSpPr txBox="1"/>
          <p:nvPr>
            <p:custDataLst>
              <p:tags r:id="rId3"/>
            </p:custDataLst>
          </p:nvPr>
        </p:nvSpPr>
        <p:spPr>
          <a:xfrm>
            <a:off x="8952230" y="1954530"/>
            <a:ext cx="1221740" cy="927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02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42" name="标题"/>
          <p:cNvSpPr txBox="1"/>
          <p:nvPr>
            <p:custDataLst>
              <p:tags r:id="rId4"/>
            </p:custDataLst>
          </p:nvPr>
        </p:nvSpPr>
        <p:spPr>
          <a:xfrm>
            <a:off x="6593840" y="2086610"/>
            <a:ext cx="2247900" cy="99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" panose="00000500000000000000" charset="-122"/>
                <a:sym typeface="+mn-ea"/>
              </a:rPr>
              <a:t>技术创新与价值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5"/>
            </p:custDataLst>
          </p:nvPr>
        </p:nvCxnSpPr>
        <p:spPr>
          <a:xfrm>
            <a:off x="6535420" y="3449320"/>
            <a:ext cx="329247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序号"/>
          <p:cNvSpPr txBox="1"/>
          <p:nvPr>
            <p:custDataLst>
              <p:tags r:id="rId6"/>
            </p:custDataLst>
          </p:nvPr>
        </p:nvSpPr>
        <p:spPr>
          <a:xfrm>
            <a:off x="8952230" y="3474085"/>
            <a:ext cx="1221740" cy="927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04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48" name="标题"/>
          <p:cNvSpPr txBox="1"/>
          <p:nvPr>
            <p:custDataLst>
              <p:tags r:id="rId7"/>
            </p:custDataLst>
          </p:nvPr>
        </p:nvSpPr>
        <p:spPr>
          <a:xfrm>
            <a:off x="6593840" y="3606165"/>
            <a:ext cx="2247900" cy="99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执行流程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8"/>
            </p:custDataLst>
          </p:nvPr>
        </p:nvCxnSpPr>
        <p:spPr>
          <a:xfrm>
            <a:off x="2136775" y="1929765"/>
            <a:ext cx="329247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序号"/>
          <p:cNvSpPr txBox="1"/>
          <p:nvPr>
            <p:custDataLst>
              <p:tags r:id="rId9"/>
            </p:custDataLst>
          </p:nvPr>
        </p:nvSpPr>
        <p:spPr>
          <a:xfrm>
            <a:off x="4553585" y="1954530"/>
            <a:ext cx="1221740" cy="927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01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31" name="标题"/>
          <p:cNvSpPr txBox="1"/>
          <p:nvPr>
            <p:custDataLst>
              <p:tags r:id="rId10"/>
            </p:custDataLst>
          </p:nvPr>
        </p:nvSpPr>
        <p:spPr>
          <a:xfrm>
            <a:off x="2195195" y="2086610"/>
            <a:ext cx="2247900" cy="99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需求分析</a:t>
            </a:r>
            <a:r>
              <a:rPr lang="en-US" altLang="zh-CN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&amp;</a:t>
            </a:r>
            <a:endParaRPr lang="en-US" altLang="zh-CN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  </a:t>
            </a: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背景介绍</a:t>
            </a:r>
            <a:endParaRPr lang="en-US" altLang="zh-CN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1"/>
            </p:custDataLst>
          </p:nvPr>
        </p:nvCxnSpPr>
        <p:spPr>
          <a:xfrm>
            <a:off x="2136775" y="3449320"/>
            <a:ext cx="329247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2"/>
            </p:custDataLst>
          </p:nvPr>
        </p:nvSpPr>
        <p:spPr>
          <a:xfrm>
            <a:off x="4553585" y="3474085"/>
            <a:ext cx="1221740" cy="927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03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37" name="标题"/>
          <p:cNvSpPr txBox="1"/>
          <p:nvPr>
            <p:custDataLst>
              <p:tags r:id="rId13"/>
            </p:custDataLst>
          </p:nvPr>
        </p:nvSpPr>
        <p:spPr>
          <a:xfrm>
            <a:off x="2195195" y="3606165"/>
            <a:ext cx="2247900" cy="99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流程建设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14"/>
            </p:custDataLst>
          </p:nvPr>
        </p:nvCxnSpPr>
        <p:spPr>
          <a:xfrm>
            <a:off x="2136775" y="4968875"/>
            <a:ext cx="329247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序号"/>
          <p:cNvSpPr txBox="1"/>
          <p:nvPr>
            <p:custDataLst>
              <p:tags r:id="rId15"/>
            </p:custDataLst>
          </p:nvPr>
        </p:nvSpPr>
        <p:spPr>
          <a:xfrm>
            <a:off x="4553585" y="4993640"/>
            <a:ext cx="1221740" cy="9271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05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10" name="标题"/>
          <p:cNvSpPr txBox="1"/>
          <p:nvPr>
            <p:custDataLst>
              <p:tags r:id="rId16"/>
            </p:custDataLst>
          </p:nvPr>
        </p:nvSpPr>
        <p:spPr>
          <a:xfrm>
            <a:off x="2195195" y="5125720"/>
            <a:ext cx="2247900" cy="993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  <a:t>监控与管理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7"/>
            </p:custDataLst>
          </p:nvPr>
        </p:nvCxnSpPr>
        <p:spPr>
          <a:xfrm>
            <a:off x="6631940" y="4894580"/>
            <a:ext cx="3761105" cy="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序号"/>
          <p:cNvSpPr txBox="1"/>
          <p:nvPr>
            <p:custDataLst>
              <p:tags r:id="rId18"/>
            </p:custDataLst>
          </p:nvPr>
        </p:nvSpPr>
        <p:spPr>
          <a:xfrm>
            <a:off x="8972550" y="4968875"/>
            <a:ext cx="1331595" cy="93091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4800" dirty="0">
                <a:gradFill>
                  <a:gsLst>
                    <a:gs pos="0">
                      <a:schemeClr val="accent2">
                        <a:alpha val="50000"/>
                      </a:schemeClr>
                    </a:gs>
                    <a:gs pos="100000">
                      <a:schemeClr val="accent3">
                        <a:alpha val="50000"/>
                      </a:schemeClr>
                    </a:gs>
                  </a:gsLst>
                  <a:lin ang="2460000" scaled="0"/>
                </a:gradFill>
                <a:latin typeface="+mj-lt"/>
                <a:ea typeface="+mj-lt"/>
                <a:cs typeface="MiSans" panose="00000500000000000000" charset="-122"/>
                <a:sym typeface="+mn-ea"/>
              </a:rPr>
              <a:t>06</a:t>
            </a:r>
            <a:endParaRPr lang="zh-CN" altLang="en-US" sz="4800" dirty="0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3">
                      <a:alpha val="50000"/>
                    </a:schemeClr>
                  </a:gs>
                </a:gsLst>
                <a:lin ang="2460000" scaled="0"/>
              </a:gradFill>
              <a:latin typeface="+mj-lt"/>
              <a:ea typeface="+mj-lt"/>
              <a:cs typeface="MiSans" panose="00000500000000000000" charset="-122"/>
              <a:sym typeface="+mn-ea"/>
            </a:endParaRPr>
          </a:p>
        </p:txBody>
      </p:sp>
      <p:sp>
        <p:nvSpPr>
          <p:cNvPr id="27" name="标题"/>
          <p:cNvSpPr txBox="1"/>
          <p:nvPr>
            <p:custDataLst>
              <p:tags r:id="rId19"/>
            </p:custDataLst>
          </p:nvPr>
        </p:nvSpPr>
        <p:spPr>
          <a:xfrm>
            <a:off x="6593840" y="4968875"/>
            <a:ext cx="2378710" cy="16433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Heavy" panose="00000A00000000000000" charset="-122"/>
                <a:ea typeface="MiSans Heavy" panose="00000A00000000000000" charset="-122"/>
                <a:cs typeface="MiSans" panose="00000500000000000000" charset="-122"/>
                <a:sym typeface="+mn-ea"/>
              </a:rPr>
              <a:t>实施效果与数据展示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" panose="000005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MiSans Heavy" panose="00000A00000000000000" charset="-122"/>
              <a:ea typeface="MiSans Heavy" panose="00000A00000000000000" charset="-122"/>
              <a:cs typeface="MiSans" panose="00000500000000000000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spc="300">
                <a:sym typeface="+mn-ea"/>
              </a:rPr>
              <a:t>需求分析</a:t>
            </a:r>
            <a:r>
              <a:rPr lang="en-US" altLang="zh-CN" spc="300">
                <a:sym typeface="+mn-ea"/>
              </a:rPr>
              <a:t>&amp;</a:t>
            </a:r>
            <a:br>
              <a:rPr lang="en-US" altLang="zh-CN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" panose="00000500000000000000" charset="-122"/>
                <a:sym typeface="+mn-ea"/>
              </a:rPr>
            </a:br>
            <a:r>
              <a:rPr lang="en-US" altLang="zh-CN" spc="300">
                <a:sym typeface="+mn-ea"/>
              </a:rPr>
              <a:t>  </a:t>
            </a:r>
            <a:r>
              <a:rPr spc="300">
                <a:sym typeface="+mn-ea"/>
              </a:rPr>
              <a:t>背景介绍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01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1"/>
            </p:custDataLst>
          </p:nvPr>
        </p:nvSpPr>
        <p:spPr>
          <a:xfrm>
            <a:off x="554355" y="4695190"/>
            <a:ext cx="4957200" cy="175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 lvl="0" algn="l">
              <a:lnSpc>
                <a:spcPct val="150000"/>
              </a:lnSpc>
            </a:pP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</a:t>
            </a:r>
            <a:r>
              <a:rPr lang="zh-CN" altLang="en-US" sz="2000" kern="0" spc="0" dirty="0">
                <a:ln>
                  <a:noFill/>
                  <a:prstDash val="sysDot"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sym typeface="+mn-ea"/>
              </a:rPr>
              <a:t>互联网招聘主力</a:t>
            </a:r>
            <a:r>
              <a:rPr lang="zh-CN" altLang="en-US" sz="1600" kern="0" dirty="0">
                <a:ln>
                  <a:noFill/>
                  <a:prstDash val="sysDot"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+mj-lt"/>
                <a:ea typeface="+mj-lt"/>
                <a:sym typeface="+mn-ea"/>
              </a:rPr>
              <a:t>：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根据《2024博尔捷人才研究院》，</a:t>
            </a:r>
            <a:r>
              <a:rPr lang="zh-CN" altLang="en-US" sz="18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94.2%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的企业采用线上方式进行人才招聘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，</a:t>
            </a:r>
            <a:r>
              <a:rPr lang="zh-CN" altLang="en-US" sz="1800" b="1" kern="0" spc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ea typeface="+mn-ea"/>
                <a:sym typeface="+mn-ea"/>
              </a:rPr>
              <a:t>线上招聘</a:t>
            </a:r>
            <a:r>
              <a:rPr lang="zh-CN" altLang="en-US" sz="16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成为企业和求职者沟通的主要渠道。</a:t>
            </a:r>
            <a:endParaRPr lang="zh-CN" altLang="en-US" sz="16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5208270" y="4397375"/>
            <a:ext cx="3252470" cy="1497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 lvl="0" algn="l">
              <a:lnSpc>
                <a:spcPct val="150000"/>
              </a:lnSpc>
            </a:pPr>
            <a:r>
              <a:rPr lang="en-US" altLang="zh-CN" sz="16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 </a:t>
            </a:r>
            <a:r>
              <a:rPr lang="en-US" altLang="zh-CN" sz="2000" kern="0" spc="0" dirty="0">
                <a:ln>
                  <a:noFill/>
                  <a:prstDash val="sysDot"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+mj-lt"/>
                <a:ea typeface="+mj-lt"/>
                <a:cs typeface="+mj-lt"/>
                <a:sym typeface="+mn-ea"/>
              </a:rPr>
              <a:t>  </a:t>
            </a:r>
            <a:endParaRPr lang="zh-CN" altLang="en-US" sz="16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"/>
            </p:custDataLst>
          </p:nvPr>
        </p:nvSpPr>
        <p:spPr>
          <a:xfrm>
            <a:off x="2312987" y="3970731"/>
            <a:ext cx="1271494" cy="39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p>
            <a:pPr algn="r"/>
            <a:endParaRPr lang="en-US" altLang="zh-CN" sz="2800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47" name="矩形 46"/>
          <p:cNvSpPr/>
          <p:nvPr>
            <p:custDataLst>
              <p:tags r:id="rId4"/>
            </p:custDataLst>
          </p:nvPr>
        </p:nvSpPr>
        <p:spPr>
          <a:xfrm>
            <a:off x="9296493" y="1647943"/>
            <a:ext cx="1271494" cy="39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p>
            <a:endParaRPr lang="en-US" altLang="zh-CN" sz="2800" b="1" kern="0" dirty="0">
              <a:solidFill>
                <a:schemeClr val="accent1"/>
              </a:solidFill>
              <a:cs typeface="+mn-lt"/>
            </a:endParaRPr>
          </a:p>
        </p:txBody>
      </p:sp>
      <p:sp>
        <p:nvSpPr>
          <p:cNvPr id="5" name="textbox 234" descr="7b0a2020202022776f7264617274223a2022220a7d0a"/>
          <p:cNvSpPr/>
          <p:nvPr/>
        </p:nvSpPr>
        <p:spPr>
          <a:xfrm>
            <a:off x="114935" y="254635"/>
            <a:ext cx="8900795" cy="84137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  <a:ln w="0" cap="flat">
            <a:gradFill>
              <a:gsLst>
                <a:gs pos="50000">
                  <a:srgbClr val="5A80A7"/>
                </a:gs>
                <a:gs pos="0">
                  <a:srgbClr val="91AAC4"/>
                </a:gs>
                <a:gs pos="100000">
                  <a:srgbClr val="235589"/>
                </a:gs>
              </a:gsLst>
              <a:lin ang="5400000" scaled="0"/>
            </a:gradFill>
            <a:prstDash val="solid"/>
            <a:miter lim="0"/>
          </a:ln>
        </p:spPr>
        <p:txBody>
          <a:bodyPr vert="horz" wrap="square" lIns="0" tIns="0" rIns="0" bIns="0">
            <a:scene3d>
              <a:camera prst="orthographicFront"/>
              <a:lightRig rig="threePt" dir="t"/>
            </a:scene3d>
          </a:bodyPr>
          <a:p>
            <a:pPr algn="l" rtl="0" eaLnBrk="0">
              <a:lnSpc>
                <a:spcPct val="131000"/>
              </a:lnSpc>
            </a:pPr>
            <a:endParaRPr sz="500" b="1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algn="l" rtl="0" eaLnBrk="0">
              <a:lnSpc>
                <a:spcPct val="131000"/>
              </a:lnSpc>
            </a:pPr>
            <a:r>
              <a:rPr lang="zh-CN" altLang="en-US" sz="3000" b="1" kern="0" spc="-60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招聘市场的业务</a:t>
            </a:r>
            <a:r>
              <a:rPr lang="zh-CN" altLang="en-US" sz="3000" b="1" kern="0" spc="-60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现状</a:t>
            </a:r>
            <a:endParaRPr lang="zh-CN" altLang="en-US" sz="3000" b="1" kern="0" spc="-60" dirty="0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pic>
        <p:nvPicPr>
          <p:cNvPr id="31" name="picture 2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021603" y="1273353"/>
            <a:ext cx="1042483" cy="1209575"/>
          </a:xfrm>
          <a:prstGeom prst="rect">
            <a:avLst/>
          </a:prstGeom>
        </p:spPr>
      </p:pic>
      <p:pic>
        <p:nvPicPr>
          <p:cNvPr id="32" name="picture 2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566650" y="1478942"/>
            <a:ext cx="1499428" cy="757297"/>
          </a:xfrm>
          <a:prstGeom prst="rect">
            <a:avLst/>
          </a:prstGeom>
        </p:spPr>
      </p:pic>
      <p:pic>
        <p:nvPicPr>
          <p:cNvPr id="33" name="picture 2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140314" y="1335989"/>
            <a:ext cx="1027523" cy="1058110"/>
          </a:xfrm>
          <a:prstGeom prst="rect">
            <a:avLst/>
          </a:prstGeom>
        </p:spPr>
      </p:pic>
      <p:sp>
        <p:nvSpPr>
          <p:cNvPr id="34" name="rect 268"/>
          <p:cNvSpPr/>
          <p:nvPr>
            <p:custDataLst>
              <p:tags r:id="rId8"/>
            </p:custDataLst>
          </p:nvPr>
        </p:nvSpPr>
        <p:spPr>
          <a:xfrm>
            <a:off x="10762996" y="1187323"/>
            <a:ext cx="153479" cy="291618"/>
          </a:xfrm>
          <a:prstGeom prst="rect">
            <a:avLst/>
          </a:prstGeom>
          <a:solidFill>
            <a:srgbClr val="F4F6F9">
              <a:alpha val="9843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 sz="90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</a:endParaRPr>
          </a:p>
        </p:txBody>
      </p:sp>
      <p:sp>
        <p:nvSpPr>
          <p:cNvPr id="35" name="textbox 270"/>
          <p:cNvSpPr/>
          <p:nvPr>
            <p:custDataLst>
              <p:tags r:id="rId9"/>
            </p:custDataLst>
          </p:nvPr>
        </p:nvSpPr>
        <p:spPr>
          <a:xfrm rot="480000">
            <a:off x="10536073" y="1067753"/>
            <a:ext cx="419418" cy="49307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algn="r" rtl="0" eaLnBrk="0">
              <a:lnSpc>
                <a:spcPts val="7560"/>
              </a:lnSpc>
            </a:pPr>
            <a:r>
              <a:rPr sz="2450" kern="0" spc="-1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?</a:t>
            </a:r>
            <a:r>
              <a:rPr sz="2450" kern="0" spc="54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 </a:t>
            </a:r>
            <a:r>
              <a:rPr sz="2450" kern="0" spc="-17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?</a:t>
            </a:r>
            <a:endParaRPr sz="2450" kern="0" spc="-17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sp>
        <p:nvSpPr>
          <p:cNvPr id="37" name="textbox 274"/>
          <p:cNvSpPr/>
          <p:nvPr>
            <p:custDataLst>
              <p:tags r:id="rId10"/>
            </p:custDataLst>
          </p:nvPr>
        </p:nvSpPr>
        <p:spPr>
          <a:xfrm>
            <a:off x="4787265" y="1541145"/>
            <a:ext cx="2092960" cy="6026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93000"/>
              </a:lnSpc>
            </a:pPr>
            <a:endParaRPr sz="3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  <a:p>
            <a:pPr marL="142875" indent="-130175" algn="l" rtl="0" eaLnBrk="0">
              <a:lnSpc>
                <a:spcPct val="114000"/>
              </a:lnSpc>
            </a:pPr>
            <a:r>
              <a:rPr b="1" kern="0" spc="-1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用户习惯</a:t>
            </a:r>
            <a:r>
              <a:rPr lang="zh-CN" b="1" kern="0" spc="-1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发生了</a:t>
            </a:r>
            <a:r>
              <a:rPr b="1" kern="0" spc="-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变化</a:t>
            </a:r>
            <a:endParaRPr b="1" kern="0" spc="-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38" name="textbox 276"/>
          <p:cNvSpPr/>
          <p:nvPr>
            <p:custDataLst>
              <p:tags r:id="rId11"/>
            </p:custDataLst>
          </p:nvPr>
        </p:nvSpPr>
        <p:spPr>
          <a:xfrm rot="20700000">
            <a:off x="10239301" y="1121983"/>
            <a:ext cx="154305" cy="396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Arial" panose="020B0604020202020204"/>
            </a:endParaRPr>
          </a:p>
          <a:p>
            <a:pPr algn="r" rtl="0" eaLnBrk="0">
              <a:lnSpc>
                <a:spcPts val="6035"/>
              </a:lnSpc>
            </a:pPr>
            <a:r>
              <a:rPr sz="2450" kern="0" spc="-150" dirty="0">
                <a:solidFill>
                  <a:schemeClr val="dk1"/>
                </a:solidFill>
                <a:latin typeface="汉仪正圆 55简" panose="00020600040101010101" charset="-122"/>
                <a:ea typeface="汉仪正圆 55简" panose="00020600040101010101" charset="-122"/>
                <a:cs typeface="微软雅黑" panose="020B0503020204020204" charset="-122"/>
              </a:rPr>
              <a:t>?</a:t>
            </a:r>
            <a:endParaRPr sz="2450" kern="0" spc="-150" dirty="0">
              <a:solidFill>
                <a:schemeClr val="dk1"/>
              </a:solidFill>
              <a:latin typeface="汉仪正圆 55简" panose="00020600040101010101" charset="-122"/>
              <a:ea typeface="汉仪正圆 55简" panose="00020600040101010101" charset="-122"/>
              <a:cs typeface="微软雅黑" panose="020B0503020204020204" charset="-122"/>
            </a:endParaRPr>
          </a:p>
        </p:txBody>
      </p:sp>
      <p:pic>
        <p:nvPicPr>
          <p:cNvPr id="40" name="图片 39" descr="697330a1f2252be03b5d9848c1ffd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2312987" y="1845428"/>
            <a:ext cx="1271494" cy="39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p>
            <a:pPr algn="r"/>
            <a:endParaRPr lang="en-US" altLang="zh-CN" sz="2800" b="1" kern="0" dirty="0">
              <a:solidFill>
                <a:schemeClr val="accent1"/>
              </a:solidFill>
              <a:cs typeface="+mn-lt"/>
            </a:endParaRPr>
          </a:p>
        </p:txBody>
      </p:sp>
      <p:pic>
        <p:nvPicPr>
          <p:cNvPr id="3" name="picture 2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783" y="1209675"/>
            <a:ext cx="1602105" cy="1015683"/>
          </a:xfrm>
          <a:prstGeom prst="rect">
            <a:avLst/>
          </a:prstGeom>
        </p:spPr>
      </p:pic>
      <p:pic>
        <p:nvPicPr>
          <p:cNvPr id="4" name="picture 2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6080" y="1398270"/>
            <a:ext cx="1719580" cy="9271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4355" y="2442210"/>
            <a:ext cx="4519295" cy="2035810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17"/>
          <a:stretch>
            <a:fillRect/>
          </a:stretch>
        </p:blipFill>
        <p:spPr>
          <a:xfrm>
            <a:off x="6398260" y="2355850"/>
            <a:ext cx="4518000" cy="20376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398260" y="4513580"/>
            <a:ext cx="49555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</a:pPr>
            <a:r>
              <a:rPr lang="zh-CN" altLang="en-US" sz="2000" kern="0" dirty="0">
                <a:ln>
                  <a:noFill/>
                  <a:prstDash val="sysDot"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sym typeface="+mn-ea"/>
              </a:rPr>
              <a:t>新技术应用不足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：AI技术在简历解析与筛选、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人岗匹配等应用场景有着巨大潜力。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但大部分企业在招聘过程中未能充分利用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AI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技术，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人工干预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过多，增加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出错率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并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降低效率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/>
      </p:par>
    </p:tnLst>
    <p:bldLst>
      <p:bldP spid="5" grpId="0" animBg="1"/>
      <p:bldP spid="34" grpId="0" animBg="1"/>
      <p:bldP spid="35" grpId="0"/>
      <p:bldP spid="37" grpId="0"/>
      <p:bldP spid="38" grpId="0"/>
      <p:bldP spid="5" grpId="1" bldLvl="0" animBg="1"/>
      <p:bldP spid="34" grpId="1" bldLvl="0" animBg="1"/>
      <p:bldP spid="35" grpId="1"/>
      <p:bldP spid="37" grpId="1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9645" y="272485"/>
            <a:ext cx="10800000" cy="792000"/>
          </a:xfrm>
        </p:spPr>
        <p:txBody>
          <a:bodyPr/>
          <a:lstStyle/>
          <a:p>
            <a:r>
              <a:rPr>
                <a:solidFill>
                  <a:schemeClr val="tx1"/>
                </a:solidFill>
                <a:sym typeface="+mn-ea"/>
              </a:rPr>
              <a:t>招聘市场业务</a:t>
            </a:r>
            <a:r>
              <a:rPr>
                <a:solidFill>
                  <a:schemeClr val="tx1"/>
                </a:solidFill>
                <a:sym typeface="+mn-ea"/>
              </a:rPr>
              <a:t>流程痛点</a:t>
            </a:r>
            <a:endParaRPr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任意多边形: 形状 34"/>
          <p:cNvSpPr/>
          <p:nvPr>
            <p:custDataLst>
              <p:tags r:id="rId2"/>
            </p:custDataLst>
          </p:nvPr>
        </p:nvSpPr>
        <p:spPr>
          <a:xfrm>
            <a:off x="4320937" y="2317632"/>
            <a:ext cx="1463775" cy="4543119"/>
          </a:xfrm>
          <a:custGeom>
            <a:avLst/>
            <a:gdLst>
              <a:gd name="connsiteX0" fmla="*/ 1115572 w 1430454"/>
              <a:gd name="connsiteY0" fmla="*/ 0 h 4439702"/>
              <a:gd name="connsiteX1" fmla="*/ 1149591 w 1430454"/>
              <a:gd name="connsiteY1" fmla="*/ 15551 h 4439702"/>
              <a:gd name="connsiteX2" fmla="*/ 1417390 w 1430454"/>
              <a:gd name="connsiteY2" fmla="*/ 329088 h 4439702"/>
              <a:gd name="connsiteX3" fmla="*/ 1426881 w 1430454"/>
              <a:gd name="connsiteY3" fmla="*/ 351315 h 4439702"/>
              <a:gd name="connsiteX4" fmla="*/ 1424385 w 1430454"/>
              <a:gd name="connsiteY4" fmla="*/ 368984 h 4439702"/>
              <a:gd name="connsiteX5" fmla="*/ 1427297 w 1430454"/>
              <a:gd name="connsiteY5" fmla="*/ 368984 h 4439702"/>
              <a:gd name="connsiteX6" fmla="*/ 1427297 w 1430454"/>
              <a:gd name="connsiteY6" fmla="*/ 3573360 h 4439702"/>
              <a:gd name="connsiteX7" fmla="*/ 1430454 w 1430454"/>
              <a:gd name="connsiteY7" fmla="*/ 3573360 h 4439702"/>
              <a:gd name="connsiteX8" fmla="*/ 1220567 w 1430454"/>
              <a:gd name="connsiteY8" fmla="*/ 4439702 h 4439702"/>
              <a:gd name="connsiteX9" fmla="*/ 0 w 1430454"/>
              <a:gd name="connsiteY9" fmla="*/ 4439679 h 4439702"/>
              <a:gd name="connsiteX10" fmla="*/ 804978 w 1430454"/>
              <a:gd name="connsiteY10" fmla="*/ 3574767 h 4439702"/>
              <a:gd name="connsiteX11" fmla="*/ 803843 w 1430454"/>
              <a:gd name="connsiteY11" fmla="*/ 3574767 h 4439702"/>
              <a:gd name="connsiteX12" fmla="*/ 803843 w 1430454"/>
              <a:gd name="connsiteY12" fmla="*/ 368984 h 4439702"/>
              <a:gd name="connsiteX13" fmla="*/ 806758 w 1430454"/>
              <a:gd name="connsiteY13" fmla="*/ 368984 h 4439702"/>
              <a:gd name="connsiteX14" fmla="*/ 804255 w 1430454"/>
              <a:gd name="connsiteY14" fmla="*/ 351326 h 4439702"/>
              <a:gd name="connsiteX15" fmla="*/ 813735 w 1430454"/>
              <a:gd name="connsiteY15" fmla="*/ 329114 h 4439702"/>
              <a:gd name="connsiteX16" fmla="*/ 1081533 w 1430454"/>
              <a:gd name="connsiteY16" fmla="*/ 15577 h 4439702"/>
              <a:gd name="connsiteX17" fmla="*/ 1115572 w 1430454"/>
              <a:gd name="connsiteY17" fmla="*/ 0 h 443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0454" h="4439702">
                <a:moveTo>
                  <a:pt x="1115572" y="0"/>
                </a:moveTo>
                <a:cubicBezTo>
                  <a:pt x="1128614" y="2"/>
                  <a:pt x="1141239" y="5773"/>
                  <a:pt x="1149591" y="15551"/>
                </a:cubicBezTo>
                <a:cubicBezTo>
                  <a:pt x="1149592" y="15552"/>
                  <a:pt x="1417391" y="329089"/>
                  <a:pt x="1417390" y="329088"/>
                </a:cubicBezTo>
                <a:cubicBezTo>
                  <a:pt x="1422548" y="335128"/>
                  <a:pt x="1425786" y="343086"/>
                  <a:pt x="1426881" y="351315"/>
                </a:cubicBezTo>
                <a:lnTo>
                  <a:pt x="1424385" y="368984"/>
                </a:lnTo>
                <a:lnTo>
                  <a:pt x="1427297" y="368984"/>
                </a:lnTo>
                <a:lnTo>
                  <a:pt x="1427297" y="3573360"/>
                </a:lnTo>
                <a:lnTo>
                  <a:pt x="1430454" y="3573360"/>
                </a:lnTo>
                <a:lnTo>
                  <a:pt x="1220567" y="4439702"/>
                </a:lnTo>
                <a:lnTo>
                  <a:pt x="0" y="4439679"/>
                </a:lnTo>
                <a:lnTo>
                  <a:pt x="804978" y="3574767"/>
                </a:lnTo>
                <a:lnTo>
                  <a:pt x="803843" y="3574767"/>
                </a:lnTo>
                <a:lnTo>
                  <a:pt x="803843" y="368984"/>
                </a:lnTo>
                <a:lnTo>
                  <a:pt x="806758" y="368984"/>
                </a:lnTo>
                <a:lnTo>
                  <a:pt x="804255" y="351326"/>
                </a:lnTo>
                <a:cubicBezTo>
                  <a:pt x="805344" y="343105"/>
                  <a:pt x="808577" y="335154"/>
                  <a:pt x="813735" y="329114"/>
                </a:cubicBezTo>
                <a:cubicBezTo>
                  <a:pt x="813736" y="329115"/>
                  <a:pt x="1081534" y="15578"/>
                  <a:pt x="1081533" y="15577"/>
                </a:cubicBezTo>
                <a:cubicBezTo>
                  <a:pt x="1089886" y="5799"/>
                  <a:pt x="1102532" y="1"/>
                  <a:pt x="1115572" y="0"/>
                </a:cubicBezTo>
                <a:close/>
              </a:path>
            </a:pathLst>
          </a:custGeom>
          <a:solidFill>
            <a:schemeClr val="accent1">
              <a:lumMod val="70000"/>
              <a:lumOff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>
                  <a:lumMod val="80000"/>
                  <a:lumOff val="20000"/>
                </a:schemeClr>
              </a:solidFill>
            </a:endParaRPr>
          </a:p>
        </p:txBody>
      </p:sp>
      <p:sp>
        <p:nvSpPr>
          <p:cNvPr id="3" name="任意多边形: 形状 26"/>
          <p:cNvSpPr/>
          <p:nvPr>
            <p:custDataLst>
              <p:tags r:id="rId3"/>
            </p:custDataLst>
          </p:nvPr>
        </p:nvSpPr>
        <p:spPr>
          <a:xfrm>
            <a:off x="6350635" y="1517650"/>
            <a:ext cx="1463675" cy="5342890"/>
          </a:xfrm>
          <a:custGeom>
            <a:avLst/>
            <a:gdLst>
              <a:gd name="connsiteX0" fmla="*/ 314394 w 1430454"/>
              <a:gd name="connsiteY0" fmla="*/ 0 h 3914347"/>
              <a:gd name="connsiteX1" fmla="*/ 348413 w 1430454"/>
              <a:gd name="connsiteY1" fmla="*/ 15551 h 3914347"/>
              <a:gd name="connsiteX2" fmla="*/ 616212 w 1430454"/>
              <a:gd name="connsiteY2" fmla="*/ 329088 h 3914347"/>
              <a:gd name="connsiteX3" fmla="*/ 625703 w 1430454"/>
              <a:gd name="connsiteY3" fmla="*/ 351315 h 3914347"/>
              <a:gd name="connsiteX4" fmla="*/ 624552 w 1430454"/>
              <a:gd name="connsiteY4" fmla="*/ 359464 h 3914347"/>
              <a:gd name="connsiteX5" fmla="*/ 626121 w 1430454"/>
              <a:gd name="connsiteY5" fmla="*/ 359464 h 3914347"/>
              <a:gd name="connsiteX6" fmla="*/ 626121 w 1430454"/>
              <a:gd name="connsiteY6" fmla="*/ 3049412 h 3914347"/>
              <a:gd name="connsiteX7" fmla="*/ 625476 w 1430454"/>
              <a:gd name="connsiteY7" fmla="*/ 3049412 h 3914347"/>
              <a:gd name="connsiteX8" fmla="*/ 1430454 w 1430454"/>
              <a:gd name="connsiteY8" fmla="*/ 3914324 h 3914347"/>
              <a:gd name="connsiteX9" fmla="*/ 209888 w 1430454"/>
              <a:gd name="connsiteY9" fmla="*/ 3914347 h 3914347"/>
              <a:gd name="connsiteX10" fmla="*/ 0 w 1430454"/>
              <a:gd name="connsiteY10" fmla="*/ 3048005 h 3914347"/>
              <a:gd name="connsiteX11" fmla="*/ 2667 w 1430454"/>
              <a:gd name="connsiteY11" fmla="*/ 3048005 h 3914347"/>
              <a:gd name="connsiteX12" fmla="*/ 2667 w 1430454"/>
              <a:gd name="connsiteY12" fmla="*/ 359464 h 3914347"/>
              <a:gd name="connsiteX13" fmla="*/ 4231 w 1430454"/>
              <a:gd name="connsiteY13" fmla="*/ 359464 h 3914347"/>
              <a:gd name="connsiteX14" fmla="*/ 3077 w 1430454"/>
              <a:gd name="connsiteY14" fmla="*/ 351326 h 3914347"/>
              <a:gd name="connsiteX15" fmla="*/ 12557 w 1430454"/>
              <a:gd name="connsiteY15" fmla="*/ 329114 h 3914347"/>
              <a:gd name="connsiteX16" fmla="*/ 280355 w 1430454"/>
              <a:gd name="connsiteY16" fmla="*/ 15577 h 3914347"/>
              <a:gd name="connsiteX17" fmla="*/ 314394 w 1430454"/>
              <a:gd name="connsiteY17" fmla="*/ 0 h 391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0454" h="3914347">
                <a:moveTo>
                  <a:pt x="314394" y="0"/>
                </a:moveTo>
                <a:cubicBezTo>
                  <a:pt x="327436" y="2"/>
                  <a:pt x="340061" y="5773"/>
                  <a:pt x="348413" y="15551"/>
                </a:cubicBezTo>
                <a:cubicBezTo>
                  <a:pt x="348414" y="15552"/>
                  <a:pt x="616213" y="329089"/>
                  <a:pt x="616212" y="329088"/>
                </a:cubicBezTo>
                <a:cubicBezTo>
                  <a:pt x="621370" y="335128"/>
                  <a:pt x="624608" y="343086"/>
                  <a:pt x="625703" y="351315"/>
                </a:cubicBezTo>
                <a:lnTo>
                  <a:pt x="624552" y="359464"/>
                </a:lnTo>
                <a:lnTo>
                  <a:pt x="626121" y="359464"/>
                </a:lnTo>
                <a:lnTo>
                  <a:pt x="626121" y="3049412"/>
                </a:lnTo>
                <a:lnTo>
                  <a:pt x="625476" y="3049412"/>
                </a:lnTo>
                <a:lnTo>
                  <a:pt x="1430454" y="3914324"/>
                </a:lnTo>
                <a:lnTo>
                  <a:pt x="209888" y="3914347"/>
                </a:lnTo>
                <a:lnTo>
                  <a:pt x="0" y="3048005"/>
                </a:lnTo>
                <a:lnTo>
                  <a:pt x="2667" y="3048005"/>
                </a:lnTo>
                <a:lnTo>
                  <a:pt x="2667" y="359464"/>
                </a:lnTo>
                <a:lnTo>
                  <a:pt x="4231" y="359464"/>
                </a:lnTo>
                <a:lnTo>
                  <a:pt x="3077" y="351326"/>
                </a:lnTo>
                <a:cubicBezTo>
                  <a:pt x="4166" y="343105"/>
                  <a:pt x="7399" y="335154"/>
                  <a:pt x="12557" y="329114"/>
                </a:cubicBezTo>
                <a:cubicBezTo>
                  <a:pt x="12558" y="329115"/>
                  <a:pt x="280356" y="15578"/>
                  <a:pt x="280355" y="15577"/>
                </a:cubicBezTo>
                <a:cubicBezTo>
                  <a:pt x="288708" y="5799"/>
                  <a:pt x="301354" y="1"/>
                  <a:pt x="314394" y="0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" name="任意多边形: 形状 31"/>
          <p:cNvSpPr/>
          <p:nvPr>
            <p:custDataLst>
              <p:tags r:id="rId4"/>
            </p:custDataLst>
          </p:nvPr>
        </p:nvSpPr>
        <p:spPr>
          <a:xfrm>
            <a:off x="6976110" y="2490470"/>
            <a:ext cx="1852930" cy="4383405"/>
          </a:xfrm>
          <a:custGeom>
            <a:avLst/>
            <a:gdLst>
              <a:gd name="connsiteX0" fmla="*/ 314642 w 1810870"/>
              <a:gd name="connsiteY0" fmla="*/ 0 h 3329259"/>
              <a:gd name="connsiteX1" fmla="*/ 348661 w 1810870"/>
              <a:gd name="connsiteY1" fmla="*/ 15551 h 3329259"/>
              <a:gd name="connsiteX2" fmla="*/ 616460 w 1810870"/>
              <a:gd name="connsiteY2" fmla="*/ 329088 h 3329259"/>
              <a:gd name="connsiteX3" fmla="*/ 625951 w 1810870"/>
              <a:gd name="connsiteY3" fmla="*/ 351315 h 3329259"/>
              <a:gd name="connsiteX4" fmla="*/ 624800 w 1810870"/>
              <a:gd name="connsiteY4" fmla="*/ 359464 h 3329259"/>
              <a:gd name="connsiteX5" fmla="*/ 626370 w 1810870"/>
              <a:gd name="connsiteY5" fmla="*/ 359464 h 3329259"/>
              <a:gd name="connsiteX6" fmla="*/ 626370 w 1810870"/>
              <a:gd name="connsiteY6" fmla="*/ 2464504 h 3329259"/>
              <a:gd name="connsiteX7" fmla="*/ 628442 w 1810870"/>
              <a:gd name="connsiteY7" fmla="*/ 2464504 h 3329259"/>
              <a:gd name="connsiteX8" fmla="*/ 1810870 w 1810870"/>
              <a:gd name="connsiteY8" fmla="*/ 3329259 h 3329259"/>
              <a:gd name="connsiteX9" fmla="*/ 804051 w 1810870"/>
              <a:gd name="connsiteY9" fmla="*/ 3328603 h 3329259"/>
              <a:gd name="connsiteX10" fmla="*/ 3144 w 1810870"/>
              <a:gd name="connsiteY10" fmla="*/ 2467882 h 3329259"/>
              <a:gd name="connsiteX11" fmla="*/ 2916 w 1810870"/>
              <a:gd name="connsiteY11" fmla="*/ 2467882 h 3329259"/>
              <a:gd name="connsiteX12" fmla="*/ 2916 w 1810870"/>
              <a:gd name="connsiteY12" fmla="*/ 2467638 h 3329259"/>
              <a:gd name="connsiteX13" fmla="*/ 0 w 1810870"/>
              <a:gd name="connsiteY13" fmla="*/ 2464504 h 3329259"/>
              <a:gd name="connsiteX14" fmla="*/ 2916 w 1810870"/>
              <a:gd name="connsiteY14" fmla="*/ 2464504 h 3329259"/>
              <a:gd name="connsiteX15" fmla="*/ 2916 w 1810870"/>
              <a:gd name="connsiteY15" fmla="*/ 359464 h 3329259"/>
              <a:gd name="connsiteX16" fmla="*/ 4479 w 1810870"/>
              <a:gd name="connsiteY16" fmla="*/ 359464 h 3329259"/>
              <a:gd name="connsiteX17" fmla="*/ 3325 w 1810870"/>
              <a:gd name="connsiteY17" fmla="*/ 351326 h 3329259"/>
              <a:gd name="connsiteX18" fmla="*/ 12805 w 1810870"/>
              <a:gd name="connsiteY18" fmla="*/ 329114 h 3329259"/>
              <a:gd name="connsiteX19" fmla="*/ 280603 w 1810870"/>
              <a:gd name="connsiteY19" fmla="*/ 15577 h 3329259"/>
              <a:gd name="connsiteX20" fmla="*/ 314642 w 1810870"/>
              <a:gd name="connsiteY20" fmla="*/ 0 h 332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10870" h="3329259">
                <a:moveTo>
                  <a:pt x="314642" y="0"/>
                </a:moveTo>
                <a:cubicBezTo>
                  <a:pt x="327684" y="2"/>
                  <a:pt x="340309" y="5773"/>
                  <a:pt x="348661" y="15551"/>
                </a:cubicBezTo>
                <a:cubicBezTo>
                  <a:pt x="348662" y="15552"/>
                  <a:pt x="616461" y="329089"/>
                  <a:pt x="616460" y="329088"/>
                </a:cubicBezTo>
                <a:cubicBezTo>
                  <a:pt x="621618" y="335128"/>
                  <a:pt x="624856" y="343086"/>
                  <a:pt x="625951" y="351315"/>
                </a:cubicBezTo>
                <a:lnTo>
                  <a:pt x="624800" y="359464"/>
                </a:lnTo>
                <a:lnTo>
                  <a:pt x="626370" y="359464"/>
                </a:lnTo>
                <a:lnTo>
                  <a:pt x="626370" y="2464504"/>
                </a:lnTo>
                <a:lnTo>
                  <a:pt x="628442" y="2464504"/>
                </a:lnTo>
                <a:lnTo>
                  <a:pt x="1810870" y="3329259"/>
                </a:lnTo>
                <a:lnTo>
                  <a:pt x="804051" y="3328603"/>
                </a:lnTo>
                <a:lnTo>
                  <a:pt x="3144" y="2467882"/>
                </a:lnTo>
                <a:lnTo>
                  <a:pt x="2916" y="2467882"/>
                </a:lnTo>
                <a:lnTo>
                  <a:pt x="2916" y="2467638"/>
                </a:lnTo>
                <a:lnTo>
                  <a:pt x="0" y="2464504"/>
                </a:lnTo>
                <a:lnTo>
                  <a:pt x="2916" y="2464504"/>
                </a:lnTo>
                <a:lnTo>
                  <a:pt x="2916" y="359464"/>
                </a:lnTo>
                <a:lnTo>
                  <a:pt x="4479" y="359464"/>
                </a:lnTo>
                <a:lnTo>
                  <a:pt x="3325" y="351326"/>
                </a:lnTo>
                <a:cubicBezTo>
                  <a:pt x="4414" y="343105"/>
                  <a:pt x="7647" y="335154"/>
                  <a:pt x="12805" y="329114"/>
                </a:cubicBezTo>
                <a:cubicBezTo>
                  <a:pt x="12806" y="329115"/>
                  <a:pt x="280604" y="15578"/>
                  <a:pt x="280603" y="15577"/>
                </a:cubicBezTo>
                <a:cubicBezTo>
                  <a:pt x="288956" y="5799"/>
                  <a:pt x="301602" y="1"/>
                  <a:pt x="314642" y="0"/>
                </a:cubicBezTo>
                <a:close/>
              </a:path>
            </a:pathLst>
          </a:custGeom>
          <a:solidFill>
            <a:schemeClr val="accent1">
              <a:lumMod val="55000"/>
              <a:lumOff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: 形状 25"/>
          <p:cNvSpPr/>
          <p:nvPr>
            <p:custDataLst>
              <p:tags r:id="rId5"/>
            </p:custDataLst>
          </p:nvPr>
        </p:nvSpPr>
        <p:spPr>
          <a:xfrm>
            <a:off x="5453188" y="1604498"/>
            <a:ext cx="1299727" cy="5256244"/>
          </a:xfrm>
          <a:custGeom>
            <a:avLst/>
            <a:gdLst>
              <a:gd name="connsiteX0" fmla="*/ 523426 w 1044000"/>
              <a:gd name="connsiteY0" fmla="*/ 0 h 5136594"/>
              <a:gd name="connsiteX1" fmla="*/ 557445 w 1044000"/>
              <a:gd name="connsiteY1" fmla="*/ 15552 h 5136594"/>
              <a:gd name="connsiteX2" fmla="*/ 825244 w 1044000"/>
              <a:gd name="connsiteY2" fmla="*/ 329089 h 5136594"/>
              <a:gd name="connsiteX3" fmla="*/ 834735 w 1044000"/>
              <a:gd name="connsiteY3" fmla="*/ 351315 h 5136594"/>
              <a:gd name="connsiteX4" fmla="*/ 832839 w 1044000"/>
              <a:gd name="connsiteY4" fmla="*/ 364736 h 5136594"/>
              <a:gd name="connsiteX5" fmla="*/ 835152 w 1044000"/>
              <a:gd name="connsiteY5" fmla="*/ 364736 h 5136594"/>
              <a:gd name="connsiteX6" fmla="*/ 835152 w 1044000"/>
              <a:gd name="connsiteY6" fmla="*/ 4270853 h 5136594"/>
              <a:gd name="connsiteX7" fmla="*/ 835200 w 1044000"/>
              <a:gd name="connsiteY7" fmla="*/ 4270853 h 5136594"/>
              <a:gd name="connsiteX8" fmla="*/ 1044000 w 1044000"/>
              <a:gd name="connsiteY8" fmla="*/ 5136594 h 5136594"/>
              <a:gd name="connsiteX9" fmla="*/ 0 w 1044000"/>
              <a:gd name="connsiteY9" fmla="*/ 5136594 h 5136594"/>
              <a:gd name="connsiteX10" fmla="*/ 208800 w 1044000"/>
              <a:gd name="connsiteY10" fmla="*/ 4270853 h 5136594"/>
              <a:gd name="connsiteX11" fmla="*/ 211698 w 1044000"/>
              <a:gd name="connsiteY11" fmla="*/ 4270853 h 5136594"/>
              <a:gd name="connsiteX12" fmla="*/ 211698 w 1044000"/>
              <a:gd name="connsiteY12" fmla="*/ 364736 h 5136594"/>
              <a:gd name="connsiteX13" fmla="*/ 214010 w 1044000"/>
              <a:gd name="connsiteY13" fmla="*/ 364736 h 5136594"/>
              <a:gd name="connsiteX14" fmla="*/ 212109 w 1044000"/>
              <a:gd name="connsiteY14" fmla="*/ 351327 h 5136594"/>
              <a:gd name="connsiteX15" fmla="*/ 221589 w 1044000"/>
              <a:gd name="connsiteY15" fmla="*/ 329114 h 5136594"/>
              <a:gd name="connsiteX16" fmla="*/ 489387 w 1044000"/>
              <a:gd name="connsiteY16" fmla="*/ 15577 h 5136594"/>
              <a:gd name="connsiteX17" fmla="*/ 523426 w 1044000"/>
              <a:gd name="connsiteY17" fmla="*/ 0 h 5136594"/>
              <a:gd name="connsiteX0-1" fmla="*/ 629202 w 1149776"/>
              <a:gd name="connsiteY0-2" fmla="*/ 0 h 5136594"/>
              <a:gd name="connsiteX1-3" fmla="*/ 663221 w 1149776"/>
              <a:gd name="connsiteY1-4" fmla="*/ 15552 h 5136594"/>
              <a:gd name="connsiteX2-5" fmla="*/ 931020 w 1149776"/>
              <a:gd name="connsiteY2-6" fmla="*/ 329089 h 5136594"/>
              <a:gd name="connsiteX3-7" fmla="*/ 940511 w 1149776"/>
              <a:gd name="connsiteY3-8" fmla="*/ 351315 h 5136594"/>
              <a:gd name="connsiteX4-9" fmla="*/ 938615 w 1149776"/>
              <a:gd name="connsiteY4-10" fmla="*/ 364736 h 5136594"/>
              <a:gd name="connsiteX5-11" fmla="*/ 940928 w 1149776"/>
              <a:gd name="connsiteY5-12" fmla="*/ 364736 h 5136594"/>
              <a:gd name="connsiteX6-13" fmla="*/ 940928 w 1149776"/>
              <a:gd name="connsiteY6-14" fmla="*/ 4270853 h 5136594"/>
              <a:gd name="connsiteX7-15" fmla="*/ 940976 w 1149776"/>
              <a:gd name="connsiteY7-16" fmla="*/ 4270853 h 5136594"/>
              <a:gd name="connsiteX8-17" fmla="*/ 1149776 w 1149776"/>
              <a:gd name="connsiteY8-18" fmla="*/ 5136594 h 5136594"/>
              <a:gd name="connsiteX9-19" fmla="*/ 0 w 1149776"/>
              <a:gd name="connsiteY9-20" fmla="*/ 5136594 h 5136594"/>
              <a:gd name="connsiteX10-21" fmla="*/ 314576 w 1149776"/>
              <a:gd name="connsiteY10-22" fmla="*/ 4270853 h 5136594"/>
              <a:gd name="connsiteX11-23" fmla="*/ 317474 w 1149776"/>
              <a:gd name="connsiteY11-24" fmla="*/ 4270853 h 5136594"/>
              <a:gd name="connsiteX12-25" fmla="*/ 317474 w 1149776"/>
              <a:gd name="connsiteY12-26" fmla="*/ 364736 h 5136594"/>
              <a:gd name="connsiteX13-27" fmla="*/ 319786 w 1149776"/>
              <a:gd name="connsiteY13-28" fmla="*/ 364736 h 5136594"/>
              <a:gd name="connsiteX14-29" fmla="*/ 317885 w 1149776"/>
              <a:gd name="connsiteY14-30" fmla="*/ 351327 h 5136594"/>
              <a:gd name="connsiteX15-31" fmla="*/ 327365 w 1149776"/>
              <a:gd name="connsiteY15-32" fmla="*/ 329114 h 5136594"/>
              <a:gd name="connsiteX16-33" fmla="*/ 595163 w 1149776"/>
              <a:gd name="connsiteY16-34" fmla="*/ 15577 h 5136594"/>
              <a:gd name="connsiteX17-35" fmla="*/ 629202 w 1149776"/>
              <a:gd name="connsiteY17-36" fmla="*/ 0 h 5136594"/>
              <a:gd name="connsiteX0-37" fmla="*/ 629202 w 1270141"/>
              <a:gd name="connsiteY0-38" fmla="*/ 0 h 5136594"/>
              <a:gd name="connsiteX1-39" fmla="*/ 663221 w 1270141"/>
              <a:gd name="connsiteY1-40" fmla="*/ 15552 h 5136594"/>
              <a:gd name="connsiteX2-41" fmla="*/ 931020 w 1270141"/>
              <a:gd name="connsiteY2-42" fmla="*/ 329089 h 5136594"/>
              <a:gd name="connsiteX3-43" fmla="*/ 940511 w 1270141"/>
              <a:gd name="connsiteY3-44" fmla="*/ 351315 h 5136594"/>
              <a:gd name="connsiteX4-45" fmla="*/ 938615 w 1270141"/>
              <a:gd name="connsiteY4-46" fmla="*/ 364736 h 5136594"/>
              <a:gd name="connsiteX5-47" fmla="*/ 940928 w 1270141"/>
              <a:gd name="connsiteY5-48" fmla="*/ 364736 h 5136594"/>
              <a:gd name="connsiteX6-49" fmla="*/ 940928 w 1270141"/>
              <a:gd name="connsiteY6-50" fmla="*/ 4270853 h 5136594"/>
              <a:gd name="connsiteX7-51" fmla="*/ 940976 w 1270141"/>
              <a:gd name="connsiteY7-52" fmla="*/ 4270853 h 5136594"/>
              <a:gd name="connsiteX8-53" fmla="*/ 1270141 w 1270141"/>
              <a:gd name="connsiteY8-54" fmla="*/ 5136594 h 5136594"/>
              <a:gd name="connsiteX9-55" fmla="*/ 0 w 1270141"/>
              <a:gd name="connsiteY9-56" fmla="*/ 5136594 h 5136594"/>
              <a:gd name="connsiteX10-57" fmla="*/ 314576 w 1270141"/>
              <a:gd name="connsiteY10-58" fmla="*/ 4270853 h 5136594"/>
              <a:gd name="connsiteX11-59" fmla="*/ 317474 w 1270141"/>
              <a:gd name="connsiteY11-60" fmla="*/ 4270853 h 5136594"/>
              <a:gd name="connsiteX12-61" fmla="*/ 317474 w 1270141"/>
              <a:gd name="connsiteY12-62" fmla="*/ 364736 h 5136594"/>
              <a:gd name="connsiteX13-63" fmla="*/ 319786 w 1270141"/>
              <a:gd name="connsiteY13-64" fmla="*/ 364736 h 5136594"/>
              <a:gd name="connsiteX14-65" fmla="*/ 317885 w 1270141"/>
              <a:gd name="connsiteY14-66" fmla="*/ 351327 h 5136594"/>
              <a:gd name="connsiteX15-67" fmla="*/ 327365 w 1270141"/>
              <a:gd name="connsiteY15-68" fmla="*/ 329114 h 5136594"/>
              <a:gd name="connsiteX16-69" fmla="*/ 595163 w 1270141"/>
              <a:gd name="connsiteY16-70" fmla="*/ 15577 h 5136594"/>
              <a:gd name="connsiteX17-71" fmla="*/ 629202 w 1270141"/>
              <a:gd name="connsiteY17-72" fmla="*/ 0 h 51365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270141" h="5136594">
                <a:moveTo>
                  <a:pt x="629202" y="0"/>
                </a:moveTo>
                <a:cubicBezTo>
                  <a:pt x="642244" y="3"/>
                  <a:pt x="654869" y="5774"/>
                  <a:pt x="663221" y="15552"/>
                </a:cubicBezTo>
                <a:cubicBezTo>
                  <a:pt x="663222" y="15553"/>
                  <a:pt x="931021" y="329089"/>
                  <a:pt x="931020" y="329089"/>
                </a:cubicBezTo>
                <a:cubicBezTo>
                  <a:pt x="936178" y="335128"/>
                  <a:pt x="939416" y="343086"/>
                  <a:pt x="940511" y="351315"/>
                </a:cubicBezTo>
                <a:lnTo>
                  <a:pt x="938615" y="364736"/>
                </a:lnTo>
                <a:lnTo>
                  <a:pt x="940928" y="364736"/>
                </a:lnTo>
                <a:lnTo>
                  <a:pt x="940928" y="4270853"/>
                </a:lnTo>
                <a:lnTo>
                  <a:pt x="940976" y="4270853"/>
                </a:lnTo>
                <a:lnTo>
                  <a:pt x="1270141" y="5136594"/>
                </a:lnTo>
                <a:lnTo>
                  <a:pt x="0" y="5136594"/>
                </a:lnTo>
                <a:lnTo>
                  <a:pt x="314576" y="4270853"/>
                </a:lnTo>
                <a:lnTo>
                  <a:pt x="317474" y="4270853"/>
                </a:lnTo>
                <a:lnTo>
                  <a:pt x="317474" y="364736"/>
                </a:lnTo>
                <a:lnTo>
                  <a:pt x="319786" y="364736"/>
                </a:lnTo>
                <a:lnTo>
                  <a:pt x="317885" y="351327"/>
                </a:lnTo>
                <a:cubicBezTo>
                  <a:pt x="318974" y="343105"/>
                  <a:pt x="322207" y="335154"/>
                  <a:pt x="327365" y="329114"/>
                </a:cubicBezTo>
                <a:cubicBezTo>
                  <a:pt x="327366" y="329116"/>
                  <a:pt x="595164" y="15579"/>
                  <a:pt x="595163" y="15577"/>
                </a:cubicBezTo>
                <a:cubicBezTo>
                  <a:pt x="603516" y="5800"/>
                  <a:pt x="616162" y="1"/>
                  <a:pt x="629202" y="0"/>
                </a:cubicBezTo>
                <a:close/>
              </a:path>
            </a:pathLst>
          </a:custGeom>
          <a:solidFill>
            <a:schemeClr val="accent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7" name="任意多边形: 形状 36"/>
          <p:cNvSpPr/>
          <p:nvPr>
            <p:custDataLst>
              <p:tags r:id="rId6"/>
            </p:custDataLst>
          </p:nvPr>
        </p:nvSpPr>
        <p:spPr>
          <a:xfrm>
            <a:off x="3297275" y="3950919"/>
            <a:ext cx="1853005" cy="2909688"/>
          </a:xfrm>
          <a:custGeom>
            <a:avLst/>
            <a:gdLst>
              <a:gd name="connsiteX0" fmla="*/ 1494549 w 1810870"/>
              <a:gd name="connsiteY0" fmla="*/ 0 h 3088613"/>
              <a:gd name="connsiteX1" fmla="*/ 1528568 w 1810870"/>
              <a:gd name="connsiteY1" fmla="*/ 15551 h 3088613"/>
              <a:gd name="connsiteX2" fmla="*/ 1796367 w 1810870"/>
              <a:gd name="connsiteY2" fmla="*/ 329088 h 3088613"/>
              <a:gd name="connsiteX3" fmla="*/ 1805858 w 1810870"/>
              <a:gd name="connsiteY3" fmla="*/ 351315 h 3088613"/>
              <a:gd name="connsiteX4" fmla="*/ 1803912 w 1810870"/>
              <a:gd name="connsiteY4" fmla="*/ 365091 h 3088613"/>
              <a:gd name="connsiteX5" fmla="*/ 1806274 w 1810870"/>
              <a:gd name="connsiteY5" fmla="*/ 365091 h 3088613"/>
              <a:gd name="connsiteX6" fmla="*/ 1806274 w 1810870"/>
              <a:gd name="connsiteY6" fmla="*/ 2223858 h 3088613"/>
              <a:gd name="connsiteX7" fmla="*/ 1810870 w 1810870"/>
              <a:gd name="connsiteY7" fmla="*/ 2223858 h 3088613"/>
              <a:gd name="connsiteX8" fmla="*/ 1006819 w 1810870"/>
              <a:gd name="connsiteY8" fmla="*/ 3087957 h 3088613"/>
              <a:gd name="connsiteX9" fmla="*/ 0 w 1810870"/>
              <a:gd name="connsiteY9" fmla="*/ 3088613 h 3088613"/>
              <a:gd name="connsiteX10" fmla="*/ 1182428 w 1810870"/>
              <a:gd name="connsiteY10" fmla="*/ 2223858 h 3088613"/>
              <a:gd name="connsiteX11" fmla="*/ 1182820 w 1810870"/>
              <a:gd name="connsiteY11" fmla="*/ 2223858 h 3088613"/>
              <a:gd name="connsiteX12" fmla="*/ 1182820 w 1810870"/>
              <a:gd name="connsiteY12" fmla="*/ 365091 h 3088613"/>
              <a:gd name="connsiteX13" fmla="*/ 1185183 w 1810870"/>
              <a:gd name="connsiteY13" fmla="*/ 365091 h 3088613"/>
              <a:gd name="connsiteX14" fmla="*/ 1183232 w 1810870"/>
              <a:gd name="connsiteY14" fmla="*/ 351327 h 3088613"/>
              <a:gd name="connsiteX15" fmla="*/ 1192712 w 1810870"/>
              <a:gd name="connsiteY15" fmla="*/ 329114 h 3088613"/>
              <a:gd name="connsiteX16" fmla="*/ 1460510 w 1810870"/>
              <a:gd name="connsiteY16" fmla="*/ 15577 h 3088613"/>
              <a:gd name="connsiteX17" fmla="*/ 1494549 w 1810870"/>
              <a:gd name="connsiteY17" fmla="*/ 0 h 30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10870" h="3088613">
                <a:moveTo>
                  <a:pt x="1494549" y="0"/>
                </a:moveTo>
                <a:cubicBezTo>
                  <a:pt x="1507591" y="2"/>
                  <a:pt x="1520216" y="5774"/>
                  <a:pt x="1528568" y="15551"/>
                </a:cubicBezTo>
                <a:cubicBezTo>
                  <a:pt x="1528569" y="15552"/>
                  <a:pt x="1796368" y="329089"/>
                  <a:pt x="1796367" y="329088"/>
                </a:cubicBezTo>
                <a:cubicBezTo>
                  <a:pt x="1801525" y="335128"/>
                  <a:pt x="1804763" y="343086"/>
                  <a:pt x="1805858" y="351315"/>
                </a:cubicBezTo>
                <a:lnTo>
                  <a:pt x="1803912" y="365091"/>
                </a:lnTo>
                <a:lnTo>
                  <a:pt x="1806274" y="365091"/>
                </a:lnTo>
                <a:lnTo>
                  <a:pt x="1806274" y="2223858"/>
                </a:lnTo>
                <a:lnTo>
                  <a:pt x="1810870" y="2223858"/>
                </a:lnTo>
                <a:lnTo>
                  <a:pt x="1006819" y="3087957"/>
                </a:lnTo>
                <a:lnTo>
                  <a:pt x="0" y="3088613"/>
                </a:lnTo>
                <a:lnTo>
                  <a:pt x="1182428" y="2223858"/>
                </a:lnTo>
                <a:lnTo>
                  <a:pt x="1182820" y="2223858"/>
                </a:lnTo>
                <a:lnTo>
                  <a:pt x="1182820" y="365091"/>
                </a:lnTo>
                <a:lnTo>
                  <a:pt x="1185183" y="365091"/>
                </a:lnTo>
                <a:lnTo>
                  <a:pt x="1183232" y="351327"/>
                </a:lnTo>
                <a:cubicBezTo>
                  <a:pt x="1184321" y="343105"/>
                  <a:pt x="1187554" y="335154"/>
                  <a:pt x="1192712" y="329114"/>
                </a:cubicBezTo>
                <a:cubicBezTo>
                  <a:pt x="1192713" y="329116"/>
                  <a:pt x="1460511" y="15579"/>
                  <a:pt x="1460510" y="15577"/>
                </a:cubicBezTo>
                <a:cubicBezTo>
                  <a:pt x="1468863" y="5800"/>
                  <a:pt x="1481509" y="1"/>
                  <a:pt x="1494549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pic>
        <p:nvPicPr>
          <p:cNvPr id="8" name="图片 4" descr="32313538383938393b32313538373837343bb9abd5c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9303" y="6316390"/>
            <a:ext cx="288012" cy="288012"/>
          </a:xfrm>
          <a:prstGeom prst="rect">
            <a:avLst/>
          </a:prstGeom>
        </p:spPr>
      </p:pic>
      <p:pic>
        <p:nvPicPr>
          <p:cNvPr id="9" name="图片 15" descr="32313538383938393b32313538373838363bb7a8e9b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71071" y="6316390"/>
            <a:ext cx="288012" cy="288012"/>
          </a:xfrm>
          <a:prstGeom prst="rect">
            <a:avLst/>
          </a:prstGeom>
        </p:spPr>
      </p:pic>
      <p:pic>
        <p:nvPicPr>
          <p:cNvPr id="10" name="图片 7" descr="32313538383938393b32313538373837383bbbd5d5c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0107" y="6316390"/>
            <a:ext cx="288012" cy="288012"/>
          </a:xfrm>
          <a:prstGeom prst="rect">
            <a:avLst/>
          </a:prstGeom>
        </p:spPr>
      </p:pic>
      <p:pic>
        <p:nvPicPr>
          <p:cNvPr id="11" name="图片 6" descr="32313538383938393b32313538373837373bb9e3b2a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62945" y="6334806"/>
            <a:ext cx="288012" cy="288012"/>
          </a:xfrm>
          <a:prstGeom prst="rect">
            <a:avLst/>
          </a:prstGeom>
        </p:spPr>
      </p:pic>
      <p:pic>
        <p:nvPicPr>
          <p:cNvPr id="12" name="图片 5" descr="32313538383938393b32313538373837363bb6d4bbb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63719" y="6344966"/>
            <a:ext cx="288012" cy="288012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2"/>
            </p:custDataLst>
          </p:nvPr>
        </p:nvSpPr>
        <p:spPr>
          <a:xfrm>
            <a:off x="5816423" y="1765160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01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sp>
        <p:nvSpPr>
          <p:cNvPr id="14" name="矩形 13"/>
          <p:cNvSpPr/>
          <p:nvPr>
            <p:custDataLst>
              <p:tags r:id="rId23"/>
            </p:custDataLst>
          </p:nvPr>
        </p:nvSpPr>
        <p:spPr>
          <a:xfrm>
            <a:off x="5181397" y="2490994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02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sp>
        <p:nvSpPr>
          <p:cNvPr id="15" name="矩形 14"/>
          <p:cNvSpPr/>
          <p:nvPr>
            <p:custDataLst>
              <p:tags r:id="rId24"/>
            </p:custDataLst>
          </p:nvPr>
        </p:nvSpPr>
        <p:spPr>
          <a:xfrm>
            <a:off x="4551451" y="4105865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03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sp>
        <p:nvSpPr>
          <p:cNvPr id="16" name="矩形 15"/>
          <p:cNvSpPr/>
          <p:nvPr>
            <p:custDataLst>
              <p:tags r:id="rId25"/>
            </p:custDataLst>
          </p:nvPr>
        </p:nvSpPr>
        <p:spPr>
          <a:xfrm>
            <a:off x="6451449" y="1899196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04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6"/>
            </p:custDataLst>
          </p:nvPr>
        </p:nvSpPr>
        <p:spPr>
          <a:xfrm>
            <a:off x="7080124" y="3621975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05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sp>
        <p:nvSpPr>
          <p:cNvPr id="18" name="矩形 17"/>
          <p:cNvSpPr/>
          <p:nvPr>
            <p:custDataLst>
              <p:tags r:id="rId27"/>
            </p:custDataLst>
          </p:nvPr>
        </p:nvSpPr>
        <p:spPr>
          <a:xfrm>
            <a:off x="680085" y="2905760"/>
            <a:ext cx="3152140" cy="13017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        </a:t>
            </a:r>
            <a:r>
              <a:rPr lang="zh-CN" altLang="en-US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招聘成本攀升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：手动筛选繁琐低效，加剧企业人力负担。求职者众多，</a:t>
            </a:r>
            <a:r>
              <a:rPr lang="zh-CN" altLang="en-US" sz="2400" b="1" kern="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成本问题更显紧迫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。</a:t>
            </a:r>
            <a:endParaRPr lang="zh-CN" altLang="en-US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19" name="矩形 18"/>
          <p:cNvSpPr/>
          <p:nvPr>
            <p:custDataLst>
              <p:tags r:id="rId28"/>
            </p:custDataLst>
          </p:nvPr>
        </p:nvSpPr>
        <p:spPr>
          <a:xfrm>
            <a:off x="895350" y="4632960"/>
            <a:ext cx="2936875" cy="153733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    </a:t>
            </a:r>
            <a:r>
              <a:rPr lang="zh-CN" altLang="en-US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简历格式纷繁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，求职者各异，</a:t>
            </a:r>
            <a:r>
              <a:rPr lang="zh-CN" altLang="en-US" sz="2400" b="1" kern="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HR筛选难度陡增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，效率受阻。</a:t>
            </a:r>
            <a:endParaRPr lang="zh-CN" altLang="en-US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29"/>
            </p:custDataLst>
          </p:nvPr>
        </p:nvSpPr>
        <p:spPr>
          <a:xfrm>
            <a:off x="649605" y="1276350"/>
            <a:ext cx="3182620" cy="14173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</a:t>
            </a:r>
            <a:r>
              <a:rPr lang="en-US" altLang="zh-CN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</a:t>
            </a:r>
            <a:r>
              <a:rPr lang="zh-CN" altLang="en-US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求职者潮涌</a:t>
            </a:r>
            <a:r>
              <a:rPr lang="zh-CN" altLang="en-US" sz="1600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：高等教育普及与就业市场扩张，求职者</a:t>
            </a:r>
            <a:r>
              <a:rPr lang="zh-CN" altLang="en-US" sz="1600" b="1" kern="0" spc="0" dirty="0">
                <a:ln>
                  <a:noFill/>
                  <a:prstDash val="sysDot"/>
                </a:ln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数量</a:t>
            </a:r>
            <a:r>
              <a:rPr lang="zh-CN" altLang="en-US" b="1" kern="0" spc="0" dirty="0">
                <a:ln>
                  <a:noFill/>
                  <a:prstDash val="sysDot"/>
                </a:ln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飙升</a:t>
            </a:r>
            <a:r>
              <a:rPr lang="zh-CN" altLang="en-US" sz="1600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</a:t>
            </a:r>
            <a:r>
              <a:rPr lang="zh-CN" altLang="en-US" sz="2000" b="1" kern="0" spc="0" dirty="0">
                <a:ln>
                  <a:noFill/>
                  <a:prstDash val="sysDot"/>
                </a:ln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企业简历筛选负担沉重</a:t>
            </a:r>
            <a:r>
              <a:rPr lang="zh-CN" altLang="en-US" sz="1600" b="1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。</a:t>
            </a:r>
            <a:endParaRPr lang="zh-CN" altLang="en-US" sz="1600" b="1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30"/>
            </p:custDataLst>
          </p:nvPr>
        </p:nvSpPr>
        <p:spPr>
          <a:xfrm>
            <a:off x="8333105" y="2598420"/>
            <a:ext cx="3282950" cy="17983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      </a:t>
            </a:r>
            <a:r>
              <a:rPr lang="en-US" altLang="zh-CN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 </a:t>
            </a:r>
            <a:r>
              <a:rPr lang="zh-CN" altLang="en-US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招聘周期冗长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：筛选低效致</a:t>
            </a:r>
            <a:r>
              <a:rPr lang="zh-CN" altLang="en-US" sz="2400" b="1" kern="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进程拖延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，影响业务进展与人才及时吸纳。</a:t>
            </a:r>
            <a:endParaRPr lang="zh-CN" altLang="en-US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22" name="矩形 21"/>
          <p:cNvSpPr/>
          <p:nvPr>
            <p:custDataLst>
              <p:tags r:id="rId31"/>
            </p:custDataLst>
          </p:nvPr>
        </p:nvSpPr>
        <p:spPr>
          <a:xfrm>
            <a:off x="8241665" y="1276350"/>
            <a:ext cx="3253105" cy="18510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        </a:t>
            </a:r>
            <a:r>
              <a:rPr lang="zh-CN" altLang="en-US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关键词匹配失精准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：传统方法难捕简历精髓，致</a:t>
            </a:r>
            <a:r>
              <a:rPr lang="zh-CN" altLang="en-US" sz="2400" b="1" kern="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才俊遗珠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，或庸者入围面试场。</a:t>
            </a:r>
            <a:endParaRPr lang="zh-CN" altLang="en-US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32"/>
            </p:custDataLst>
          </p:nvPr>
        </p:nvCxnSpPr>
        <p:spPr>
          <a:xfrm>
            <a:off x="3954527" y="2148715"/>
            <a:ext cx="1785699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33"/>
            </p:custDataLst>
          </p:nvPr>
        </p:nvCxnSpPr>
        <p:spPr>
          <a:xfrm>
            <a:off x="3954527" y="3663252"/>
            <a:ext cx="1155893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34"/>
            </p:custDataLst>
          </p:nvPr>
        </p:nvCxnSpPr>
        <p:spPr>
          <a:xfrm>
            <a:off x="3954527" y="5177153"/>
            <a:ext cx="512242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35"/>
            </p:custDataLst>
          </p:nvPr>
        </p:nvCxnSpPr>
        <p:spPr>
          <a:xfrm flipH="1">
            <a:off x="6858499" y="2043971"/>
            <a:ext cx="1396881" cy="0"/>
          </a:xfrm>
          <a:prstGeom prst="line">
            <a:avLst/>
          </a:prstGeom>
          <a:ln cap="rnd" cmpd="sng"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round/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36"/>
            </p:custDataLst>
          </p:nvPr>
        </p:nvCxnSpPr>
        <p:spPr>
          <a:xfrm flipH="1">
            <a:off x="7739915" y="3230848"/>
            <a:ext cx="524239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697330a1f2252be03b5d9848c1ffd12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  <p:sp>
        <p:nvSpPr>
          <p:cNvPr id="27" name="任意多边形: 形状 36"/>
          <p:cNvSpPr/>
          <p:nvPr>
            <p:custDataLst>
              <p:tags r:id="rId38"/>
            </p:custDataLst>
          </p:nvPr>
        </p:nvSpPr>
        <p:spPr>
          <a:xfrm flipH="1">
            <a:off x="7606665" y="3863340"/>
            <a:ext cx="1750060" cy="3010535"/>
          </a:xfrm>
          <a:custGeom>
            <a:avLst/>
            <a:gdLst>
              <a:gd name="connsiteX0" fmla="*/ 1494549 w 1810870"/>
              <a:gd name="connsiteY0" fmla="*/ 0 h 3088613"/>
              <a:gd name="connsiteX1" fmla="*/ 1528568 w 1810870"/>
              <a:gd name="connsiteY1" fmla="*/ 15551 h 3088613"/>
              <a:gd name="connsiteX2" fmla="*/ 1796367 w 1810870"/>
              <a:gd name="connsiteY2" fmla="*/ 329088 h 3088613"/>
              <a:gd name="connsiteX3" fmla="*/ 1805858 w 1810870"/>
              <a:gd name="connsiteY3" fmla="*/ 351315 h 3088613"/>
              <a:gd name="connsiteX4" fmla="*/ 1803912 w 1810870"/>
              <a:gd name="connsiteY4" fmla="*/ 365091 h 3088613"/>
              <a:gd name="connsiteX5" fmla="*/ 1806274 w 1810870"/>
              <a:gd name="connsiteY5" fmla="*/ 365091 h 3088613"/>
              <a:gd name="connsiteX6" fmla="*/ 1806274 w 1810870"/>
              <a:gd name="connsiteY6" fmla="*/ 2223858 h 3088613"/>
              <a:gd name="connsiteX7" fmla="*/ 1810870 w 1810870"/>
              <a:gd name="connsiteY7" fmla="*/ 2223858 h 3088613"/>
              <a:gd name="connsiteX8" fmla="*/ 1006819 w 1810870"/>
              <a:gd name="connsiteY8" fmla="*/ 3087957 h 3088613"/>
              <a:gd name="connsiteX9" fmla="*/ 0 w 1810870"/>
              <a:gd name="connsiteY9" fmla="*/ 3088613 h 3088613"/>
              <a:gd name="connsiteX10" fmla="*/ 1182428 w 1810870"/>
              <a:gd name="connsiteY10" fmla="*/ 2223858 h 3088613"/>
              <a:gd name="connsiteX11" fmla="*/ 1182820 w 1810870"/>
              <a:gd name="connsiteY11" fmla="*/ 2223858 h 3088613"/>
              <a:gd name="connsiteX12" fmla="*/ 1182820 w 1810870"/>
              <a:gd name="connsiteY12" fmla="*/ 365091 h 3088613"/>
              <a:gd name="connsiteX13" fmla="*/ 1185183 w 1810870"/>
              <a:gd name="connsiteY13" fmla="*/ 365091 h 3088613"/>
              <a:gd name="connsiteX14" fmla="*/ 1183232 w 1810870"/>
              <a:gd name="connsiteY14" fmla="*/ 351327 h 3088613"/>
              <a:gd name="connsiteX15" fmla="*/ 1192712 w 1810870"/>
              <a:gd name="connsiteY15" fmla="*/ 329114 h 3088613"/>
              <a:gd name="connsiteX16" fmla="*/ 1460510 w 1810870"/>
              <a:gd name="connsiteY16" fmla="*/ 15577 h 3088613"/>
              <a:gd name="connsiteX17" fmla="*/ 1494549 w 1810870"/>
              <a:gd name="connsiteY17" fmla="*/ 0 h 308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10870" h="3088613">
                <a:moveTo>
                  <a:pt x="1494549" y="0"/>
                </a:moveTo>
                <a:cubicBezTo>
                  <a:pt x="1507591" y="2"/>
                  <a:pt x="1520216" y="5774"/>
                  <a:pt x="1528568" y="15551"/>
                </a:cubicBezTo>
                <a:cubicBezTo>
                  <a:pt x="1528569" y="15552"/>
                  <a:pt x="1796368" y="329089"/>
                  <a:pt x="1796367" y="329088"/>
                </a:cubicBezTo>
                <a:cubicBezTo>
                  <a:pt x="1801525" y="335128"/>
                  <a:pt x="1804763" y="343086"/>
                  <a:pt x="1805858" y="351315"/>
                </a:cubicBezTo>
                <a:lnTo>
                  <a:pt x="1803912" y="365091"/>
                </a:lnTo>
                <a:lnTo>
                  <a:pt x="1806274" y="365091"/>
                </a:lnTo>
                <a:lnTo>
                  <a:pt x="1806274" y="2223858"/>
                </a:lnTo>
                <a:lnTo>
                  <a:pt x="1810870" y="2223858"/>
                </a:lnTo>
                <a:lnTo>
                  <a:pt x="1006819" y="3087957"/>
                </a:lnTo>
                <a:lnTo>
                  <a:pt x="0" y="3088613"/>
                </a:lnTo>
                <a:lnTo>
                  <a:pt x="1182428" y="2223858"/>
                </a:lnTo>
                <a:lnTo>
                  <a:pt x="1182820" y="2223858"/>
                </a:lnTo>
                <a:lnTo>
                  <a:pt x="1182820" y="365091"/>
                </a:lnTo>
                <a:lnTo>
                  <a:pt x="1185183" y="365091"/>
                </a:lnTo>
                <a:lnTo>
                  <a:pt x="1183232" y="351327"/>
                </a:lnTo>
                <a:cubicBezTo>
                  <a:pt x="1184321" y="343105"/>
                  <a:pt x="1187554" y="335154"/>
                  <a:pt x="1192712" y="329114"/>
                </a:cubicBezTo>
                <a:cubicBezTo>
                  <a:pt x="1192713" y="329116"/>
                  <a:pt x="1460511" y="15579"/>
                  <a:pt x="1460510" y="15577"/>
                </a:cubicBezTo>
                <a:cubicBezTo>
                  <a:pt x="1468863" y="5800"/>
                  <a:pt x="1481509" y="1"/>
                  <a:pt x="1494549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39"/>
            </p:custDataLst>
          </p:nvPr>
        </p:nvSpPr>
        <p:spPr>
          <a:xfrm>
            <a:off x="7691629" y="4491925"/>
            <a:ext cx="559050" cy="59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p>
            <a:pPr algn="ctr"/>
            <a:r>
              <a:rPr lang="en-US" altLang="zh-CN" sz="2400" b="1" kern="0" dirty="0">
                <a:solidFill>
                  <a:schemeClr val="lt1">
                    <a:lumMod val="100000"/>
                  </a:schemeClr>
                </a:solidFill>
                <a:cs typeface="+mn-lt"/>
              </a:rPr>
              <a:t>06</a:t>
            </a:r>
            <a:endParaRPr lang="en-US" altLang="zh-CN" sz="2400" b="1" kern="0" dirty="0">
              <a:solidFill>
                <a:schemeClr val="lt1">
                  <a:lumMod val="100000"/>
                </a:schemeClr>
              </a:solidFill>
              <a:cs typeface="+mn-lt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40"/>
            </p:custDataLst>
          </p:nvPr>
        </p:nvCxnSpPr>
        <p:spPr>
          <a:xfrm flipH="1">
            <a:off x="8304430" y="4425283"/>
            <a:ext cx="524239" cy="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10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headEnd type="triangle" w="lg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41"/>
            </p:custDataLst>
          </p:nvPr>
        </p:nvSpPr>
        <p:spPr>
          <a:xfrm>
            <a:off x="8582025" y="4189730"/>
            <a:ext cx="3043555" cy="153733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lvl="0">
              <a:lnSpc>
                <a:spcPct val="150000"/>
              </a:lnSpc>
            </a:pP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    </a:t>
            </a:r>
            <a:r>
              <a:rPr lang="zh-CN" altLang="en-US" sz="1600" b="1" kern="0" dirty="0">
                <a:solidFill>
                  <a:srgbClr val="7030A0"/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缺乏评估与反馈机制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，招聘数据收集不全、质量不高，</a:t>
            </a:r>
            <a:r>
              <a:rPr lang="en-US" altLang="zh-CN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HR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分析方式单一，</a:t>
            </a:r>
            <a:r>
              <a:rPr lang="zh-CN" altLang="en-US" sz="2400" b="1" kern="0" dirty="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缺乏系统性评估</a:t>
            </a:r>
            <a:r>
              <a:rPr lang="zh-CN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和数据可视化。</a:t>
            </a:r>
            <a:endParaRPr lang="zh-CN" altLang="en-US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32" name="图片 31" descr="目的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28965" y="6326505"/>
            <a:ext cx="306705" cy="306705"/>
          </a:xfrm>
          <a:prstGeom prst="rect">
            <a:avLst/>
          </a:prstGeom>
        </p:spPr>
      </p:pic>
    </p:spTree>
    <p:custDataLst>
      <p:tags r:id="rId4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4800" y="360000"/>
            <a:ext cx="5401200" cy="720000"/>
          </a:xfrm>
        </p:spPr>
        <p:txBody>
          <a:bodyPr lIns="0" tIns="0" rIns="0" bIns="0" anchor="b">
            <a:normAutofit/>
          </a:bodyPr>
          <a:lstStyle/>
          <a:p>
            <a:pPr algn="l"/>
            <a:r>
              <a:rPr sz="3600" b="1">
                <a:ln w="15875"/>
                <a:gradFill>
                  <a:gsLst>
                    <a:gs pos="0">
                      <a:schemeClr val="accent1">
                        <a:lumOff val="-19991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1"/>
                      </a:schemeClr>
                    </a:gs>
                  </a:gsLst>
                  <a:lin ang="0" scaled="0"/>
                </a:gradFill>
                <a:effectLst/>
              </a:rPr>
              <a:t>业务流程</a:t>
            </a:r>
            <a:r>
              <a:rPr sz="3600" b="1">
                <a:ln w="15875"/>
                <a:gradFill>
                  <a:gsLst>
                    <a:gs pos="0">
                      <a:schemeClr val="accent1">
                        <a:lumOff val="-19991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1"/>
                      </a:schemeClr>
                    </a:gs>
                  </a:gsLst>
                  <a:lin ang="0" scaled="0"/>
                </a:gradFill>
                <a:effectLst/>
              </a:rPr>
              <a:t>对比</a:t>
            </a:r>
            <a:endParaRPr sz="3600" b="1">
              <a:ln w="15875"/>
              <a:gradFill>
                <a:gsLst>
                  <a:gs pos="0">
                    <a:schemeClr val="accent1">
                      <a:lumOff val="-19991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1"/>
                    </a:schemeClr>
                  </a:gs>
                </a:gsLst>
                <a:lin ang="0" scaled="0"/>
              </a:gradFill>
              <a:effectLst/>
            </a:endParaRPr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720343" y="1572000"/>
            <a:ext cx="572135" cy="57213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1676653" y="2761355"/>
            <a:ext cx="4300220" cy="2876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查看简历并评估（</a:t>
            </a:r>
            <a:r>
              <a:rPr lang="zh-CN" altLang="en-US" sz="24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准确率低，耗时大</a:t>
            </a:r>
            <a:r>
              <a:rPr lang="zh-CN" altLang="en-US" sz="2400"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）</a:t>
            </a:r>
            <a:endParaRPr lang="zh-CN" altLang="en-US" sz="2400"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720343" y="2426710"/>
            <a:ext cx="572135" cy="57213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1677288" y="3717030"/>
            <a:ext cx="4300220" cy="2876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sz="3200" b="1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720343" y="3214745"/>
            <a:ext cx="572135" cy="57213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720343" y="4172325"/>
            <a:ext cx="572135" cy="57213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1677035" y="4140200"/>
            <a:ext cx="4301490" cy="604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定期查看并回复消息（</a:t>
            </a:r>
            <a:r>
              <a:rPr lang="zh-CN" altLang="en-US" sz="24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需要长时间监督，耗时大</a:t>
            </a: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）</a:t>
            </a:r>
            <a:endParaRPr lang="zh-CN" altLang="en-US" sz="2400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26" name="矩形 25"/>
          <p:cNvSpPr/>
          <p:nvPr>
            <p:custDataLst>
              <p:tags r:id="rId9"/>
            </p:custDataLst>
          </p:nvPr>
        </p:nvSpPr>
        <p:spPr>
          <a:xfrm>
            <a:off x="1674495" y="5097145"/>
            <a:ext cx="4301490" cy="604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发送面试通知（</a:t>
            </a:r>
            <a:r>
              <a:rPr lang="en-US" altLang="zh-CN" sz="2400" b="1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回复不及时，反复登入</a:t>
            </a: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）</a:t>
            </a:r>
            <a:endParaRPr lang="en-US" altLang="zh-CN" sz="2400" b="1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sp>
        <p:nvSpPr>
          <p:cNvPr id="28" name="椭圆 27"/>
          <p:cNvSpPr/>
          <p:nvPr>
            <p:custDataLst>
              <p:tags r:id="rId10"/>
            </p:custDataLst>
          </p:nvPr>
        </p:nvSpPr>
        <p:spPr>
          <a:xfrm>
            <a:off x="720343" y="5191500"/>
            <a:ext cx="572135" cy="57213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05</a:t>
            </a:r>
            <a:endParaRPr lang="en-US" altLang="zh-CN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1675765" y="1939290"/>
            <a:ext cx="4300220" cy="251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招聘平台筛选简历（</a:t>
            </a:r>
            <a:r>
              <a:rPr lang="zh-CN" altLang="en-US" sz="24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大量人力，耗时大）</a:t>
            </a:r>
            <a:endParaRPr lang="zh-CN" altLang="en-US" sz="2400">
              <a:solidFill>
                <a:srgbClr val="FF0000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pic>
        <p:nvPicPr>
          <p:cNvPr id="3" name="图片 2" descr="697330a1f2252be03b5d9848c1ffd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60155" y="0"/>
            <a:ext cx="3331845" cy="121539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1676018" y="3499225"/>
            <a:ext cx="4300220" cy="2876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向意向人员打招呼（</a:t>
            </a:r>
            <a:r>
              <a:rPr lang="zh-CN" altLang="en-US" sz="24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回复不及时，准确率低，耗时大</a:t>
            </a:r>
            <a:r>
              <a:rPr lang="zh-CN" altLang="en-US" sz="2400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标准粗黑" panose="02000503000000000000" charset="-122"/>
              </a:rPr>
              <a:t>）</a:t>
            </a:r>
            <a:endParaRPr lang="zh-CN" altLang="en-US" sz="2400">
              <a:solidFill>
                <a:schemeClr val="tx1"/>
              </a:solidFill>
              <a:latin typeface="标准粗黑" panose="02000503000000000000" charset="-122"/>
              <a:ea typeface="标准粗黑" panose="02000503000000000000" charset="-122"/>
              <a:cs typeface="+mn-ea"/>
              <a:sym typeface="标准粗黑" panose="02000503000000000000" charset="-122"/>
            </a:endParaRPr>
          </a:p>
        </p:txBody>
      </p:sp>
      <p:grpSp>
        <p:nvGrpSpPr>
          <p:cNvPr id="127" name="组合 126" descr="7b0a202020202274657874626f78223a2022220a7d0a"/>
          <p:cNvGrpSpPr/>
          <p:nvPr/>
        </p:nvGrpSpPr>
        <p:grpSpPr>
          <a:xfrm>
            <a:off x="5887085" y="1329690"/>
            <a:ext cx="6541770" cy="4443971"/>
            <a:chOff x="4503" y="1972"/>
            <a:chExt cx="8258" cy="3099"/>
          </a:xfrm>
        </p:grpSpPr>
        <p:grpSp>
          <p:nvGrpSpPr>
            <p:cNvPr id="38" name="组合 37"/>
            <p:cNvGrpSpPr/>
            <p:nvPr/>
          </p:nvGrpSpPr>
          <p:grpSpPr>
            <a:xfrm>
              <a:off x="4503" y="1972"/>
              <a:ext cx="8258" cy="1439"/>
              <a:chOff x="3340101" y="2274888"/>
              <a:chExt cx="5521325" cy="962025"/>
            </a:xfrm>
            <a:gradFill>
              <a:gsLst>
                <a:gs pos="0">
                  <a:srgbClr val="3573DC"/>
                </a:gs>
                <a:gs pos="100000">
                  <a:srgbClr val="864AFD"/>
                </a:gs>
              </a:gsLst>
              <a:lin ang="5400000" scaled="0"/>
            </a:gradFill>
          </p:grpSpPr>
          <p:sp>
            <p:nvSpPr>
              <p:cNvPr id="39" name="Rectangle 46"/>
              <p:cNvSpPr>
                <a:spLocks noChangeArrowheads="1"/>
              </p:cNvSpPr>
              <p:nvPr/>
            </p:nvSpPr>
            <p:spPr bwMode="auto">
              <a:xfrm>
                <a:off x="3340101" y="3211513"/>
                <a:ext cx="80963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Rectangle 50"/>
              <p:cNvSpPr>
                <a:spLocks noChangeArrowheads="1"/>
              </p:cNvSpPr>
              <p:nvPr/>
            </p:nvSpPr>
            <p:spPr bwMode="auto">
              <a:xfrm>
                <a:off x="70326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Rectangle 51"/>
              <p:cNvSpPr>
                <a:spLocks noChangeArrowheads="1"/>
              </p:cNvSpPr>
              <p:nvPr/>
            </p:nvSpPr>
            <p:spPr bwMode="auto">
              <a:xfrm>
                <a:off x="69659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Rectangle 52"/>
              <p:cNvSpPr>
                <a:spLocks noChangeArrowheads="1"/>
              </p:cNvSpPr>
              <p:nvPr/>
            </p:nvSpPr>
            <p:spPr bwMode="auto">
              <a:xfrm>
                <a:off x="68976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Rectangle 53"/>
              <p:cNvSpPr>
                <a:spLocks noChangeArrowheads="1"/>
              </p:cNvSpPr>
              <p:nvPr/>
            </p:nvSpPr>
            <p:spPr bwMode="auto">
              <a:xfrm>
                <a:off x="68294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Rectangle 55"/>
              <p:cNvSpPr>
                <a:spLocks noChangeArrowheads="1"/>
              </p:cNvSpPr>
              <p:nvPr/>
            </p:nvSpPr>
            <p:spPr bwMode="auto">
              <a:xfrm>
                <a:off x="669766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Rectangle 56"/>
              <p:cNvSpPr>
                <a:spLocks noChangeArrowheads="1"/>
              </p:cNvSpPr>
              <p:nvPr/>
            </p:nvSpPr>
            <p:spPr bwMode="auto">
              <a:xfrm>
                <a:off x="66309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Rectangle 57"/>
              <p:cNvSpPr>
                <a:spLocks noChangeArrowheads="1"/>
              </p:cNvSpPr>
              <p:nvPr/>
            </p:nvSpPr>
            <p:spPr bwMode="auto">
              <a:xfrm>
                <a:off x="65627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Rectangle 58"/>
              <p:cNvSpPr>
                <a:spLocks noChangeArrowheads="1"/>
              </p:cNvSpPr>
              <p:nvPr/>
            </p:nvSpPr>
            <p:spPr bwMode="auto">
              <a:xfrm>
                <a:off x="64992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Rectangle 60"/>
              <p:cNvSpPr>
                <a:spLocks noChangeArrowheads="1"/>
              </p:cNvSpPr>
              <p:nvPr/>
            </p:nvSpPr>
            <p:spPr bwMode="auto">
              <a:xfrm>
                <a:off x="636270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Rectangle 61"/>
              <p:cNvSpPr>
                <a:spLocks noChangeArrowheads="1"/>
              </p:cNvSpPr>
              <p:nvPr/>
            </p:nvSpPr>
            <p:spPr bwMode="auto">
              <a:xfrm>
                <a:off x="62960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Rectangle 62"/>
              <p:cNvSpPr>
                <a:spLocks noChangeArrowheads="1"/>
              </p:cNvSpPr>
              <p:nvPr/>
            </p:nvSpPr>
            <p:spPr bwMode="auto">
              <a:xfrm>
                <a:off x="6230938" y="2274888"/>
                <a:ext cx="3968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Rectangle 63"/>
              <p:cNvSpPr>
                <a:spLocks noChangeArrowheads="1"/>
              </p:cNvSpPr>
              <p:nvPr/>
            </p:nvSpPr>
            <p:spPr bwMode="auto">
              <a:xfrm>
                <a:off x="789463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Rectangle 64"/>
              <p:cNvSpPr>
                <a:spLocks noChangeArrowheads="1"/>
              </p:cNvSpPr>
              <p:nvPr/>
            </p:nvSpPr>
            <p:spPr bwMode="auto">
              <a:xfrm>
                <a:off x="78263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Rectangle 65"/>
              <p:cNvSpPr>
                <a:spLocks noChangeArrowheads="1"/>
              </p:cNvSpPr>
              <p:nvPr/>
            </p:nvSpPr>
            <p:spPr bwMode="auto">
              <a:xfrm>
                <a:off x="77581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Rectangle 66"/>
              <p:cNvSpPr>
                <a:spLocks noChangeArrowheads="1"/>
              </p:cNvSpPr>
              <p:nvPr/>
            </p:nvSpPr>
            <p:spPr bwMode="auto">
              <a:xfrm>
                <a:off x="76946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>
                <a:off x="76263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>
                <a:off x="75596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>
                <a:off x="74914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>
                <a:off x="74279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/>
            </p:nvSpPr>
            <p:spPr bwMode="auto">
              <a:xfrm>
                <a:off x="73596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Rectangle 72"/>
              <p:cNvSpPr>
                <a:spLocks noChangeArrowheads="1"/>
              </p:cNvSpPr>
              <p:nvPr/>
            </p:nvSpPr>
            <p:spPr bwMode="auto">
              <a:xfrm>
                <a:off x="72913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Rectangle 73"/>
              <p:cNvSpPr>
                <a:spLocks noChangeArrowheads="1"/>
              </p:cNvSpPr>
              <p:nvPr/>
            </p:nvSpPr>
            <p:spPr bwMode="auto">
              <a:xfrm>
                <a:off x="72247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Rectangle 74"/>
              <p:cNvSpPr>
                <a:spLocks noChangeArrowheads="1"/>
              </p:cNvSpPr>
              <p:nvPr/>
            </p:nvSpPr>
            <p:spPr bwMode="auto">
              <a:xfrm>
                <a:off x="7159626" y="2274888"/>
                <a:ext cx="3968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Rectangle 76"/>
              <p:cNvSpPr>
                <a:spLocks noChangeArrowheads="1"/>
              </p:cNvSpPr>
              <p:nvPr/>
            </p:nvSpPr>
            <p:spPr bwMode="auto">
              <a:xfrm>
                <a:off x="816610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809783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Rectangle 78"/>
              <p:cNvSpPr>
                <a:spLocks noChangeArrowheads="1"/>
              </p:cNvSpPr>
              <p:nvPr/>
            </p:nvSpPr>
            <p:spPr bwMode="auto">
              <a:xfrm>
                <a:off x="80295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Rectangle 79"/>
              <p:cNvSpPr>
                <a:spLocks noChangeArrowheads="1"/>
              </p:cNvSpPr>
              <p:nvPr/>
            </p:nvSpPr>
            <p:spPr bwMode="auto">
              <a:xfrm>
                <a:off x="7961313" y="2274888"/>
                <a:ext cx="4286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82"/>
              <p:cNvSpPr>
                <a:spLocks noChangeArrowheads="1"/>
              </p:cNvSpPr>
              <p:nvPr/>
            </p:nvSpPr>
            <p:spPr bwMode="auto">
              <a:xfrm>
                <a:off x="8704263" y="2816225"/>
                <a:ext cx="157163" cy="161925"/>
              </a:xfrm>
              <a:prstGeom prst="ellipse">
                <a:avLst/>
              </a:prstGeom>
              <a:gradFill>
                <a:gsLst>
                  <a:gs pos="0">
                    <a:srgbClr val="3573DC"/>
                  </a:gs>
                  <a:gs pos="100000">
                    <a:srgbClr val="864AFD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6" name="文本框 7"/>
            <p:cNvSpPr txBox="1"/>
            <p:nvPr/>
          </p:nvSpPr>
          <p:spPr>
            <a:xfrm>
              <a:off x="4968" y="2529"/>
              <a:ext cx="7329" cy="25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2600"/>
                </a:lnSpc>
              </a:pPr>
              <a:endParaRPr lang="zh-CN" altLang="en-US" sz="1600" kern="100">
                <a:latin typeface="汉仪中黑简" panose="02010600000101010101" charset="-122"/>
                <a:ea typeface="汉仪中黑简" panose="0201060000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pic>
        <p:nvPicPr>
          <p:cNvPr id="50" name="图片 49" descr="ibot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963660" y="1572260"/>
            <a:ext cx="666115" cy="666115"/>
          </a:xfrm>
          <a:prstGeom prst="rect">
            <a:avLst/>
          </a:prstGeom>
        </p:spPr>
      </p:pic>
      <p:pic>
        <p:nvPicPr>
          <p:cNvPr id="52" name="图片 51" descr="流程图、时序图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87085" y="3086735"/>
            <a:ext cx="6496685" cy="2743835"/>
          </a:xfrm>
          <a:prstGeom prst="rect">
            <a:avLst/>
          </a:prstGeom>
        </p:spPr>
      </p:pic>
      <p:cxnSp>
        <p:nvCxnSpPr>
          <p:cNvPr id="61" name="直接连接符 60"/>
          <p:cNvCxnSpPr/>
          <p:nvPr/>
        </p:nvCxnSpPr>
        <p:spPr>
          <a:xfrm>
            <a:off x="6668770" y="2306320"/>
            <a:ext cx="4638040" cy="4191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flipH="1">
            <a:off x="6668770" y="2326005"/>
            <a:ext cx="9525" cy="9398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 flipH="1">
            <a:off x="8869680" y="2326005"/>
            <a:ext cx="9525" cy="9398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 flipH="1">
            <a:off x="7656830" y="2326005"/>
            <a:ext cx="9525" cy="9398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H="1">
            <a:off x="9950450" y="2326005"/>
            <a:ext cx="9525" cy="9398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/>
        </p:nvCxnSpPr>
        <p:spPr>
          <a:xfrm flipH="1">
            <a:off x="11297285" y="2348230"/>
            <a:ext cx="9525" cy="9398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867525" y="592010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</a:rPr>
              <a:t>一键启动，解决所有</a:t>
            </a:r>
            <a:endParaRPr lang="zh-CN" altLang="en-US" sz="2400">
              <a:solidFill>
                <a:srgbClr val="FF0000"/>
              </a:solidFill>
              <a:latin typeface="标准粗黑" panose="02000503000000000000" charset="-122"/>
              <a:ea typeface="标准粗黑" panose="02000503000000000000" charset="-122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采用</a:t>
            </a:r>
            <a:r>
              <a:rPr lang="zh-CN" altLang="en-US">
                <a:solidFill>
                  <a:srgbClr val="FF0000"/>
                </a:solidFill>
              </a:rPr>
              <a:t>RPA+AI</a:t>
            </a:r>
            <a:r>
              <a:rPr lang="zh-CN" altLang="en-US"/>
              <a:t>智筛简历系统的优化目标</a:t>
            </a:r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1002346" y="2645171"/>
            <a:ext cx="6726557" cy="1080000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4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3"/>
            </p:custDataLst>
          </p:nvPr>
        </p:nvSpPr>
        <p:spPr>
          <a:xfrm>
            <a:off x="407035" y="2813685"/>
            <a:ext cx="2319020" cy="648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提高筛选精准性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4"/>
            </p:custDataLst>
          </p:nvPr>
        </p:nvSpPr>
        <p:spPr>
          <a:xfrm>
            <a:off x="1001711" y="1358661"/>
            <a:ext cx="6726557" cy="1080000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4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5"/>
            </p:custDataLst>
          </p:nvPr>
        </p:nvSpPr>
        <p:spPr>
          <a:xfrm>
            <a:off x="405130" y="1538605"/>
            <a:ext cx="2319020" cy="648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缩短招聘时间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970212" y="1263411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RPA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自动化简历处理系统能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快速、自动化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筛选简历，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大幅缩短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从简历收集、简历评价、消息回复到面试通知的时间。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方正兰亭黑简体" panose="02000000000000000000" charset="-122"/>
              <a:ea typeface="方正兰亭黑简体" panose="02000000000000000000" charset="-122"/>
              <a:cs typeface="方正兰亭黑简体" panose="02000000000000000000" charset="-122"/>
              <a:sym typeface="方正兰亭黑简体" panose="02000000000000000000" charset="-122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2970847" y="264453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通过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RPA+AI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的机器学习算法进行简历评价和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评级，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减少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人工筛选的低效率和主观性，确保简历筛选的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高准确率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方正兰亭黑简体" panose="02000000000000000000" charset="-122"/>
              <a:ea typeface="方正兰亭黑简体" panose="02000000000000000000" charset="-122"/>
              <a:cs typeface="方正兰亭黑简体" panose="02000000000000000000" charset="-122"/>
              <a:sym typeface="方正兰亭黑简体" panose="02000000000000000000" charset="-122"/>
            </a:endParaRPr>
          </a:p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方正兰亭黑简体" panose="02000000000000000000" charset="-122"/>
              <a:ea typeface="方正兰亭黑简体" panose="02000000000000000000" charset="-122"/>
              <a:cs typeface="方正兰亭黑简体" panose="02000000000000000000" charset="-122"/>
              <a:sym typeface="方正兰亭黑简体" panose="02000000000000000000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8"/>
            </p:custDataLst>
          </p:nvPr>
        </p:nvSpPr>
        <p:spPr>
          <a:xfrm>
            <a:off x="1003616" y="3908187"/>
            <a:ext cx="6726557" cy="1080000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4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9"/>
            </p:custDataLst>
          </p:nvPr>
        </p:nvSpPr>
        <p:spPr>
          <a:xfrm>
            <a:off x="407035" y="4088765"/>
            <a:ext cx="2319020" cy="648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促进双向沟通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2971800" y="3907790"/>
            <a:ext cx="4512310" cy="9753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AI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一键式优化简历筛选流程，通过线上招聘平台的聊天室主动向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简历评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级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通过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的人员发送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主动邀约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，利用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企业知识库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进行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求职咨询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问答。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方正兰亭黑简体" panose="02000000000000000000" charset="-122"/>
              <a:ea typeface="方正兰亭黑简体" panose="02000000000000000000" charset="-122"/>
              <a:cs typeface="方正兰亭黑简体" panose="02000000000000000000" charset="-122"/>
              <a:sym typeface="方正兰亭黑简体" panose="02000000000000000000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11"/>
            </p:custDataLst>
          </p:nvPr>
        </p:nvSpPr>
        <p:spPr>
          <a:xfrm>
            <a:off x="1001711" y="5123577"/>
            <a:ext cx="6726557" cy="1080000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400">
              <a:sym typeface="+mn-ea"/>
            </a:endParaRPr>
          </a:p>
        </p:txBody>
      </p:sp>
      <p:sp>
        <p:nvSpPr>
          <p:cNvPr id="5" name="圆角矩形 35"/>
          <p:cNvSpPr/>
          <p:nvPr>
            <p:custDataLst>
              <p:tags r:id="rId12"/>
            </p:custDataLst>
          </p:nvPr>
        </p:nvSpPr>
        <p:spPr>
          <a:xfrm>
            <a:off x="405130" y="5304155"/>
            <a:ext cx="2319020" cy="648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可视化</a:t>
            </a: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管理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3"/>
            </p:custDataLst>
          </p:nvPr>
        </p:nvSpPr>
        <p:spPr>
          <a:xfrm>
            <a:off x="2969895" y="5123180"/>
            <a:ext cx="4512310" cy="9753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跟踪并记录招聘流程中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各个环节的数据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，如求职者投递渠道、简历状态、简历评价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/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评级、面试结果等，以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可视化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大屏</a:t>
            </a:r>
            <a:r>
              <a:rPr lang="en-US" altLang="zh-CN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呈现</a:t>
            </a:r>
            <a:r>
              <a:rPr lang="zh-CN" altLang="en-US" sz="1400" b="1">
                <a:solidFill>
                  <a:srgbClr val="FF0000"/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招聘动态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charset="-122"/>
                <a:ea typeface="方正兰亭黑简体" panose="02000000000000000000" charset="-122"/>
                <a:cs typeface="方正兰亭黑简体" panose="02000000000000000000" charset="-122"/>
                <a:sym typeface="方正兰亭黑简体" panose="02000000000000000000" charset="-122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方正兰亭黑简体" panose="02000000000000000000" charset="-122"/>
              <a:ea typeface="方正兰亭黑简体" panose="02000000000000000000" charset="-122"/>
              <a:cs typeface="方正兰亭黑简体" panose="02000000000000000000" charset="-122"/>
              <a:sym typeface="方正兰亭黑简体" panose="02000000000000000000" charset="-122"/>
            </a:endParaRPr>
          </a:p>
        </p:txBody>
      </p:sp>
      <p:pic>
        <p:nvPicPr>
          <p:cNvPr id="7" name="图片 6" descr="/data/temp/8f49c3e9-724f-11ef-ab7d-12eac4188fc9.jpg@base@tag=imgScale&amp;m=1&amp;w=910&amp;h=1289&amp;q=958f49c3e9-724f-11ef-ab7d-12eac4188fc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4711" r="14711"/>
          <a:stretch>
            <a:fillRect/>
          </a:stretch>
        </p:blipFill>
        <p:spPr>
          <a:xfrm>
            <a:off x="7919085" y="937895"/>
            <a:ext cx="3928745" cy="556641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lstStyle/>
          <a:p>
            <a:r>
              <a:rPr spc="300">
                <a:latin typeface="MiSans Heavy" panose="00000A00000000000000" charset="-122"/>
                <a:ea typeface="MiSans Heavy" panose="00000A00000000000000" charset="-122"/>
                <a:sym typeface="+mn-ea"/>
              </a:rPr>
              <a:t>技术创新与价值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02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12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598"/>
  <p:tag name="KSO_WM_TEMPLATE_CATEGORY" val="custom"/>
  <p:tag name="KSO_WM_TEMPLATE_INDEX" val="2023026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0261"/>
</p:tagLst>
</file>

<file path=ppt/tags/tag13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261"/>
  <p:tag name="KSO_WM_SPECIAL_SOURCE" val="bdnull"/>
  <p:tag name="KSO_WM_TEMPLATE_THUMBS_INDEX" val="1、9"/>
</p:tagLst>
</file>

<file path=ppt/tags/tag1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30261_1*a*1"/>
  <p:tag name="KSO_WM_TEMPLATE_CATEGORY" val="custom"/>
  <p:tag name="KSO_WM_TEMPLATE_INDEX" val="20230261"/>
  <p:tag name="KSO_WM_UNIT_LAYERLEVEL" val="1"/>
  <p:tag name="KSO_WM_TAG_VERSION" val="3.0"/>
  <p:tag name="KSO_WM_UNIT_CONTENT_GROUP_TYPE" val="contentchip"/>
  <p:tag name="KSO_WM_UNIT_PRESET_TEXT" val="添加文档标题"/>
  <p:tag name="KSO_WM_UNIT_TEXT_TYPE" val="1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PRESET_TEXT" val="商务总结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ID" val="custom20221219_1*a*1"/>
  <p:tag name="KSO_WM_TEMPLATE_CATEGORY" val="custom"/>
  <p:tag name="KSO_WM_TEMPLATE_INDEX" val="20221219"/>
  <p:tag name="KSO_WM_UNIT_LAYERLEVEL" val="1"/>
  <p:tag name="KSO_WM_TAG_VERSION" val="1.0"/>
  <p:tag name="KSO_WM_UNIT_BLOCK" val="0"/>
  <p:tag name="KSO_WM_UNIT_DEC_AREA_ID" val="0e1a6676eeaf48819c08d5b87a9f0071"/>
  <p:tag name="KSO_WM_UNIT_DEFAULT_FONT" val="60;66;2"/>
  <p:tag name="KSO_WM_CHIP_GROUPID" val="612df93beaa89fd2fb38362b"/>
  <p:tag name="KSO_WM_CHIP_XID" val="612df93beaa89fd2fb38362c"/>
  <p:tag name="KSO_WM_CHIP_FILLAREA_FILL_RULE" val="{&quot;fill_align&quot;:&quot;lm&quot;,&quot;fill_mode&quot;:&quot;adaptive&quot;,&quot;sacle_strategy&quot;:&quot;smart&quot;}"/>
  <p:tag name="KSO_WM_ASSEMBLE_CHIP_INDEX" val="e969edc350304ca2b70b44e9df2ba894"/>
  <p:tag name="KSO_WM_UNIT_TEXT_FILL_FORE_SCHEMECOLOR_INDEX_BRIGHTNESS" val="0.15"/>
  <p:tag name="KSO_WM_UNIT_TEXT_FILL_FORE_SCHEMECOLOR_INDEX" val="13"/>
  <p:tag name="KSO_WM_UNIT_TEXT_FILL_TYPE" val="1"/>
  <p:tag name="KSO_WM_UNIT_SMARTLAYOUT_COMPRESS_INFO" val="{&#10;    &quot;id&quot;: &quot;2021-12-14T17:28:43&quot;,&#10;    &quot;max&quot;: 20.017986499733325,&#10;    &quot;topChanged&quot;: 0&#10;}&#10;"/>
  <p:tag name="KSO_WM_UNIT_LAST_MAX_FONTSIZE" val="2080"/>
</p:tagLst>
</file>

<file path=ppt/tags/tag14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21219_1*b*1"/>
  <p:tag name="KSO_WM_TEMPLATE_CATEGORY" val="custom"/>
  <p:tag name="KSO_WM_TEMPLATE_INDEX" val="20221219"/>
  <p:tag name="KSO_WM_UNIT_LAYERLEVEL" val="1"/>
  <p:tag name="KSO_WM_TAG_VERSION" val="1.0"/>
  <p:tag name="KSO_WM_UNIT_BLOCK" val="0"/>
  <p:tag name="KSO_WM_UNIT_DEC_AREA_ID" val="5335ec7fb76a4499b8a575d1a7341514"/>
  <p:tag name="KSO_WM_UNIT_DEFAULT_FONT" val="20;32;2"/>
  <p:tag name="KSO_WM_CHIP_GROUPID" val="612df93beaa89fd2fb38362b"/>
  <p:tag name="KSO_WM_CHIP_XID" val="612df93beaa89fd2fb38362c"/>
  <p:tag name="KSO_WM_CHIP_FILLAREA_FILL_RULE" val="{&quot;fill_align&quot;:&quot;lm&quot;,&quot;fill_mode&quot;:&quot;adaptive&quot;,&quot;sacle_strategy&quot;:&quot;smart&quot;}"/>
  <p:tag name="KSO_WM_ASSEMBLE_CHIP_INDEX" val="e969edc350304ca2b70b44e9df2ba894"/>
  <p:tag name="KSO_WM_UNIT_TEXT_FILL_FORE_SCHEMECOLOR_INDEX_BRIGHTNESS" val="0.15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21219_1*i*1"/>
  <p:tag name="KSO_WM_TEMPLATE_CATEGORY" val="custom"/>
  <p:tag name="KSO_WM_TEMPLATE_INDEX" val="20221219"/>
  <p:tag name="KSO_WM_UNIT_LAYERLEVEL" val="1"/>
  <p:tag name="KSO_WM_TAG_VERSION" val="1.0"/>
  <p:tag name="KSO_WM_UNIT_BLOCK" val="0"/>
  <p:tag name="KSO_WM_UNIT_SM_LIMIT_TYPE" val="4"/>
  <p:tag name="KSO_WM_UNIT_DEC_AREA_ID" val="bb0cc87128c847f88a73d8224794445c"/>
  <p:tag name="KSO_WM_UNIT_DECORATE_INFO" val="{&quot;DecorateInfoH&quot;:{&quot;IsAbs&quot;:false},&quot;DecorateInfoW&quot;:{&quot;IsAbs&quot;:true},&quot;DecorateInfoX&quot;:{&quot;IsAbs&quot;:true,&quot;Pos&quot;:2},&quot;DecorateInfoY&quot;:{&quot;IsAbs&quot;:true,&quot;Pos&quot;:0},&quot;ReferentInfo&quot;:{&quot;Id&quot;:&quot;5335ec7fb76a4499b8a575d1a7341514;0e1a6676eeaf48819c08d5b87a9f0071;d52d774a3ea6488c8446bafaffd253c6&quot;,&quot;X&quot;:{&quot;Pos&quot;:0},&quot;Y&quot;:{&quot;Pos&quot;:0}},&quot;whChangeMode&quot;:0}"/>
  <p:tag name="KSO_WM_CHIP_GROUPID" val="612df93beaa89fd2fb38362b"/>
  <p:tag name="KSO_WM_CHIP_XID" val="612df93beaa89fd2fb38362c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e969edc350304ca2b70b44e9df2ba89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21219_1*i*2"/>
  <p:tag name="KSO_WM_TEMPLATE_CATEGORY" val="custom"/>
  <p:tag name="KSO_WM_TEMPLATE_INDEX" val="20221219"/>
  <p:tag name="KSO_WM_UNIT_LAYERLEVEL" val="1"/>
  <p:tag name="KSO_WM_TAG_VERSION" val="1.0"/>
  <p:tag name="KSO_WM_UNIT_BLOCK" val="0"/>
  <p:tag name="KSO_WM_UNIT_DEC_AREA_ID" val="a520b8568acf42a1ba1f21cc98857e4f"/>
  <p:tag name="KSO_WM_UNIT_SM_LIMIT_TYPE" val="3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0},&quot;ReferentInfo&quot;:{&quot;Id&quot;:&quot;5335ec7fb76a4499b8a575d1a7341514&quot;,&quot;X&quot;:{&quot;Pos&quot;:0},&quot;Y&quot;:{&quot;Pos&quot;:2}},&quot;whChangeMode&quot;:0}"/>
  <p:tag name="KSO_WM_CHIP_GROUPID" val="612df93beaa89fd2fb38362b"/>
  <p:tag name="KSO_WM_CHIP_XID" val="612df93beaa89fd2fb38362c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e969edc350304ca2b70b44e9df2ba894"/>
  <p:tag name="KSO_WM_UNIT_LINE_FORE_SCHEMECOLOR_INDEX_BRIGHTNESS" val="0"/>
  <p:tag name="KSO_WM_UNIT_LINE_FORE_SCHEMECOLOR_INDEX" val="5"/>
  <p:tag name="KSO_WM_UNIT_LINE_FILL_TYPE" val="2"/>
</p:tagLst>
</file>

<file path=ppt/tags/tag145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custom20230261_1*f*1"/>
  <p:tag name="KSO_WM_TEMPLATE_CATEGORY" val="custom"/>
  <p:tag name="KSO_WM_TEMPLATE_INDEX" val="20230261"/>
  <p:tag name="KSO_WM_UNIT_LAYERLEVEL" val="1"/>
  <p:tag name="KSO_WM_TAG_VERSION" val="3.0"/>
  <p:tag name="KSO_WM_UNIT_CONTENT_GROUP_TYPE" val="contentchip"/>
</p:tagLst>
</file>

<file path=ppt/tags/tag146.xml><?xml version="1.0" encoding="utf-8"?>
<p:tagLst xmlns:p="http://schemas.openxmlformats.org/presentationml/2006/main">
  <p:tag name="KSO_WM_SLIDE_ID" val="custom20230261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61"/>
  <p:tag name="KSO_WM_SLIDE_TYPE" val="title"/>
  <p:tag name="KSO_WM_SLIDE_SUBTYPE" val="pureTxt"/>
  <p:tag name="KSO_WM_SLIDE_LAYOUT" val="a_f"/>
  <p:tag name="KSO_WM_SLIDE_LAYOUT_CNT" val="1_1"/>
  <p:tag name="KSO_WM_SPECIAL_SOURCE" val="bdnull"/>
  <p:tag name="KSO_WM_TEMPLATE_THUMBS_INDEX" val="1、9"/>
  <p:tag name="KSO_WM_SLIDE_CONTENT_AREA" val="{&quot;left&quot;:&quot;70.2&quot;,&quot;top&quot;:&quot;127.1&quot;,&quot;width&quot;:&quot;485.15&quot;,&quot;height&quot;:&quot;253.5&quot;}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755_1*a*1"/>
  <p:tag name="KSO_WM_TEMPLATE_CATEGORY" val="custom"/>
  <p:tag name="KSO_WM_TEMPLATE_INDEX" val="20234755"/>
  <p:tag name="KSO_WM_UNIT_LAYERLEVEL" val="1"/>
  <p:tag name="KSO_WM_TAG_VERSION" val="3.0"/>
  <p:tag name="KSO_WM_UNIT_VALUE" val="14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755_1*i*1"/>
  <p:tag name="KSO_WM_TEMPLATE_CATEGORY" val="custom"/>
  <p:tag name="KSO_WM_TEMPLATE_INDEX" val="20234755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10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VALUE" val="1904*14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755_1*d*1"/>
  <p:tag name="KSO_WM_TEMPLATE_CATEGORY" val="custom"/>
  <p:tag name="KSO_WM_TEMPLATE_INDEX" val="20234755"/>
  <p:tag name="KSO_WM_UNIT_LAYERLEVEL" val="1"/>
  <p:tag name="KSO_WM_TAG_VERSION" val="3.0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377.7,&quot;left&quot;:46.5,&quot;top&quot;:143.55,&quot;width&quot;:466.9}"/>
</p:tagLst>
</file>

<file path=ppt/tags/tag1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752_1*l_h_f*1_1_1"/>
  <p:tag name="KSO_WM_TEMPLATE_CATEGORY" val="diagram"/>
  <p:tag name="KSO_WM_TEMPLATE_INDEX" val="20234752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7.7,&quot;left&quot;:46.5,&quot;top&quot;:143.55,&quot;width&quot;:466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以便观者准确地理解您传达的思想。"/>
  <p:tag name="KSO_WM_UNIT_USESOURCEFORMAT_APPLY" val="1"/>
</p:tagLst>
</file>

<file path=ppt/tags/tag1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752_1*l_h_a*1_1_1"/>
  <p:tag name="KSO_WM_TEMPLATE_CATEGORY" val="diagram"/>
  <p:tag name="KSO_WM_TEMPLATE_INDEX" val="20234752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7.7,&quot;left&quot;:46.5,&quot;top&quot;:143.55,&quot;width&quot;:466.9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,{&quot;brightness&quot;:0,&quot;colorType&quot;:1,&quot;foreColorIndex&quot;:5,&quot;pos&quot;:0.7200000286102295,&quot;transparency&quot;:0.87000000476837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BEAUTIFY_FLAG" val="#wm#"/>
  <p:tag name="KSO_WM_UNIT_PRESET_TEXT" val="单击此处添加标题"/>
  <p:tag name="KSO_WM_UNIT_USESOURCEFORMAT_APPLY" val="1"/>
</p:tagLst>
</file>

<file path=ppt/tags/tag153.xml><?xml version="1.0" encoding="utf-8"?>
<p:tagLst xmlns:p="http://schemas.openxmlformats.org/presentationml/2006/main">
  <p:tag name="KSO_WM_DIAGRAM_VIRTUALLY_FRAME" val="{&quot;height&quot;:377.7,&quot;left&quot;:46.5,&quot;top&quot;:143.55,&quot;width&quot;:466.9}"/>
</p:tagLst>
</file>

<file path=ppt/tags/tag1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752_1*l_h_f*1_2_1"/>
  <p:tag name="KSO_WM_TEMPLATE_CATEGORY" val="diagram"/>
  <p:tag name="KSO_WM_TEMPLATE_INDEX" val="20234752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7.7,&quot;left&quot;:46.5,&quot;top&quot;:143.55,&quot;width&quot;:466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以便观者准确地理解您传达的思想。"/>
  <p:tag name="KSO_WM_UNIT_USESOURCEFORMAT_APPLY" val="1"/>
</p:tagLst>
</file>

<file path=ppt/tags/tag1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752_1*l_h_a*1_2_1"/>
  <p:tag name="KSO_WM_TEMPLATE_CATEGORY" val="diagram"/>
  <p:tag name="KSO_WM_TEMPLATE_INDEX" val="20234752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7.7,&quot;left&quot;:46.5,&quot;top&quot;:143.55,&quot;width&quot;:466.9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99999988079071},{&quot;brightness&quot;:0,&quot;colorType&quot;:1,&quot;foreColorIndex&quot;:5,&quot;pos&quot;:0.7200000286102295,&quot;transparency&quot;:0.87000000476837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BEAUTIFY_FLAG" val="#wm#"/>
  <p:tag name="KSO_WM_UNIT_PRESET_TEXT" val="单击此处添加标题"/>
  <p:tag name="KSO_WM_UNIT_USESOURCEFORMAT_APPLY" val="1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custom20230261_1*a*1"/>
  <p:tag name="KSO_WM_TEMPLATE_CATEGORY" val="custom"/>
  <p:tag name="KSO_WM_TEMPLATE_INDEX" val="20230261"/>
  <p:tag name="KSO_WM_UNIT_LAYERLEVEL" val="1"/>
  <p:tag name="KSO_WM_TAG_VERSION" val="3.0"/>
  <p:tag name="KSO_WM_UNIT_CONTENT_GROUP_TYPE" val="contentchip"/>
  <p:tag name="KSO_WM_UNIT_PRESET_TEXT" val="添加文档标题"/>
  <p:tag name="KSO_WM_UNIT_TEXT_TYPE" val="1"/>
</p:tagLst>
</file>

<file path=ppt/tags/tag157.xml><?xml version="1.0" encoding="utf-8"?>
<p:tagLst xmlns:p="http://schemas.openxmlformats.org/presentationml/2006/main">
  <p:tag name="KSO_WM_SLIDE_ID" val="custom20234755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4755"/>
  <p:tag name="KSO_WM_SLIDE_TYPE" val="text"/>
  <p:tag name="KSO_WM_SLIDE_SUBTYPE" val="picTxt"/>
  <p:tag name="KSO_WM_SLIDE_SIZE" val="376.804*302.036"/>
  <p:tag name="KSO_WM_SLIDE_POSITION" val="68.9882*180.078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58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5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DIAGRAM_GROUP_CODE" val="l1-1"/>
  <p:tag name="KSO_WM_UNIT_TEXT_FILL_FORE_SCHEMECOLOR_INDEX" val="7"/>
  <p:tag name="KSO_WM_UNIT_USESOURCEFORMAT_APPLY" val="0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261_5*l_h_i*1_2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61_5*l_h_i*1_2_2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261_5*l_h_a*1_2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261_5*l_h_i*1_4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61_5*l_h_i*1_4_2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261_5*l_h_a*1_4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261_5*l_h_i*1_1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261_5*l_h_i*1_1_2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261_5*l_h_a*1_1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261_5*l_h_i*1_3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61_5*l_h_i*1_3_2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261_5*l_h_a*1_3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261_5*l_h_i*1_5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5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2"/>
  <p:tag name="KSO_WM_UNIT_ID" val="custom20230261_5*l_h_i*1_5_2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5_1"/>
  <p:tag name="KSO_WM_TEMPLATE_CATEGORY" val="custom"/>
  <p:tag name="KSO_WM_TEMPLATE_INDEX" val="20230261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261_5*l_h_a*1_5_1"/>
  <p:tag name="KSO_WM_DIAGRAM_VERSION" val="3"/>
  <p:tag name="KSO_WM_DIAGRAM_MAX_ITEMCNT" val="6"/>
  <p:tag name="KSO_WM_DIAGRAM_MIN_ITEMCNT" val="2"/>
  <p:tag name="KSO_WM_DIAGRAM_VIRTUALLY_FRAME" val="{&quot;height&quot;:333.6499938964844,&quot;left&quot;:140.37501220703126,&quot;top&quot;:150.07500305175782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61_2*l_h_i*1_1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333.6499938964844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},{&quot;brightness&quot;:0,&quot;colorType&quot;:1,&quot;foreColorIndex&quot;:7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USESOURCEFORMAT_APPLY" val="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261_2*l_h_i*1_1_2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333.6499938964844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,&quot;transparency&quot;:0.5},{&quot;brightness&quot;:0,&quot;colorType&quot;:1,&quot;foreColorIndex&quot;:7,&quot;pos&quot;:1,&quot;transparency&quot;:0.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7"/>
  <p:tag name="KSO_WM_UNIT_USESOURCEFORMAT_APPLY" val="0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61"/>
  <p:tag name="KSO_WM_UNIT_LAYERLEVEL" val="1_1_1"/>
  <p:tag name="KSO_WM_TAG_VERSION" val="3.0"/>
  <p:tag name="KSO_WM_DIAGRAM_GROUP_CODE" val="l1-1"/>
  <p:tag name="KSO_WM_UNIT_TYPE" val="l_h_a"/>
  <p:tag name="KSO_WM_UNIT_ID" val="custom20230261_2*l_h_a*1_1_1"/>
  <p:tag name="KSO_WM_DIAGRAM_VERSION" val="3"/>
  <p:tag name="KSO_WM_DIAGRAM_MAX_ITEMCNT" val="6"/>
  <p:tag name="KSO_WM_DIAGRAM_MIN_ITEMCNT" val="2"/>
  <p:tag name="KSO_WM_DIAGRAM_VIRTUALLY_FRAME" val="{&quot;height&quot;:333.6499938964844,&quot;width&quot;:688.599975585937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目录标题"/>
  <p:tag name="KSO_WM_UNIT_TEXT_TYPE" val="1"/>
  <p:tag name="KSO_WM_UNIT_TEXT_FILL_FORE_SCHEMECOLOR_INDEX" val="13"/>
  <p:tag name="KSO_WM_UNIT_TEXT_FILL_TYPE" val="1"/>
  <p:tag name="KSO_WM_UNIT_USESOURCEFORMAT_APPLY" val="0"/>
</p:tagLst>
</file>

<file path=ppt/tags/tag177.xml><?xml version="1.0" encoding="utf-8"?>
<p:tagLst xmlns:p="http://schemas.openxmlformats.org/presentationml/2006/main">
  <p:tag name="KSO_WM_SLIDE_ID" val="custom20230261_5"/>
  <p:tag name="KSO_WM_TEMPLATE_SUBCATEGORY" val="29"/>
  <p:tag name="KSO_WM_TEMPLATE_MASTER_TYPE" val="0"/>
  <p:tag name="KSO_WM_TEMPLATE_COLOR_TYPE" val="0"/>
  <p:tag name="KSO_WM_SLIDE_ITEM_CNT" val="5"/>
  <p:tag name="KSO_WM_SLIDE_INDEX" val="5"/>
  <p:tag name="KSO_WM_TAG_VERSION" val="3.0"/>
  <p:tag name="KSO_WM_BEAUTIFY_FLAG" val="#wm#"/>
  <p:tag name="KSO_WM_TEMPLATE_CATEGORY" val="custom"/>
  <p:tag name="KSO_WM_TEMPLATE_INDEX" val="20230261"/>
  <p:tag name="KSO_WM_SLIDE_TYPE" val="contents"/>
  <p:tag name="KSO_WM_SLIDE_SUBTYPE" val="diag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179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1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18_2*l_h_f*1_1_1"/>
  <p:tag name="KSO_WM_TEMPLATE_CATEGORY" val="diagram"/>
  <p:tag name="KSO_WM_TEMPLATE_INDEX" val="2023441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01.6499938964844,&quot;left&quot;:43.65,&quot;top&quot;:106.75000305175782,&quot;width&quot;:861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根据需要可酌情增减文字，以便观者准确地理解您传达的思想。单击此处添加文本具体内容。"/>
  <p:tag name="KSO_WM_UNIT_TEXT_FILL_FORE_SCHEMECOLOR_INDEX" val="1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418_2*l_h_f*1_3_1"/>
  <p:tag name="KSO_WM_TEMPLATE_CATEGORY" val="diagram"/>
  <p:tag name="KSO_WM_TEMPLATE_INDEX" val="2023441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01.6499938964844,&quot;left&quot;:43.65,&quot;top&quot;:106.75000305175782,&quot;width&quot;:861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根据需要可酌情增减文字，以便观者准确地理解您传达的思想。单击此处添加文本具体内容。"/>
  <p:tag name="KSO_WM_UNIT_TEXT_FILL_FORE_SCHEMECOLOR_INDEX" val="1"/>
  <p:tag name="KSO_WM_UNIT_TEXT_FILL_TYPE" val="1"/>
  <p:tag name="KSO_WM_UNIT_USESOURCEFORMAT_APPLY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8_2*l_h_i*1_3_1"/>
  <p:tag name="KSO_WM_TEMPLATE_CATEGORY" val="diagram"/>
  <p:tag name="KSO_WM_TEMPLATE_INDEX" val="20234418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01.6499938964844,&quot;left&quot;:43.65,&quot;top&quot;:106.75000305175782,&quot;width&quot;:861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03"/>
  <p:tag name="KSO_WM_UNIT_TEXT_FILL_FORE_SCHEMECOLOR_INDEX" val="1"/>
  <p:tag name="KSO_WM_UNIT_TEXT_FILL_TYPE" val="1"/>
  <p:tag name="KSO_WM_UNIT_USESOURCEFORMAT_APPLY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8_2*l_h_i*1_2_1"/>
  <p:tag name="KSO_WM_TEMPLATE_CATEGORY" val="diagram"/>
  <p:tag name="KSO_WM_TEMPLATE_INDEX" val="20234418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01.6499938964844,&quot;left&quot;:43.65,&quot;top&quot;:106.75000305175782,&quot;width&quot;:861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02"/>
  <p:tag name="KSO_WM_UNIT_TEXT_FILL_FORE_SCHEMECOLOR_INDEX" val="1"/>
  <p:tag name="KSO_WM_UNIT_TEXT_FILL_TYPE" val="1"/>
  <p:tag name="KSO_WM_UNIT_USESOURCEFORMAT_APPLY" val="1"/>
</p:tagLst>
</file>

<file path=ppt/tags/tag18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8_2*l_h_i*1_1_1"/>
  <p:tag name="KSO_WM_TEMPLATE_CATEGORY" val="diagram"/>
  <p:tag name="KSO_WM_TEMPLATE_INDEX" val="20234418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01.6499938964844,&quot;left&quot;:43.65,&quot;top&quot;:106.75000305175782,&quot;width&quot;:861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01"/>
  <p:tag name="KSO_WM_UNIT_TEXT_FILL_FORE_SCHEMECOLOR_INDEX" val="1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ID" val="diagram20234418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diagram"/>
  <p:tag name="KSO_WM_TEMPLATE_INDEX" val="20234418"/>
  <p:tag name="KSO_WM_SLIDE_TYPE" val="text"/>
  <p:tag name="KSO_WM_SLIDE_SUBTYPE" val="diag"/>
  <p:tag name="KSO_WM_SLIDE_SIZE" val="850.05*324.15"/>
  <p:tag name="KSO_WM_SLIDE_POSITION" val="54.95*145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a*1"/>
  <p:tag name="KSO_WM_TEMPLATE_CATEGORY" val="diagram"/>
  <p:tag name="KSO_WM_TEMPLATE_INDEX" val="20234513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TYPE" val="a"/>
  <p:tag name="KSO_WM_UNIT_INDEX" val="1"/>
  <p:tag name="KSO_WM_UNIT_VALUE" val="29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2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.30000001192092896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0000000298023224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3"/>
  <p:tag name="KSO_WM_UNIT_TEXT_FILL_FORE_SCHEMECOLOR_INDEX" val="5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4_3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5_3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YPE" val="l_h_i"/>
  <p:tag name="KSO_WM_UNIT_INDEX" val="1_5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.44999998807907104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5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1_3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.15000000596046448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15"/>
  <p:tag name="KSO_WM_UNIT_TEXT_FILL_FORE_SCHEMECOLOR_INDEX" val="2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3_3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x*1_1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VALUE" val="77*73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2"/>
  <p:tag name="KSO_WM_UNIT_FILL_FORE_SCHEMECOLOR_INDEX_BRIGHTNESS" val="0"/>
  <p:tag name="KSO_WM_UNIT_USESOURCEFORMAT_APPLY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x*1_3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VALUE" val="77*76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2"/>
  <p:tag name="KSO_WM_UNIT_FILL_FORE_SCHEMECOLOR_INDEX_BRIGHTNESS" val="0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x*1_2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VALUE" val="77*69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2"/>
  <p:tag name="KSO_WM_UNIT_FILL_FORE_SCHEMECOLOR_INDEX_BRIGHTNESS" val="0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x*1_4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VALUE" val="67*77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2"/>
  <p:tag name="KSO_WM_UNIT_FILL_FORE_SCHEMECOLOR_INDEX_BRIGHTNESS" val="0"/>
  <p:tag name="KSO_WM_UNIT_USESOURCEFORMAT_APPLY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x*1_5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VALUE" val="61*77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2"/>
  <p:tag name="KSO_WM_UNIT_FILL_FORE_SCHEMECOLOR_INDEX_BRIGHTNESS" val="0"/>
  <p:tag name="KSO_WM_UNIT_USESOURCEFORMAT_APPLY" val="1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4513_1*l_h_i*1_1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UNIT_USESOURCEFORMAT_APPLY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diagram20234513_1*l_h_i*1_2_2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TEXT_FILL_FORE_SCHEMECOLOR_INDEX" val="1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4513_1*l_h_i*1_3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TEXT_FILL_FORE_SCHEMECOLOR_INDEX" val="1"/>
  <p:tag name="KSO_WM_UNIT_TEXT_FILL_TYPE" val="1"/>
  <p:tag name="KSO_WM_UNIT_USESOURCEFORMAT_APPLY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4513_1*l_h_i*1_4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TEXT_FILL_FORE_SCHEMECOLOR_INDEX" val="1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4513_1*l_h_i*1_5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5"/>
  <p:tag name="KSO_WM_UNIT_TEXT_FILL_FORE_SCHEMECOLOR_INDEX" val="1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513_1*l_h_f*1_2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513_1*l_h_f*1_3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513_1*l_h_f*1_1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4513_1*l_h_f*1_5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4513_1*l_h_f*1_4_1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513_1*l_h_i*1_1_2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4513_1*l_h_i*1_2_3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4513_1*l_h_i*1_3_2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4513_1*l_h_i*1_4_2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4513_1*l_h_i*1_5_2"/>
  <p:tag name="KSO_WM_TEMPLATE_CATEGORY" val="diagram"/>
  <p:tag name="KSO_WM_TEMPLATE_INDEX" val="2023451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40.75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4513_1*l_h_i*1_3_3"/>
  <p:tag name="KSO_WM_TEMPLATE_CATEGORY" val="diagram"/>
  <p:tag name="KSO_WM_TEMPLATE_INDEX" val="20234513"/>
  <p:tag name="KSO_WM_UNIT_LAYERLEVEL" val="1_1_1"/>
  <p:tag name="KSO_WM_TAG_VERSION" val="3.0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39.7166141732283,&quot;left&quot;:48.55,&quot;top&quot;:100.5,&quot;width&quot;:869.3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4513_1*l_h_i*1_5_1"/>
  <p:tag name="KSO_WM_TEMPLATE_CATEGORY" val="diagram"/>
  <p:tag name="KSO_WM_TEMPLATE_INDEX" val="20234513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39.7166141732283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5"/>
  <p:tag name="KSO_WM_UNIT_TEXT_FILL_FORE_SCHEMECOLOR_INDEX" val="1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4513_1*l_h_i*1_5_2"/>
  <p:tag name="KSO_WM_TEMPLATE_CATEGORY" val="diagram"/>
  <p:tag name="KSO_WM_TEMPLATE_INDEX" val="2023451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39.7166141732283,&quot;left&quot;:48.55,&quot;top&quot;:100.5,&quot;width&quot;:869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513_1*l_h_f*1_3_1"/>
  <p:tag name="KSO_WM_TEMPLATE_CATEGORY" val="diagram"/>
  <p:tag name="KSO_WM_TEMPLATE_INDEX" val="20234513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39.7166141732283,&quot;left&quot;:48.55,&quot;top&quot;:100.5,&quot;width&quot;:869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输入文本，请言简意赅的阐述观点&#10;"/>
  <p:tag name="KSO_WM_UNIT_TEXT_FILL_FORE_SCHEMECOLOR_INDEX" val="1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SLIDE_ID" val="diagram20234513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diagram"/>
  <p:tag name="KSO_WM_TEMPLATE_INDEX" val="20234513"/>
  <p:tag name="KSO_WM_SLIDE_TYPE" val="text"/>
  <p:tag name="KSO_WM_SLIDE_SUBTYPE" val="diag"/>
  <p:tag name="KSO_WM_SLIDE_SIZE" val="792.607*413.867"/>
  <p:tag name="KSO_WM_SLIDE_POSITION" val="83.6332*126.33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6"/>
  <p:tag name="KSO_WM_TEMPLATE_INDEX" val="20232463"/>
  <p:tag name="KSO_WM_UNIT_ID" val="custom20232463_1*a*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64_4*l_h_i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4_4*l_h_a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64_4*l_h_i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64_4*l_h_a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2464_4*l_h_i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2464_4*l_h_i*1_4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4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2464_4*l_h_a*1_4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2464_4*l_h_a*1_5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32464_4*l_h_i*1_5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76.1142943903405,&quot;left&quot;:56.7199151563269,&quot;top&quot;:123.77952755905513,&quot;width&quot;:423.28008484367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5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1"/>
</p:tagLst>
</file>

<file path=ppt/tags/tag2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4_4*l_h_a*1_2_1"/>
  <p:tag name="KSO_WM_TEMPLATE_CATEGORY" val="diagram"/>
  <p:tag name="KSO_WM_TEMPLATE_INDEX" val="20232464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5.6000061035156,&quot;left&quot;:56.7199151563269,&quot;top&quot;:134.29381584588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4_4*l_h_a*1_2_1"/>
  <p:tag name="KSO_WM_TEMPLATE_CATEGORY" val="diagram"/>
  <p:tag name="KSO_WM_TEMPLATE_INDEX" val="20232464"/>
  <p:tag name="KSO_WM_UNIT_LAYERLEVEL" val="1_1_1"/>
  <p:tag name="KSO_WM_TAG_VERSION" val="3.0"/>
  <p:tag name="KSO_WM_DIAGRAM_MAX_ITEMCNT" val="5"/>
  <p:tag name="KSO_WM_DIAGRAM_MIN_ITEMCNT" val="2"/>
  <p:tag name="KSO_WM_DIAGRAM_VIRTUALLY_FRAME" val="{&quot;height&quot;:365.6000061035156,&quot;left&quot;:56.7199151563269,&quot;top&quot;:134.29381584588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PLACING_PICTURE_USER_VIEWPORT" val="{&quot;height&quot;:4321,&quot;width&quot;:10231}"/>
</p:tagLst>
</file>

<file path=ppt/tags/tag23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95*360.315"/>
  <p:tag name="KSO_WM_SLIDE_POSITION" val="56.7199*138.97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2463"/>
  <p:tag name="KSO_WM_TEMPLATE_SUBCATEGORY" val="0"/>
  <p:tag name="KSO_WM_SLIDE_INDEX" val="1"/>
  <p:tag name="KSO_WM_TAG_VERSION" val="3.0"/>
  <p:tag name="KSO_WM_SLIDE_ID" val="custom20232463_1"/>
  <p:tag name="KSO_WM_SLIDE_ITEM_CNT" val="3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2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38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2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241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242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2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44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245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2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3.1566141732284,&quot;left&quot;:31.9,&quot;top&quot;:99.48118110236219,&quot;width&quot;:576.77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249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MH_PIC_SOURCE_TYPE" val="generate_slide_ai*VCG41N1325034891*ai_v1.4.2.240611_ONLINE*1726287393649_0.1_8cbfaba4737c-slide-6"/>
  <p:tag name="KSO_WM_UNIT_LINE_FORE_SCHEMECOLOR_INDEX" val="5"/>
  <p:tag name="KSO_WM_UNIT_LINE_FILL_TYPE" val="2"/>
  <p:tag name="KSO_WM_UNIT_SHADOW_SCHEMECOLOR_INDEX" val="5"/>
  <p:tag name="KSO_WM_UNIT_USESOURCEFORMAT_APPLY" val="0"/>
  <p:tag name="KSO_WM_UNIT_PLACING_PICTURE_USER_VIEWPORT" val="{&quot;height&quot;:8766,&quot;width&quot;:6187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261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52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253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233539_1*a*1"/>
  <p:tag name="KSO_WM_TEMPLATE_CATEGORY" val="diagram"/>
  <p:tag name="KSO_WM_TEMPLATE_INDEX" val="2023353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i*1_1"/>
  <p:tag name="KSO_WM_TEMPLATE_CATEGORY" val="diagram"/>
  <p:tag name="KSO_WM_TEMPLATE_INDEX" val="20231460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,&quot;transparency&quot;:1},{&quot;brightness&quot;:0.4000000059604645,&quot;colorType&quot;:1,&quot;foreColorIndex&quot;:5,&quot;pos&quot;:0.12999999523162842,&quot;transparency&quot;:0},{&quot;brightness&quot;:0.20000000298023224,&quot;colorType&quot;:1,&quot;foreColorIndex&quot;:5,&quot;pos&quot;:0.990000009536743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1_1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1,&quot;foreColorIndex&quot;:14,&quot;pos&quot;:0,&quot;transparency&quot;:0},{&quot;brightness&quot;:0.4000000059604645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1_2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2,&quot;pos&quot;:0,&quot;rgb&quot;:&quot;#ffffff&quot;,&quot;transparency&quot;:0},{&quot;brightness&quot;:0.800000011920929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3"/>
  <p:tag name="KSO_WM_UNIT_ID" val="diagram20231460_4*m_h_i*1_1_3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.800000011920929,&quot;colorType&quot;:1,&quot;foreColorIndex&quot;:5,&quot;pos&quot;:0.9300000071525574,&quot;transparency&quot;:0}],&quot;type&quot;:3},&quot;glow&quot;:{&quot;colorType&quot;:0},&quot;line&quot;:{&quot;type&quot;:0},&quot;shadow&quot;:{&quot;brightness&quot;:0,&quot;colorType&quot;:1,&quot;foreColorIndex&quot;:5,&quot;transparency&quot;:0.7300000190734863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01"/>
  <p:tag name="KSO_WM_UNIT_TEXT_SHADOW_SCHEMECOLOR_INDEX" val="5"/>
  <p:tag name="KSO_WM_UNIT_USESOURCEFORMAT_APPLY" val="1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60_4*m_h_a*1_1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23000000417232513,&quot;transparency&quot;:0},{&quot;brightness&quot;:-0.25,&quot;colorType&quot;:1,&quot;foreColorIndex&quot;:5,&quot;pos&quot;:0.82999998331069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添加标题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60_4*m_h_f*1_1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智能图形项正文，请尽量言简意赅的阐述观点"/>
  <p:tag name="KSO_WM_UNIT_USESOURCEFORMAT_APPLY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2_1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1,&quot;foreColorIndex&quot;:14,&quot;pos&quot;:0,&quot;transparency&quot;:0},{&quot;brightness&quot;:0.4000000059604645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2_2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2,&quot;pos&quot;:0,&quot;rgb&quot;:&quot;#ffffff&quot;,&quot;transparency&quot;:0},{&quot;brightness&quot;:0.800000011920929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3"/>
  <p:tag name="KSO_WM_UNIT_ID" val="diagram20231460_4*m_h_i*1_2_3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.800000011920929,&quot;colorType&quot;:1,&quot;foreColorIndex&quot;:5,&quot;pos&quot;:0.9300000071525574,&quot;transparency&quot;:0}],&quot;type&quot;:3},&quot;glow&quot;:{&quot;colorType&quot;:0},&quot;line&quot;:{&quot;type&quot;:0},&quot;shadow&quot;:{&quot;brightness&quot;:0,&quot;colorType&quot;:1,&quot;foreColorIndex&quot;:5,&quot;transparency&quot;:0.7300000190734863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02"/>
  <p:tag name="KSO_WM_UNIT_TEXT_SHADOW_SCHEMECOLOR_INDEX" val="5"/>
  <p:tag name="KSO_WM_UNIT_USESOURCEFORMAT_APPLY" val="1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60_4*m_h_a*1_2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23000000417232513,&quot;transparency&quot;:0},{&quot;brightness&quot;:-0.25,&quot;colorType&quot;:1,&quot;foreColorIndex&quot;:5,&quot;pos&quot;:0.82999998331069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添加标题"/>
  <p:tag name="KSO_WM_UNIT_USESOURCEFORMAT_APPLY" val="1"/>
</p:tagLst>
</file>

<file path=ppt/tags/tag2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60_4*m_h_f*1_2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智能图形项正文，请尽量言简意赅的阐述观点"/>
  <p:tag name="KSO_WM_UNIT_USESOURCEFORMAT_APPLY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3_1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1,&quot;foreColorIndex&quot;:14,&quot;pos&quot;:0,&quot;transparency&quot;:0},{&quot;brightness&quot;:0.4000000059604645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3_2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2,&quot;pos&quot;:0,&quot;rgb&quot;:&quot;#ffffff&quot;,&quot;transparency&quot;:0},{&quot;brightness&quot;:0.800000011920929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3"/>
  <p:tag name="KSO_WM_UNIT_ID" val="diagram20231460_4*m_h_i*1_3_3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.800000011920929,&quot;colorType&quot;:1,&quot;foreColorIndex&quot;:5,&quot;pos&quot;:0.9300000071525574,&quot;transparency&quot;:0}],&quot;type&quot;:3},&quot;glow&quot;:{&quot;colorType&quot;:0},&quot;line&quot;:{&quot;type&quot;:0},&quot;shadow&quot;:{&quot;brightness&quot;:0,&quot;colorType&quot;:1,&quot;foreColorIndex&quot;:5,&quot;transparency&quot;:0.7300000190734863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03"/>
  <p:tag name="KSO_WM_UNIT_TEXT_SHADOW_SCHEMECOLOR_INDEX" val="5"/>
  <p:tag name="KSO_WM_UNIT_USESOURCEFORMAT_APPLY" val="1"/>
</p:tagLst>
</file>

<file path=ppt/tags/tag2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60_4*m_h_a*1_3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23000000417232513,&quot;transparency&quot;:0},{&quot;brightness&quot;:-0.25,&quot;colorType&quot;:1,&quot;foreColorIndex&quot;:5,&quot;pos&quot;:0.82999998331069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添加标题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60_4*m_h_f*1_3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智能图形项正文，请尽量言简意赅的阐述观点"/>
  <p:tag name="KSO_WM_UNIT_USESOURCEFORMAT_APPLY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4_1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1,&quot;foreColorIndex&quot;:14,&quot;pos&quot;:0,&quot;transparency&quot;:0},{&quot;brightness&quot;:0.4000000059604645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4_2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2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2,&quot;pos&quot;:0,&quot;rgb&quot;:&quot;#ffffff&quot;,&quot;transparency&quot;:0},{&quot;brightness&quot;:0.800000011920929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3"/>
  <p:tag name="KSO_WM_UNIT_ID" val="diagram20231460_4*m_h_i*1_4_3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.800000011920929,&quot;colorType&quot;:1,&quot;foreColorIndex&quot;:5,&quot;pos&quot;:0.9300000071525574,&quot;transparency&quot;:0}],&quot;type&quot;:3},&quot;glow&quot;:{&quot;colorType&quot;:0},&quot;line&quot;:{&quot;type&quot;:0},&quot;shadow&quot;:{&quot;brightness&quot;:0,&quot;colorType&quot;:1,&quot;foreColorIndex&quot;:5,&quot;transparency&quot;:0.7300000190734863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04"/>
  <p:tag name="KSO_WM_UNIT_TEXT_SHADOW_SCHEMECOLOR_INDEX" val="5"/>
  <p:tag name="KSO_WM_UNIT_USESOURCEFORMAT_APPLY" val="1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460_4*m_h_a*1_4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23000000417232513,&quot;transparency&quot;:0},{&quot;brightness&quot;:-0.25,&quot;colorType&quot;:1,&quot;foreColorIndex&quot;:5,&quot;pos&quot;:0.82999998331069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添加标题"/>
  <p:tag name="KSO_WM_UNIT_USESOURCEFORMAT_APPLY" val="1"/>
</p:tagLst>
</file>

<file path=ppt/tags/tag2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1460_4*m_h_f*1_4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智能图形项正文，请尽量言简意赅的阐述观点"/>
  <p:tag name="KSO_WM_UNIT_USESOURCEFORMAT_APPLY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5_1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1,&quot;foreColorIndex&quot;:14,&quot;pos&quot;:0,&quot;transparency&quot;:0},{&quot;brightness&quot;:0.4000000059604645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60_4*m_h_i*1_5_2"/>
  <p:tag name="KSO_WM_TEMPLATE_CATEGORY" val="diagram"/>
  <p:tag name="KSO_WM_TEMPLATE_INDEX" val="202314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2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,&quot;colorType&quot;:2,&quot;pos&quot;:0,&quot;rgb&quot;:&quot;#ffffff&quot;,&quot;transparency&quot;:0},{&quot;brightness&quot;:0.800000011920929,&quot;colorType&quot;:1,&quot;foreColorIndex&quot;:5,&quot;pos&quot;:0.9900000095367432,&quot;transparency&quot;:0}],&quot;type&quot;:3},&quot;glow&quot;:{&quot;colorType&quot;:0},&quot;line&quot;:{&quot;solidLine&quot;:{&quot;brightness&quot;:0.800000011920929,&quot;colorType&quot;:1,&quot;foreColorIndex&quot;:5,&quot;transparency&quot;:0},&quot;type&quot;:1},&quot;shadow&quot;:{&quot;brightness&quot;:0,&quot;colorType&quot;:1,&quot;foreColorIndex&quot;:5,&quot;transparency&quot;:0.9100000262260437},&quot;threeD&quot;:{&quot;curvedSurface&quot;:{&quot;brightness&quot;:0,&quot;colorType&quot;:2,&quot;rgb&quot;:&quot;#000000&quot;},&quot;depth&quot;:{&quot;brightness&quot;:0.4000000059604645,&quot;colorType&quot;:1,&quot;foreColorIndex&quot;:5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3"/>
  <p:tag name="KSO_WM_UNIT_ID" val="diagram20231460_4*m_h_i*1_5_3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.800000011920929,&quot;colorType&quot;:1,&quot;foreColorIndex&quot;:5,&quot;pos&quot;:0.9300000071525574,&quot;transparency&quot;:0}],&quot;type&quot;:3},&quot;glow&quot;:{&quot;colorType&quot;:0},&quot;line&quot;:{&quot;type&quot;:0},&quot;shadow&quot;:{&quot;brightness&quot;:0,&quot;colorType&quot;:1,&quot;foreColorIndex&quot;:5,&quot;transparency&quot;:0.7300000190734863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05"/>
  <p:tag name="KSO_WM_UNIT_TEXT_SHADOW_SCHEMECOLOR_INDEX" val="5"/>
  <p:tag name="KSO_WM_UNIT_USESOURCEFORMAT_APPLY" val="1"/>
</p:tagLst>
</file>

<file path=ppt/tags/tag2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1460_4*m_h_a*1_5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23000000417232513,&quot;transparency&quot;:0},{&quot;brightness&quot;:-0.25,&quot;colorType&quot;:1,&quot;foreColorIndex&quot;:5,&quot;pos&quot;:0.82999998331069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添加标题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1460_4*m_h_f*1_5_1"/>
  <p:tag name="KSO_WM_TEMPLATE_CATEGORY" val="diagram"/>
  <p:tag name="KSO_WM_TEMPLATE_INDEX" val="20231460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60.9350280761719,&quot;left&quot;:60.35274615911057,&quot;top&quot;:147.69469068632353,&quot;width&quot;:844.540649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colorType&quot;: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智能图形项正文，请尽量言简意赅的阐述观点"/>
  <p:tag name="KSO_WM_UNIT_USESOURCEFORMAT_APPLY" val="1"/>
</p:tagLst>
</file>

<file path=ppt/tags/tag281.xml><?xml version="1.0" encoding="utf-8"?>
<p:tagLst xmlns:p="http://schemas.openxmlformats.org/presentationml/2006/main">
  <p:tag name="KSO_WM_SLIDE_ID" val="diagram20233539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diagram"/>
  <p:tag name="KSO_WM_TEMPLATE_INDEX" val="20233539"/>
  <p:tag name="KSO_WM_SLIDE_TYPE" val="text"/>
  <p:tag name="KSO_WM_SLIDE_SUBTYPE" val="diag"/>
  <p:tag name="KSO_WM_SLIDE_SIZE" val="863.183*501.658"/>
  <p:tag name="KSO_WM_SLIDE_POSITION" val="32.2591*38.9943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2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69_3*a*1"/>
  <p:tag name="KSO_WM_TEMPLATE_CATEGORY" val="diagram"/>
  <p:tag name="KSO_WM_TEMPLATE_INDEX" val="20231069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1_1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2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4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2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5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3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69_3*l_h_a*1_1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069_3*l_h_f*1_1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2_1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gradient&quot;:[{&quot;brightness&quot;:0.4000000059604645,&quot;colorType&quot;:1,&quot;foreColorIndex&quot;:6,&quot;pos&quot;:0.899999976158142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SHADOW_SCHEMECOLOR_INDEX" val="6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4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3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6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2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UNIT_LINE_FILL_TYPE" val="2"/>
  <p:tag name="KSO_WM_UNIT_USESOURCEFORMAT_APPLY" val="1"/>
</p:tagLst>
</file>

<file path=ppt/tags/tag2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69_3*l_h_a*1_2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069_3*l_h_f*1_2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&#10;你的智能图形项正文&#10;"/>
  <p:tag name="KSO_WM_UNIT_TEXT_FILL_FORE_SCHEMECOLOR_INDEX" val="1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3_1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gradient&quot;:[{&quot;brightness&quot;:0.4000000059604645,&quot;colorType&quot;:1,&quot;foreColorIndex&quot;:7,&quot;pos&quot;:1,&quot;transparency&quot;:0},{&quot;brightness&quot;:0,&quot;colorType&quot;:1,&quot;foreColorIndex&quot;:7,&quot;pos&quot;:0.10000000149011612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SHADOW_SCHEMECOLOR_INDEX" val="7"/>
  <p:tag name="KSO_WM_UNIT_USESOURCEFORMAT_APPLY" val="1"/>
</p:tagLst>
</file>

<file path=ppt/tags/tag2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4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3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7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2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LINE_FILL_TYPE" val="2"/>
  <p:tag name="KSO_WM_UNIT_USESOURCEFORMAT_APPLY" val="1"/>
</p:tagLst>
</file>

<file path=ppt/tags/tag2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69_3*l_h_a*1_3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069_3*l_h_f*1_3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4_1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gradient&quot;:[{&quot;brightness&quot;:0.4000000059604645,&quot;colorType&quot;:1,&quot;foreColorIndex&quot;:8,&quot;pos&quot;:1,&quot;transparency&quot;:0},{&quot;brightness&quot;:0,&quot;colorType&quot;:1,&quot;foreColorIndex&quot;:8,&quot;pos&quot;:0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SHADOW_SCHEMECOLOR_INDEX" val="8"/>
  <p:tag name="KSO_WM_UNIT_USESOURCEFORMAT_APPLY" val="1"/>
</p:tagLst>
</file>

<file path=ppt/tags/tag3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2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LINE_FILL_TYPE" val="2"/>
  <p:tag name="KSO_WM_UNIT_USESOURCEFORMAT_APPLY" val="1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69_3*l_h_a*1_4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TEXT_FILL_FORE_SCHEMECOLOR_INDEX" val="1"/>
  <p:tag name="KSO_WM_UNIT_TEXT_FILL_TYPE" val="1"/>
  <p:tag name="KSO_WM_UNIT_USESOURCEFORMAT_APPLY" val="1"/>
</p:tagLst>
</file>

<file path=ppt/tags/tag30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069_3*l_h_f*1_4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5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5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8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4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solid&quot;:{&quot;brightness&quot;:0,&quot;colorType&quot;:1,&quot;foreColorIndex&quot;:8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3"/>
  <p:tag name="KSO_WM_DIAGRAM_MAX_ITEMCNT" val="6"/>
  <p:tag name="KSO_WM_DIAGRAM_MIN_ITEMCNT" val="2"/>
  <p:tag name="KSO_WM_DIAGRAM_VIRTUALLY_FRAME" val="{&quot;height&quot;:338.3500015258787,&quot;left&quot;:37.875006103515624,&quot;top&quot;:119.5499984741211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UNIT_LINE_FILL_TYPE" val="2"/>
  <p:tag name="KSO_WM_UNIT_USESOURCEFORMAT_APPLY" val="1"/>
</p:tagLst>
</file>

<file path=ppt/tags/tag3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85,&quot;left&quot;:51.73082280196545,&quot;top&quot;:110.4,&quot;width&quot;:599.2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309.xml><?xml version="1.0" encoding="utf-8"?>
<p:tagLst xmlns:p="http://schemas.openxmlformats.org/presentationml/2006/main">
  <p:tag name="KSO_WM_SLIDE_ID" val="diagram20231069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069"/>
  <p:tag name="KSO_WM_SLIDE_TYPE" val="text"/>
  <p:tag name="KSO_WM_SLIDE_SUBTYPE" val="diag"/>
  <p:tag name="KSO_WM_SLIDE_SIZE" val="704.35*191"/>
  <p:tag name="KSO_WM_SLIDE_POSITION" val="111.3*209.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custom20231804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85,&quot;left&quot;:51.73082280196545,&quot;top&quot;:110.4,&quot;width&quot;:599.26917719803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312.xml><?xml version="1.0" encoding="utf-8"?>
<p:tagLst xmlns:p="http://schemas.openxmlformats.org/presentationml/2006/main">
  <p:tag name="KSO_WM_UNIT_PLACING_PICTURE_USER_VIEWPORT" val="{&quot;height&quot;:2571,&quot;width&quot;:8976}"/>
  <p:tag name="KSO_WM_UNIT_PLACING_PICTURE_USER_RELATIVERECTANGLE" val="{&quot;bottom&quot;:0,&quot;left&quot;:0,&quot;right&quot;:0,&quot;top&quot;:0}"/>
  <p:tag name="KSO_WM_UNIT_PLACING_PICTURE_COLLAGE_RELATIVERECTANGLE" val="{&quot;bottom&quot;:0.01954667731874525,&quot;left&quot;:0,&quot;right&quot;:0,&quot;top&quot;:0.01954667731874525}"/>
  <p:tag name="KSO_WM_UNIT_PLACING_PICTURE_COLLAGE_VIEWPORT" val="{&quot;height&quot;:1315.5000000000005,&quot;width&quot;:4780}"/>
</p:tagLst>
</file>

<file path=ppt/tags/tag313.xml><?xml version="1.0" encoding="utf-8"?>
<p:tagLst xmlns:p="http://schemas.openxmlformats.org/presentationml/2006/main">
  <p:tag name="KSO_WM_UNIT_PLACING_PICTURE_USER_VIEWPORT" val="{&quot;height&quot;:2206,&quot;width&quot;:8977}"/>
</p:tagLst>
</file>

<file path=ppt/tags/tag314.xml><?xml version="1.0" encoding="utf-8"?>
<p:tagLst xmlns:p="http://schemas.openxmlformats.org/presentationml/2006/main">
  <p:tag name="KSO_WM_UNIT_PLACING_PICTURE_USER_VIEWPORT" val="{&quot;height&quot;:4450,&quot;width&quot;:8245}"/>
</p:tagLst>
</file>

<file path=ppt/tags/tag31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261"/>
  <p:tag name="KSO_WM_TEMPLATE_SUBCATEGORY" val="0"/>
  <p:tag name="KSO_WM_SLIDE_INDEX" val="1"/>
  <p:tag name="KSO_WM_TAG_VERSION" val="3.0"/>
  <p:tag name="KSO_WM_SLIDE_ID" val="custom20231804_1"/>
  <p:tag name="KSO_WM_SLIDE_ITEM_CNT" val="3"/>
</p:tagLst>
</file>

<file path=ppt/tags/tag3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3.xml><?xml version="1.0" encoding="utf-8"?>
<p:tagLst xmlns:p="http://schemas.openxmlformats.org/presentationml/2006/main">
  <p:tag name="KSO_WM_SLIDE_ID" val="diagram20233539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diagram"/>
  <p:tag name="KSO_WM_TEMPLATE_INDEX" val="20233539"/>
  <p:tag name="KSO_WM_SLIDE_TYPE" val="text"/>
  <p:tag name="KSO_WM_SLIDE_SUBTYPE" val="diag"/>
  <p:tag name="KSO_WM_SLIDE_SIZE" val="863.183*501.658"/>
  <p:tag name="KSO_WM_SLIDE_POSITION" val="32.2591*38.9943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3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325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326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3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35_2*a*1"/>
  <p:tag name="KSO_WM_TEMPLATE_CATEGORY" val="diagram"/>
  <p:tag name="KSO_WM_TEMPLATE_INDEX" val="20233335"/>
  <p:tag name="KSO_WM_UNIT_LAYERLEVEL" val="1"/>
  <p:tag name="KSO_WM_TAG_VERSION" val="3.0"/>
  <p:tag name="KSO_WM_BEAUTIFY_FLAG" val="#wm#"/>
  <p:tag name="KSO_WM_DIAGRAM_GROUP_CODE" val="l1-1"/>
  <p:tag name="KSO_WM_UNIT_VALUE" val="30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1"/>
</p:tagLst>
</file>

<file path=ppt/tags/tag3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1"/>
</p:tagLst>
</file>

<file path=ppt/tags/tag3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092130644*ai_v1.4.2.240611_ONLINE*144d0a73442ec42bb0aae7eca5a1b914-slide-0"/>
  <p:tag name="KSO_WM_UNIT_LINE_FILL_TYPE" val="2"/>
  <p:tag name="KSO_WM_UNIT_USESOURCEFORMAT_APPLY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136960140*ai_v1.4.2.240611_ONLINE*144d0a73442ec42bb0aae7eca5a1b914-slide-0"/>
  <p:tag name="KSO_WM_UNIT_LINE_FILL_TYPE" val="2"/>
  <p:tag name="KSO_WM_UNIT_USESOURCEFORMAT_APPLY" val="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92.37413897657024,&quot;left&quot;:35.65,&quot;top&quot;:134.17586102342975,&quot;width&quot;:881.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141237902*ai_v1.4.2.240611_ONLINE*144d0a73442ec42bb0aae7eca5a1b914-slide-0"/>
  <p:tag name="KSO_WM_UNIT_LINE_FILL_TYPE" val="2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ID" val="diagram20233335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3335"/>
  <p:tag name="KSO_WM_SLIDE_TYPE" val="text"/>
  <p:tag name="KSO_WM_SLIDE_SUBTYPE" val="diag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41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2484"/>
  <p:tag name="KSO_WM_SLIDE_TYPE" val="text"/>
  <p:tag name="KSO_WM_SLIDE_SUBTYPE" val="picTxt"/>
  <p:tag name="KSO_WM_SLIDE_SIZE" val="745.9*95.95"/>
  <p:tag name="KSO_WM_SLIDE_POSITION" val="121.9*373.2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343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344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3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</p:tagLst>
</file>

<file path=ppt/tags/tag3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ID" val="diagram20234941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diagram"/>
  <p:tag name="KSO_WM_TEMPLATE_INDEX" val="20234941"/>
  <p:tag name="KSO_WM_SLIDE_TYPE" val="text"/>
  <p:tag name="KSO_WM_SLIDE_SUBTYPE" val="diag"/>
  <p:tag name="KSO_WM_SLIDE_SIZE" val="798.75*308.3"/>
  <p:tag name="KSO_WM_SLIDE_POSITION" val="80.65*153.4"/>
  <p:tag name="KSO_WM_DIAGRAM_GROUP_CODE" val="m1-1"/>
  <p:tag name="KSO_WM_SLIDE_DIAGTYPE" val="m"/>
  <p:tag name="KSO_WM_SLIDE_LAYOUT" val="a_m"/>
  <p:tag name="KSO_WM_SLIDE_LAYOUT_CNT" val="1_1"/>
</p:tagLst>
</file>

<file path=ppt/tags/tag351.xml><?xml version="1.0" encoding="utf-8"?>
<p:tagLst xmlns:p="http://schemas.openxmlformats.org/presentationml/2006/main">
  <p:tag name="KSO_WM_UNIT_VALUE" val="1904*33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600_1*d*1"/>
  <p:tag name="KSO_WM_TEMPLATE_CATEGORY" val="custom"/>
  <p:tag name="KSO_WM_TEMPLATE_INDEX" val="20233600"/>
  <p:tag name="KSO_WM_UNIT_LAYERLEVEL" val="1"/>
  <p:tag name="KSO_WM_TAG_VERSION" val="3.0"/>
  <p:tag name="KSO_WM_BEAUTIFY_FLAG" val="#wm#"/>
  <p:tag name="MH_PIC_SOURCE_TYPE" val="generate_slide_ai*VCG211296211327*ai_v1.4.2.240611_ONLINE*b98647363a941710bcb06f3ec98cd9db-slide-0"/>
  <p:tag name="KSO_WM_UNIT_USESOURCEFORMAT_APPLY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600_1*i*1"/>
  <p:tag name="KSO_WM_TEMPLATE_CATEGORY" val="custom"/>
  <p:tag name="KSO_WM_TEMPLATE_INDEX" val="20233600"/>
  <p:tag name="KSO_WM_UNIT_LAYERLEVEL" val="1"/>
  <p:tag name="KSO_WM_TAG_VERSION" val="3.0"/>
  <p:tag name="KSO_WM_BEAUTIFY_FLAG" val="#wm#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9"/>
  <p:tag name="KSO_WM_TEMPLATE_INDEX" val="20233600"/>
  <p:tag name="KSO_WM_UNIT_ID" val="custom20233600_1*a*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354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31_1*l_h_a*1_1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531_1*l_h_f*1_1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531_1*l_h_i*1_1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VIRTUALLY_FRAME" val="{&quot;height&quot;:121.51590728759766,&quot;width&quot;:794.6048583984375}"/>
  <p:tag name="KSO_WM_DIAGRAM_COLOR_MATCH_VALUE" val="{&quot;shape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-0.25"/>
  <p:tag name="KSO_WM_UNIT_TEXT_FILL_FORE_SCHEMECOLOR_INDEX" val="2"/>
  <p:tag name="KSO_WM_UNIT_TEXT_FILL_TYPE" val="1"/>
  <p:tag name="KSO_WM_UNIT_USESOURCEFORMAT_APPLY" val="1"/>
</p:tagLst>
</file>

<file path=ppt/tags/tag357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531_1*l_h_a*1_2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58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531_1*l_h_f*1_2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USESOURCEFORMAT_APPLY" val="1"/>
</p:tagLst>
</file>

<file path=ppt/tags/tag3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531_1*l_h_i*1_2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VIRTUALLY_FRAME" val="{&quot;height&quot;:121.51590728759766,&quot;width&quot;:794.6048583984375}"/>
  <p:tag name="KSO_WM_DIAGRAM_COLOR_MATCH_VALUE" val="{&quot;shape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-0.25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531_1*l_h_a*1_3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61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531_1*l_h_f*1_3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531_1*l_h_i*1_3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VIRTUALLY_FRAME" val="{&quot;height&quot;:121.51590728759766,&quot;width&quot;:794.6048583984375}"/>
  <p:tag name="KSO_WM_DIAGRAM_COLOR_MATCH_VALUE" val="{&quot;shape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-0.25"/>
  <p:tag name="KSO_WM_UNIT_TEXT_FILL_FORE_SCHEMECOLOR_INDEX" val="2"/>
  <p:tag name="KSO_WM_UNIT_TEXT_FILL_TYPE" val="1"/>
  <p:tag name="KSO_WM_UNIT_USESOURCEFORMAT_APPLY" val="1"/>
</p:tagLst>
</file>

<file path=ppt/tags/tag363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531_1*l_h_a*1_4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64.xml><?xml version="1.0" encoding="utf-8"?>
<p:tagLst xmlns:p="http://schemas.openxmlformats.org/presentationml/2006/main">
  <p:tag name="KSO_WM_DIAGRAM_VIRTUALLY_FRAME" val="{&quot;height&quot;:121.51590728759766,&quot;width&quot;:794.604858398437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531_1*l_h_f*1_4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USESOURCEFORMAT_APPLY" val="1"/>
</p:tagLst>
</file>

<file path=ppt/tags/tag3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3531_1*l_h_i*1_4_1"/>
  <p:tag name="KSO_WM_TEMPLATE_CATEGORY" val="diagram"/>
  <p:tag name="KSO_WM_TEMPLATE_INDEX" val="20233531"/>
  <p:tag name="KSO_WM_UNIT_LAYERLEVEL" val="1_1_1"/>
  <p:tag name="KSO_WM_TAG_VERSION" val="3.0"/>
  <p:tag name="KSO_WM_BEAUTIFY_FLAG" val="#wm#"/>
  <p:tag name="KSO_WM_DIAGRAM_MAX_ITEMCNT" val="4"/>
  <p:tag name="KSO_WM_DIAGRAM_MIN_ITEMCNT" val="4"/>
  <p:tag name="KSO_WM_DIAGRAM_VIRTUALLY_FRAME" val="{&quot;height&quot;:121.51590728759766,&quot;width&quot;:794.6048583984375}"/>
  <p:tag name="KSO_WM_DIAGRAM_COLOR_MATCH_VALUE" val="{&quot;shape&quot;:{&quot;fill&quot;:{&quot;solid&quot;:{&quot;brightness&quot;:-0.2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-0.25"/>
  <p:tag name="KSO_WM_UNIT_TEXT_FILL_FORE_SCHEMECOLOR_INDEX" val="2"/>
  <p:tag name="KSO_WM_UNIT_TEXT_FILL_TYPE" val="1"/>
  <p:tag name="KSO_WM_UNIT_USESOURCEFORMAT_APPLY" val="1"/>
</p:tagLst>
</file>

<file path=ppt/tags/tag36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794.605*112.726"/>
  <p:tag name="KSO_WM_SLIDE_POSITION" val="97.9904*371.158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600"/>
  <p:tag name="KSO_WM_TEMPLATE_SUBCATEGORY" val="0"/>
  <p:tag name="KSO_WM_SLIDE_INDEX" val="1"/>
  <p:tag name="KSO_WM_TAG_VERSION" val="3.0"/>
  <p:tag name="KSO_WM_SLIDE_ID" val="custom20233600_1"/>
  <p:tag name="KSO_WM_SLIDE_ITEM_CNT" val="4"/>
</p:tagLst>
</file>

<file path=ppt/tags/tag3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368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369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6"/>
  <p:tag name="KSO_WM_TEMPLATE_INDEX" val="20232463"/>
  <p:tag name="KSO_WM_UNIT_ID" val="custom20232463_1*a*1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371.xml><?xml version="1.0" encoding="utf-8"?>
<p:tagLst xmlns:p="http://schemas.openxmlformats.org/presentationml/2006/main">
  <p:tag name="KSO_WM_UNIT_VALUE" val="1904*145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63_1*d*1"/>
  <p:tag name="KSO_WM_TEMPLATE_CATEGORY" val="custom"/>
  <p:tag name="KSO_WM_TEMPLATE_INDEX" val="20232463"/>
  <p:tag name="KSO_WM_UNIT_LAYERLEVEL" val="1"/>
  <p:tag name="KSO_WM_TAG_VERSION" val="3.0"/>
  <p:tag name="KSO_WM_BEAUTIFY_FLAG" val="#wm#"/>
  <p:tag name="KSO_WM_DIAGRAM_GROUP_CODE" val="l1-1"/>
  <p:tag name="MH_PIC_SOURCE_TYPE" val="generate_slide_ai*VCG41N1311415743*ai_v1.4.2.240611_ONLINE*1726287393649_0.1_8cbfaba4737c-slide-18"/>
  <p:tag name="KSO_WM_UNIT_LINE_FORE_SCHEMECOLOR_INDEX" val="13"/>
  <p:tag name="KSO_WM_UNIT_LINE_FILL_TYPE" val="2"/>
  <p:tag name="KSO_WM_UNIT_USESOURCEFORMAT_APPLY" val="0"/>
</p:tagLst>
</file>

<file path=ppt/tags/tag3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64_2*l_h_f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64_2*l_h_a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64_2*l_h_i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0"/>
</p:tagLst>
</file>

<file path=ppt/tags/tag3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64_2*l_h_f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3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4_2*l_h_a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64_2*l_h_i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0"/>
</p:tagLst>
</file>

<file path=ppt/tags/tag3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64_2*l_h_f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64_2*l_h_a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2464_2*l_h_i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left&quot;:56.7199151563269,&quot;top&quot;:134.327201672651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UNIT_SHADOW_SCHEMECOLOR_INDEX" val="5"/>
  <p:tag name="KSO_WM_UNIT_USESOURCEFORMAT_APPLY" val="0"/>
</p:tagLst>
</file>

<file path=ppt/tags/tag38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95*360.315"/>
  <p:tag name="KSO_WM_SLIDE_POSITION" val="56.7199*138.97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261"/>
  <p:tag name="KSO_WM_TEMPLATE_SUBCATEGORY" val="0"/>
  <p:tag name="KSO_WM_SLIDE_INDEX" val="1"/>
  <p:tag name="KSO_WM_TAG_VERSION" val="3.0"/>
  <p:tag name="KSO_WM_SLIDE_ID" val="custom20232463_1"/>
  <p:tag name="KSO_WM_SLIDE_ITEM_CNT" val="3"/>
</p:tagLst>
</file>

<file path=ppt/tags/tag38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95*360.315"/>
  <p:tag name="KSO_WM_SLIDE_POSITION" val="56.7199*138.97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261"/>
  <p:tag name="KSO_WM_TEMPLATE_SUBCATEGORY" val="0"/>
  <p:tag name="KSO_WM_SLIDE_INDEX" val="1"/>
  <p:tag name="KSO_WM_TAG_VERSION" val="3.0"/>
  <p:tag name="KSO_WM_SLIDE_ID" val="custom20232463_1"/>
  <p:tag name="KSO_WM_SLIDE_ITEM_CNT" val="3"/>
</p:tagLst>
</file>

<file path=ppt/tags/tag3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61_7*a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385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261_7*e*1"/>
  <p:tag name="KSO_WM_TEMPLATE_CATEGORY" val="custom"/>
  <p:tag name="KSO_WM_TEMPLATE_INDEX" val="20230261"/>
  <p:tag name="KSO_WM_UNIT_LAYERLEVEL" val="1"/>
  <p:tag name="KSO_WM_TAG_VERSION" val="3.0"/>
  <p:tag name="KSO_WM_BEAUTIFY_FLAG" val="#wm#"/>
  <p:tag name="KSO_WM_UNIT_CONTENT_GROUP_TYPE" val="contentchip"/>
</p:tagLst>
</file>

<file path=ppt/tags/tag386.xml><?xml version="1.0" encoding="utf-8"?>
<p:tagLst xmlns:p="http://schemas.openxmlformats.org/presentationml/2006/main">
  <p:tag name="KSO_WM_SLIDE_ID" val="custom20230261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261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412.85&quot;,&quot;top&quot;:&quot;88.2&quot;,&quot;width&quot;:&quot;455.75&quot;,&quot;height&quot;:&quot;315.35&quot;}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11_1*i*1"/>
  <p:tag name="KSO_WM_TEMPLATE_CATEGORY" val="custom"/>
  <p:tag name="KSO_WM_TEMPLATE_INDEX" val="2023241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UNIT_VALUE" val="1903*17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11_1*d*1"/>
  <p:tag name="KSO_WM_TEMPLATE_CATEGORY" val="custom"/>
  <p:tag name="KSO_WM_TEMPLATE_INDEX" val="20232411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1"/>
  <p:tag name="MH_PIC_SOURCE_TYPE" val="generate_slide_ai*VCG41N1323031591*ai_v1.4.2.240611_ONLINE*5323621a7592205797fa1ac0f0a92128-slide-0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11_1*i*2"/>
  <p:tag name="KSO_WM_TEMPLATE_CATEGORY" val="custom"/>
  <p:tag name="KSO_WM_TEMPLATE_INDEX" val="2023241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11"/>
  <p:tag name="KSO_WM_UNIT_ID" val="custom20232411_1*a*1"/>
  <p:tag name="KSO_WM_UNIT_TEXT_FILL_FORE_SCHEMECOLOR_INDEX" val="13"/>
  <p:tag name="KSO_WM_UNIT_TEXT_FILL_TYPE" val="1"/>
  <p:tag name="KSO_WM_UNIT_USESOURCEFORMAT_APPLY" val="1"/>
  <p:tag name="KSO_WM_UNIT_PRESET_TEXT" val="单击此处添加标题"/>
</p:tagLst>
</file>

<file path=ppt/tags/tag3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10_3*l_h_f*1_1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1"/>
</p:tagLst>
</file>

<file path=ppt/tags/tag3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10_3*l_h_a*1_1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2410_3*l_h_f*1_4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2410_3*l_h_a*1_4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10_3*l_h_f*1_2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10_3*l_h_a*1_2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10_3*l_h_f*1_3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具体内容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1"/>
</p:tagLst>
</file>

<file path=ppt/tags/tag3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10_3*l_h_a*1_3_1"/>
  <p:tag name="KSO_WM_TEMPLATE_CATEGORY" val="diagram"/>
  <p:tag name="KSO_WM_TEMPLATE_INDEX" val="20232410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9.8681030273438,&quot;left&quot;:376.0174803149606,&quot;top&quot;:116.5125626595565,&quot;width&quot;:577.65944881889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399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518.283*326.843"/>
  <p:tag name="KSO_WM_SLIDE_POSITION" val="404.208*179.523"/>
  <p:tag name="KSO_WM_ASSIST_SLIDE" val="1"/>
  <p:tag name="KSO_WM_DIAGRAM_GROUP_CODE" val="l1-1"/>
  <p:tag name="KSO_WM_SLIDE_DIAGTYPE" val="l"/>
  <p:tag name="KSO_WM_SLIDE_SUBTYPE" val="picTxt"/>
  <p:tag name="KSO_WM_TEMPLATE_INDEX" val="20232411"/>
  <p:tag name="KSO_WM_TEMPLATE_SUBCATEGORY" val="0"/>
  <p:tag name="KSO_WM_SLIDE_INDEX" val="1"/>
  <p:tag name="KSO_WM_TAG_VERSION" val="3.0"/>
  <p:tag name="KSO_WM_SLIDE_ID" val="custom20232411_1"/>
  <p:tag name="KSO_WM_SLIDE_ITEM_CN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22"/>
  <p:tag name="KSO_WM_UNIT_ID" val="custom20231922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0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70.05*194.782"/>
  <p:tag name="KSO_WM_SLIDE_POSITION" val="125.634*240.07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2469"/>
  <p:tag name="KSO_WM_TEMPLATE_SUBCATEGORY" val="0"/>
  <p:tag name="KSO_WM_SLIDE_INDEX" val="1"/>
  <p:tag name="KSO_WM_TAG_VERSION" val="3.0"/>
  <p:tag name="KSO_WM_SLIDE_ID" val="custom20232469_1"/>
  <p:tag name="KSO_WM_SLIDE_ITEM_CNT" val="2"/>
</p:tagLst>
</file>

<file path=ppt/tags/tag402.xml><?xml version="1.0" encoding="utf-8"?>
<p:tagLst xmlns:p="http://schemas.openxmlformats.org/presentationml/2006/main">
  <p:tag name="KSO_WM_UNIT_VALUE" val="1904*167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922_1*d*1"/>
  <p:tag name="KSO_WM_TEMPLATE_CATEGORY" val="custom"/>
  <p:tag name="KSO_WM_TEMPLATE_INDEX" val="20231922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0"/>
  <p:tag name="MH_PIC_SOURCE_TYPE" val="generate_slide_ai*VCG211399119253*ai_v1.4.2.240611_ONLINE*1726287393649_0.1_8cbfaba4737c-slide-24"/>
</p:tagLst>
</file>

<file path=ppt/tags/tag40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71.8*324.75"/>
  <p:tag name="KSO_WM_SLIDE_POSITION" val="534.494*165.119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261"/>
  <p:tag name="KSO_WM_TEMPLATE_SUBCATEGORY" val="0"/>
  <p:tag name="KSO_WM_SLIDE_INDEX" val="1"/>
  <p:tag name="KSO_WM_TAG_VERSION" val="3.0"/>
  <p:tag name="KSO_WM_SLIDE_ID" val="custom20231922_1"/>
  <p:tag name="KSO_WM_SLIDE_ITEM_CNT" val="3"/>
</p:tagLst>
</file>

<file path=ppt/tags/tag404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0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09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6.xml><?xml version="1.0" encoding="utf-8"?>
<p:tagLst xmlns:p="http://schemas.openxmlformats.org/presentationml/2006/main">
  <p:tag name="KSO_WM_SLIDE_ID" val="custom2023190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0261"/>
  <p:tag name="KSO_WM_SLIDE_TYPE" val="text"/>
  <p:tag name="KSO_WM_SLIDE_SUBTYPE" val="diag"/>
  <p:tag name="KSO_WM_SLIDE_SIZE" val="839.328*357.763"/>
  <p:tag name="KSO_WM_SLIDE_POSITION" val="60.3362*109.90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17.xml><?xml version="1.0" encoding="utf-8"?>
<p:tagLst xmlns:p="http://schemas.openxmlformats.org/presentationml/2006/main">
  <p:tag name="KSO_WM_UNIT_SMARTLAYOUT_COMPRESS_INFO" val="{&#10;    &quot;id&quot;: &quot;2021-12-14T17:28:31&quot;,&#10;    &quot;max&quot;: 6.700000000000017,&#10;    &quot;topChanged&quot;: 1.3316387448773066&#10;}&#10;"/>
</p:tagLst>
</file>

<file path=ppt/tags/tag418.xml><?xml version="1.0" encoding="utf-8"?>
<p:tagLst xmlns:p="http://schemas.openxmlformats.org/presentationml/2006/main">
  <p:tag name="KSO_WM_UNIT_PLACING_PICTURE_USER_VIEWPORT" val="{&quot;height&quot;:6616,&quot;width&quot;:7102}"/>
</p:tagLst>
</file>

<file path=ppt/tags/tag419.xml><?xml version="1.0" encoding="utf-8"?>
<p:tagLst xmlns:p="http://schemas.openxmlformats.org/presentationml/2006/main">
  <p:tag name="KSO_WM_UNIT_PLACING_PICTURE_USER_VIEWPORT" val="{&quot;height&quot;:6280,&quot;width&quot;:6715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BLOCK" val="0"/>
  <p:tag name="KSO_WM_UNIT_DEC_AREA_ID" val="bc1178b9e65a4ccab49987e80e7f7de0"/>
  <p:tag name="KSO_WM_UNIT_ISCONTENTSTITLE" val="0"/>
  <p:tag name="KSO_WM_UNIT_ISNUMDGMTITLE" val="0"/>
  <p:tag name="KSO_WM_UNIT_PRESET_TEXT" val="Thank you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ID" val="custom20221219_32*a*1"/>
  <p:tag name="KSO_WM_TEMPLATE_CATEGORY" val="custom"/>
  <p:tag name="KSO_WM_TEMPLATE_INDEX" val="20221219"/>
  <p:tag name="KSO_WM_UNIT_LAYERLEVEL" val="1"/>
  <p:tag name="KSO_WM_TAG_VERSION" val="1.0"/>
  <p:tag name="KSO_WM_UNIT_DEFAULT_FONT" val="48;60;2"/>
  <p:tag name="KSO_WM_CHIP_GROUPID" val="614312ef1e630cfd8f113939"/>
  <p:tag name="KSO_WM_CHIP_XID" val="614312ef1e630cfd8f11393a"/>
  <p:tag name="KSO_WM_CHIP_FILLAREA_FILL_RULE" val="{&quot;fill_align&quot;:&quot;lm&quot;,&quot;fill_mode&quot;:&quot;adaptive&quot;,&quot;sacle_strategy&quot;:&quot;smart&quot;}"/>
  <p:tag name="KSO_WM_ASSEMBLE_CHIP_INDEX" val="5a3306174a994b50a0dd7d2d6d852cb1"/>
  <p:tag name="KSO_WM_UNIT_TEXT_FILL_FORE_SCHEMECOLOR_INDEX_BRIGHTNESS" val="0.15"/>
  <p:tag name="KSO_WM_UNIT_TEXT_FILL_FORE_SCHEMECOLOR_INDEX" val="13"/>
  <p:tag name="KSO_WM_UNIT_TEXT_FILL_TYPE" val="1"/>
</p:tagLst>
</file>

<file path=ppt/tags/tag421.xml><?xml version="1.0" encoding="utf-8"?>
<p:tagLst xmlns:p="http://schemas.openxmlformats.org/presentationml/2006/main">
  <p:tag name="KSO_WM_UNIT_BLOCK" val="0"/>
  <p:tag name="KSO_WM_UNIT_DEC_AREA_ID" val="77a8629af87043ecb688372bb27a6f07"/>
  <p:tag name="KSO_WM_UNIT_SUBTYPE" val="e"/>
  <p:tag name="KSO_WM_UNIT_PRESET_TEXT" val="202X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ID" val="custom20221219_32*f*1"/>
  <p:tag name="KSO_WM_TEMPLATE_CATEGORY" val="custom"/>
  <p:tag name="KSO_WM_TEMPLATE_INDEX" val="20221219"/>
  <p:tag name="KSO_WM_UNIT_LAYERLEVEL" val="1"/>
  <p:tag name="KSO_WM_TAG_VERSION" val="1.0"/>
  <p:tag name="KSO_WM_UNIT_DEFAULT_FONT" val="54;66;2"/>
  <p:tag name="KSO_WM_CHIP_GROUPID" val="614312ef1e630cfd8f113939"/>
  <p:tag name="KSO_WM_CHIP_XID" val="614312ef1e630cfd8f11393a"/>
  <p:tag name="KSO_WM_CHIP_FILLAREA_FILL_RULE" val="{&quot;fill_align&quot;:&quot;lm&quot;,&quot;fill_mode&quot;:&quot;adaptive&quot;,&quot;sacle_strategy&quot;:&quot;smart&quot;}"/>
  <p:tag name="KSO_WM_ASSEMBLE_CHIP_INDEX" val="5a3306174a994b50a0dd7d2d6d852cb1"/>
  <p:tag name="KSO_WM_UNIT_TEXT_FILL_FORE_SCHEMECOLOR_INDEX_BRIGHTNESS" val="0"/>
  <p:tag name="KSO_WM_UNIT_TEXT_FILL_FORE_SCHEMECOLOR_INDEX" val="5"/>
  <p:tag name="KSO_WM_UNIT_TEXT_FILL_TYPE" val="1"/>
</p:tagLst>
</file>

<file path=ppt/tags/tag422.xml><?xml version="1.0" encoding="utf-8"?>
<p:tagLst xmlns:p="http://schemas.openxmlformats.org/presentationml/2006/main">
  <p:tag name="KSO_WM_UNIT_BLOCK" val="0"/>
  <p:tag name="KSO_WM_UNIT_DEC_AREA_ID" val="9d615895c8df4ee095f8d0b1a15939fa"/>
  <p:tag name="KSO_WM_UNIT_HIGHLIGHT" val="0"/>
  <p:tag name="KSO_WM_UNIT_COMPATIBLE" val="0"/>
  <p:tag name="KSO_WM_UNIT_DIAGRAM_ISNUMVISUAL" val="0"/>
  <p:tag name="KSO_WM_UNIT_DIAGRAM_ISREFERUNIT" val="0"/>
  <p:tag name="KSO_WM_UNIT_ID" val="custom20221219_32*i*1"/>
  <p:tag name="KSO_WM_TEMPLATE_CATEGORY" val="custom"/>
  <p:tag name="KSO_WM_TEMPLATE_INDEX" val="20221219"/>
  <p:tag name="KSO_WM_UNIT_LAYERLEVEL" val="1"/>
  <p:tag name="KSO_WM_TAG_VERSION" val="1.0"/>
  <p:tag name="KSO_WM_UNIT_SM_LIMIT_TYPE" val="4"/>
  <p:tag name="KSO_WM_UNIT_DECORATE_INFO" val="{&quot;DecorateInfoH&quot;:{&quot;IsAbs&quot;:false},&quot;DecorateInfoW&quot;:{&quot;IsAbs&quot;:true},&quot;DecorateInfoX&quot;:{&quot;IsAbs&quot;:true,&quot;Pos&quot;:2},&quot;DecorateInfoY&quot;:{&quot;IsAbs&quot;:true,&quot;Pos&quot;:1},&quot;ReferentInfo&quot;:{&quot;Id&quot;:&quot;77a8629af87043ecb688372bb27a6f07;bc1178b9e65a4ccab49987e80e7f7de0&quot;,&quot;X&quot;:{&quot;Pos&quot;:0},&quot;Y&quot;:{&quot;Pos&quot;:1}},&quot;whChangeMode&quot;:0}"/>
  <p:tag name="KSO_WM_CHIP_GROUPID" val="614312ef1e630cfd8f113939"/>
  <p:tag name="KSO_WM_CHIP_XID" val="614312ef1e630cfd8f11393a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5a3306174a994b50a0dd7d2d6d852c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423.xml><?xml version="1.0" encoding="utf-8"?>
<p:tagLst xmlns:p="http://schemas.openxmlformats.org/presentationml/2006/main">
  <p:tag name="KSO_WM_UNIT_BLOCK" val="0"/>
  <p:tag name="KSO_WM_UNIT_DEC_AREA_ID" val="9756fae07dee4d8e82cac46fd3ee0de8"/>
  <p:tag name="KSO_WM_UNIT_HIGHLIGHT" val="0"/>
  <p:tag name="KSO_WM_UNIT_COMPATIBLE" val="0"/>
  <p:tag name="KSO_WM_UNIT_DIAGRAM_ISNUMVISUAL" val="0"/>
  <p:tag name="KSO_WM_UNIT_DIAGRAM_ISREFERUNIT" val="0"/>
  <p:tag name="KSO_WM_UNIT_ID" val="custom20221219_32*i*2"/>
  <p:tag name="KSO_WM_TEMPLATE_CATEGORY" val="custom"/>
  <p:tag name="KSO_WM_TEMPLATE_INDEX" val="20221219"/>
  <p:tag name="KSO_WM_UNIT_LAYERLEVEL" val="1"/>
  <p:tag name="KSO_WM_TAG_VERSION" val="1.0"/>
  <p:tag name="KSO_WM_UNIT_SM_LIMIT_TYPE" val="4"/>
  <p:tag name="KSO_WM_UNIT_DECORATE_INFO" val="{&quot;DecorateInfoH&quot;:{&quot;IsAbs&quot;:false},&quot;DecorateInfoW&quot;:{&quot;IsAbs&quot;:true},&quot;DecorateInfoX&quot;:{&quot;IsAbs&quot;:true,&quot;Pos&quot;:2},&quot;DecorateInfoY&quot;:{&quot;IsAbs&quot;:true,&quot;Pos&quot;:1},&quot;ReferentInfo&quot;:{&quot;Id&quot;:&quot;11f57bcc3886442690a955834d608749&quot;,&quot;X&quot;:{&quot;Pos&quot;:0},&quot;Y&quot;:{&quot;Pos&quot;:1}},&quot;whChangeMode&quot;:0}"/>
  <p:tag name="KSO_WM_CHIP_GROUPID" val="614312ef1e630cfd8f113939"/>
  <p:tag name="KSO_WM_CHIP_XID" val="614312ef1e630cfd8f11393a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5a3306174a994b50a0dd7d2d6d852c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424.xml><?xml version="1.0" encoding="utf-8"?>
<p:tagLst xmlns:p="http://schemas.openxmlformats.org/presentationml/2006/main">
  <p:tag name="KSO_WM_SLIDE_ID" val="custom20221219_32"/>
  <p:tag name="KSO_WM_TEMPLATE_SUBCATEGORY" val="21"/>
  <p:tag name="KSO_WM_TEMPLATE_MASTER_TYPE" val="1"/>
  <p:tag name="KSO_WM_TEMPLATE_COLOR_TYPE" val="1"/>
  <p:tag name="KSO_WM_SLIDE_ITEM_CNT" val="0"/>
  <p:tag name="KSO_WM_SLIDE_INDEX" val="32"/>
  <p:tag name="KSO_WM_TAG_VERSION" val="1.0"/>
  <p:tag name="KSO_WM_BEAUTIFY_FLAG" val="#wm#"/>
  <p:tag name="KSO_WM_TEMPLATE_CATEGORY" val="custom"/>
  <p:tag name="KSO_WM_TEMPLATE_INDEX" val="20221219"/>
  <p:tag name="KSO_WM_SLIDE_LAYOUT" val="a_f"/>
  <p:tag name="KSO_WM_SLIDE_LAYOUT_CNT" val="1_2"/>
  <p:tag name="KSO_WM_SLIDE_TYPE" val="endPage"/>
  <p:tag name="KSO_WM_SLIDE_SUBTYPE" val="pureTxt"/>
  <p:tag name="KSO_WM_SLIDE_CONTENT_AREA" val="{&quot;left&quot;:&quot;142.05&quot;,&quot;top&quot;:&quot;44.6&quot;,&quot;width&quot;:&quot;677.65&quot;,&quot;height&quot;:&quot;350.6&quot;}"/>
  <p:tag name="KSO_WM_CHIP_INFOS" val="{&quot;type&quot;:0,&quot;layout_type&quot;:&quot;1_NF_C_1&quot;,&quot;layout_feature&quot;:1,&quot;aspect_ratio&quot;:&quot;16:9&quot;,&quot;same_font_size&quot;:false,&quot;diagram&quot;:{&quot;type&quot;:[],&quot;direction&quot;:0,&quot;isSupportDecBetweenItems&quot;:false},&quot;tags&quot;:{&quot;style&quot;:[&quot;全选&quot;,&quot;商务&quot;,&quot;简约&quot;,&quot;文艺清新&quot;,&quot;中国风&quot;,&quot;卡通&quot;,&quot;欧美风&quot;,&quot;黑板风&quot;,&quot;渐变风&quot;,&quot;党政风&quot;]},&quot;slide_type&quot;:[&quot;endPage&quot;],&quot;useType&quot;:[&quot;ppt&quot;]}"/>
  <p:tag name="KSO_WM_CHIP_FILLPROP" val="[[{&quot;text_align&quot;:&quot;lm&quot;,&quot;text_direction&quot;:&quot;horizontal&quot;,&quot;support_big_font&quot;:false,&quot;picture_toward&quot;:0,&quot;picture_dockside&quot;:[],&quot;fill_id&quot;:&quot;78c48004fec24646be0b691a02162589&quot;,&quot;fill_align&quot;:&quot;lm&quot;,&quot;chip_types&quot;:[&quot;header&quot;,&quot;wordpuzzle&quot;]}],[{&quot;text_align&quot;:&quot;cm&quot;,&quot;text_direction&quot;:&quot;horizontal&quot;,&quot;support_big_font&quot;:false,&quot;picture_toward&quot;:0,&quot;picture_dockside&quot;:[],&quot;fill_id&quot;:&quot;78c48004fec24646be0b691a02162589&quot;,&quot;fill_align&quot;:&quot;cm&quot;,&quot;chip_types&quot;:[&quot;header&quot;,&quot;wordpuzzle&quot;]}]]"/>
  <p:tag name="KSO_WM_CHIP_DECFILLPROP" val="[]"/>
  <p:tag name="KSO_WM_CHIP_XID" val="613098fac37455bdf62aa2e9"/>
  <p:tag name="KSO_WM_CHIP_GROUPID" val="613098fac37455bdf62aa2e8"/>
  <p:tag name="KSO_WM_SLIDE_LAYOUT_INFO" val="{&quot;id&quot;:&quot;2021-12-14T17:28:31&quot;,&quot;margin&quot;:{&quot;bottom&quot;:1.9852979183197021,&quot;left&quot;:3.600097417831421,&quot;right&quot;:3.0480000972747803,&quot;top&quot;:1.9817701578140259},&quot;type&quot;:0}"/>
  <p:tag name="KSO_WM_SLIDE_BK_DARK_LIGHT" val="2"/>
  <p:tag name="KSO_WM_SLIDE_BACKGROUND_TYPE" val="general"/>
  <p:tag name="KSO_WM_SLIDE_SUPPORT_FEATURE_TYPE" val="0"/>
  <p:tag name="KSO_WM_CHIP_COLORING" val="1"/>
  <p:tag name="KSO_WM_TEMPLATE_ASSEMBLE_XID" val="61b863bbc9524cd5e8bdcd3d"/>
  <p:tag name="KSO_WM_TEMPLATE_ASSEMBLE_GROUPID" val="61b07b05eadd3e7cad1c9f5d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commondata" val="eyJoZGlkIjoiMjI5YjI3YmFjN2YzYmY0ZDAxNzFlMmQ3YmZjOWIyNWQifQ=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67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CONTENT_GROUP_TYPE" val="contentchip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ISCONTENTSTITLE" val="1"/>
  <p:tag name="KSO_WM_UNIT_ISNUMDGMTITLE" val="0"/>
  <p:tag name="KSO_WM_UNIT_PRESET_TEXT" val="CONTENTS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TYPE" val="i"/>
  <p:tag name="KSO_WM_UNIT_INDEX" val="1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UNIT_CONTENT_GROUP_TYPE" val="contentchip"/>
  <p:tag name="KSO_WM_UNIT_TYPE" val="i"/>
  <p:tag name="KSO_WM_UNIT_INDEX" val="4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87.xml><?xml version="1.0" encoding="utf-8"?>
<p:tagLst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81">
      <a:dk1>
        <a:srgbClr val="000000"/>
      </a:dk1>
      <a:lt1>
        <a:srgbClr val="FFFFFF"/>
      </a:lt1>
      <a:dk2>
        <a:srgbClr val="411E64"/>
      </a:dk2>
      <a:lt2>
        <a:srgbClr val="F5F4FC"/>
      </a:lt2>
      <a:accent1>
        <a:srgbClr val="6651E5"/>
      </a:accent1>
      <a:accent2>
        <a:srgbClr val="B45BFF"/>
      </a:accent2>
      <a:accent3>
        <a:srgbClr val="47A7FF"/>
      </a:accent3>
      <a:accent4>
        <a:srgbClr val="5EE87F"/>
      </a:accent4>
      <a:accent5>
        <a:srgbClr val="FFCB01"/>
      </a:accent5>
      <a:accent6>
        <a:srgbClr val="FF96CF"/>
      </a:accent6>
      <a:hlink>
        <a:srgbClr val="0563C1"/>
      </a:hlink>
      <a:folHlink>
        <a:srgbClr val="954D72"/>
      </a:folHlink>
    </a:clrScheme>
    <a:fontScheme name="自定义 6">
      <a:majorFont>
        <a:latin typeface="MiSans Heavy"/>
        <a:ea typeface="MiSans Heavy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6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7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8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9.xml"/></Relationships>
</file>

<file path=customXml/item1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/ > < / s : c u s t o m D a t a > 
</file>

<file path=customXml/item2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/ > < / s : c u s t o m D a t a > 
</file>

<file path=customXml/item3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/ > < / s : c u s t o m D a t a > 
</file>

<file path=customXml/item4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/ > < / s : c u s t o m D a t a > 
</file>

<file path=customXml/item5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/ > < / s : c u s t o m D a t a > 
</file>

<file path=customXml/itemProps425.xml><?xml version="1.0" encoding="utf-8"?>
<ds:datastoreItem xmlns:ds="http://schemas.openxmlformats.org/officeDocument/2006/customXml" ds:itemID="{a0e5d434-a005-4312-a65c-c67803abd569}">
  <ds:schemaRefs/>
</ds:datastoreItem>
</file>

<file path=customXml/itemProps426.xml><?xml version="1.0" encoding="utf-8"?>
<ds:datastoreItem xmlns:ds="http://schemas.openxmlformats.org/officeDocument/2006/customXml" ds:itemID="{b7ead2f6-77ae-419e-bcc6-98b4abeb47cb}">
  <ds:schemaRefs/>
</ds:datastoreItem>
</file>

<file path=customXml/itemProps427.xml><?xml version="1.0" encoding="utf-8"?>
<ds:datastoreItem xmlns:ds="http://schemas.openxmlformats.org/officeDocument/2006/customXml" ds:itemID="{7f8b4152-c822-4db9-b51c-eac804365e61}">
  <ds:schemaRefs/>
</ds:datastoreItem>
</file>

<file path=customXml/itemProps428.xml><?xml version="1.0" encoding="utf-8"?>
<ds:datastoreItem xmlns:ds="http://schemas.openxmlformats.org/officeDocument/2006/customXml" ds:itemID="{2514c887-af73-40eb-9ccf-ccc302754647}">
  <ds:schemaRefs/>
</ds:datastoreItem>
</file>

<file path=customXml/itemProps429.xml><?xml version="1.0" encoding="utf-8"?>
<ds:datastoreItem xmlns:ds="http://schemas.openxmlformats.org/officeDocument/2006/customXml" ds:itemID="{c41cb2b3-51a7-4073-aeea-bf22559f16c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3980</Words>
  <Application>WPS 演示</Application>
  <PresentationFormat>宽屏</PresentationFormat>
  <Paragraphs>566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宋体</vt:lpstr>
      <vt:lpstr>Wingdings</vt:lpstr>
      <vt:lpstr>Wingdings</vt:lpstr>
      <vt:lpstr>MiSans</vt:lpstr>
      <vt:lpstr>MiSans Heavy</vt:lpstr>
      <vt:lpstr>微软雅黑</vt:lpstr>
      <vt:lpstr>汉仪文黑-85简</vt:lpstr>
      <vt:lpstr>黑体</vt:lpstr>
      <vt:lpstr>OPPOSans-H</vt:lpstr>
      <vt:lpstr>Segoe Print</vt:lpstr>
      <vt:lpstr>汉仪正圆 55简</vt:lpstr>
      <vt:lpstr>OPPOSans-R</vt:lpstr>
      <vt:lpstr>标准粗黑</vt:lpstr>
      <vt:lpstr>方正公文黑体</vt:lpstr>
      <vt:lpstr>Helvetica</vt:lpstr>
      <vt:lpstr>Arial</vt:lpstr>
      <vt:lpstr>汉仪中黑简</vt:lpstr>
      <vt:lpstr>Times New Roman</vt:lpstr>
      <vt:lpstr>汉仪刚艺体-95简</vt:lpstr>
      <vt:lpstr>方正兰亭黑简体</vt:lpstr>
      <vt:lpstr>Arial Unicode MS</vt:lpstr>
      <vt:lpstr>Calibri</vt:lpstr>
      <vt:lpstr>-apple-system</vt:lpstr>
      <vt:lpstr>微软雅黑 Light</vt:lpstr>
      <vt:lpstr>MiSans</vt:lpstr>
      <vt:lpstr>WPS</vt:lpstr>
      <vt:lpstr>Office 主题</vt:lpstr>
      <vt:lpstr>才聚宝盒·RPA                智能简历筛选器</vt:lpstr>
      <vt:lpstr>作品信息 App Information</vt:lpstr>
      <vt:lpstr>CONTENTS</vt:lpstr>
      <vt:lpstr>需求分析&amp;   背景介绍</vt:lpstr>
      <vt:lpstr>PowerPoint 演示文稿</vt:lpstr>
      <vt:lpstr>招聘市场业务流程痛点</vt:lpstr>
      <vt:lpstr>业务流程对比</vt:lpstr>
      <vt:lpstr>采用RPA+AI智筛简历系统的优化目标</vt:lpstr>
      <vt:lpstr>技术创新与价值</vt:lpstr>
      <vt:lpstr>技术创新点详解</vt:lpstr>
      <vt:lpstr>简历评价和评级示例</vt:lpstr>
      <vt:lpstr>数据跟踪&amp;可视化管理示例</vt:lpstr>
      <vt:lpstr>PowerPoint 演示文稿</vt:lpstr>
      <vt:lpstr>流程建设</vt:lpstr>
      <vt:lpstr>RPA设计流程图</vt:lpstr>
      <vt:lpstr>PowerPoint 演示文稿</vt:lpstr>
      <vt:lpstr>执行流程</vt:lpstr>
      <vt:lpstr>PowerPoint 演示文稿</vt:lpstr>
      <vt:lpstr>RPA智能简历筛选器部署</vt:lpstr>
      <vt:lpstr>监控与管理</vt:lpstr>
      <vt:lpstr>实时监控与异常处理</vt:lpstr>
      <vt:lpstr>PowerPoint 演示文稿</vt:lpstr>
      <vt:lpstr>实施效果与数据展示</vt:lpstr>
      <vt:lpstr>实施效果详细展示</vt:lpstr>
      <vt:lpstr>可视化窗口实施效果视频：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ʕ̯•͡˔•̯᷅ʔ ᐝ</cp:lastModifiedBy>
  <cp:revision>231</cp:revision>
  <dcterms:created xsi:type="dcterms:W3CDTF">2019-06-19T02:08:00Z</dcterms:created>
  <dcterms:modified xsi:type="dcterms:W3CDTF">2024-09-15T12:20:15Z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2052-12.1.0.17813</vt:lpwstr>
  </property>
  <property fmtid="{D5CDD505-2E9C-101B-9397-08002B2CF9AE}" pid="3" name="ICV">
    <vt:lpwstr>49909707CF394D6CBA3A6A18BC0C8B40_12</vt:lpwstr>
  </property>
</Properties>
</file>