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57" r:id="rId4"/>
    <p:sldId id="258" r:id="rId5"/>
    <p:sldId id="275" r:id="rId6"/>
    <p:sldId id="272" r:id="rId7"/>
    <p:sldId id="276" r:id="rId8"/>
    <p:sldId id="277" r:id="rId9"/>
    <p:sldId id="278" r:id="rId10"/>
    <p:sldId id="279" r:id="rId11"/>
    <p:sldId id="263" r:id="rId12"/>
    <p:sldId id="273" r:id="rId13"/>
    <p:sldId id="262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A1FF"/>
    <a:srgbClr val="00AE57"/>
    <a:srgbClr val="00B0F0"/>
    <a:srgbClr val="FF3300"/>
    <a:srgbClr val="00B050"/>
    <a:srgbClr val="A6A6A6"/>
    <a:srgbClr val="FFFFFF"/>
    <a:srgbClr val="616161"/>
    <a:srgbClr val="01A8FF"/>
    <a:srgbClr val="B48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42"/>
    <p:restoredTop sz="94674"/>
  </p:normalViewPr>
  <p:slideViewPr>
    <p:cSldViewPr snapToGrid="0">
      <p:cViewPr varScale="1">
        <p:scale>
          <a:sx n="80" d="100"/>
          <a:sy n="80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8BA5D-82C1-D74E-98AF-3BF4F9ADDC1F}" type="datetimeFigureOut">
              <a:rPr kumimoji="1" lang="zh-CN" altLang="en-US" smtClean="0"/>
              <a:t>2024/9/20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632DA-A7C3-2347-8051-A4EE97E9460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81811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>
            <a:extLst>
              <a:ext uri="{FF2B5EF4-FFF2-40B4-BE49-F238E27FC236}">
                <a16:creationId xmlns:a16="http://schemas.microsoft.com/office/drawing/2014/main" id="{C2639771-C4B2-6141-A3C2-98A33FACB552}"/>
              </a:ext>
            </a:extLst>
          </p:cNvPr>
          <p:cNvSpPr/>
          <p:nvPr userDrawn="1"/>
        </p:nvSpPr>
        <p:spPr>
          <a:xfrm flipV="1">
            <a:off x="1083077" y="1981118"/>
            <a:ext cx="10149221" cy="95945"/>
          </a:xfrm>
          <a:prstGeom prst="rect">
            <a:avLst/>
          </a:prstGeom>
          <a:gradFill>
            <a:gsLst>
              <a:gs pos="43000">
                <a:srgbClr val="B983E1"/>
              </a:gs>
              <a:gs pos="100000">
                <a:srgbClr val="17050A"/>
              </a:gs>
              <a:gs pos="0">
                <a:srgbClr val="00A8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DB7839CE-C738-1649-AE7F-0F0A87D945C3}"/>
              </a:ext>
            </a:extLst>
          </p:cNvPr>
          <p:cNvGrpSpPr/>
          <p:nvPr userDrawn="1"/>
        </p:nvGrpSpPr>
        <p:grpSpPr>
          <a:xfrm>
            <a:off x="1083077" y="1392923"/>
            <a:ext cx="2316071" cy="1446550"/>
            <a:chOff x="3221860" y="1907278"/>
            <a:chExt cx="2316071" cy="1446550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CD80DC7D-74AD-504F-9134-A7F49E4A93F8}"/>
                </a:ext>
              </a:extLst>
            </p:cNvPr>
            <p:cNvSpPr txBox="1"/>
            <p:nvPr/>
          </p:nvSpPr>
          <p:spPr>
            <a:xfrm>
              <a:off x="3221860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中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8F4E1CF4-3515-B047-A44B-4E882FA3FA9E}"/>
                </a:ext>
              </a:extLst>
            </p:cNvPr>
            <p:cNvSpPr txBox="1"/>
            <p:nvPr/>
          </p:nvSpPr>
          <p:spPr>
            <a:xfrm>
              <a:off x="4080067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国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6E210582-60BA-DC4F-968A-FA2D76887AA6}"/>
              </a:ext>
            </a:extLst>
          </p:cNvPr>
          <p:cNvGrpSpPr/>
          <p:nvPr userDrawn="1"/>
        </p:nvGrpSpPr>
        <p:grpSpPr>
          <a:xfrm>
            <a:off x="3005863" y="1289780"/>
            <a:ext cx="8397721" cy="1549693"/>
            <a:chOff x="1508112" y="2935045"/>
            <a:chExt cx="8397721" cy="1549693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67792614-81A9-4A49-9B4C-45DE0AC1BA7E}"/>
                </a:ext>
              </a:extLst>
            </p:cNvPr>
            <p:cNvSpPr txBox="1"/>
            <p:nvPr/>
          </p:nvSpPr>
          <p:spPr>
            <a:xfrm>
              <a:off x="3348263" y="2935045"/>
              <a:ext cx="929599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+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69072ADF-3562-1449-934D-086A6A7EB68F}"/>
                </a:ext>
              </a:extLst>
            </p:cNvPr>
            <p:cNvSpPr txBox="1"/>
            <p:nvPr/>
          </p:nvSpPr>
          <p:spPr>
            <a:xfrm>
              <a:off x="5093031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开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7632E4E3-3B93-7F43-813C-E68589AADA84}"/>
                </a:ext>
              </a:extLst>
            </p:cNvPr>
            <p:cNvSpPr txBox="1"/>
            <p:nvPr/>
          </p:nvSpPr>
          <p:spPr>
            <a:xfrm>
              <a:off x="5957860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发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8D06326-E8FB-474C-AC53-78A669EE44C6}"/>
                </a:ext>
              </a:extLst>
            </p:cNvPr>
            <p:cNvSpPr txBox="1"/>
            <p:nvPr/>
          </p:nvSpPr>
          <p:spPr>
            <a:xfrm>
              <a:off x="6776691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者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23F8418A-C496-5649-9E48-673FB2C4D9ED}"/>
                </a:ext>
              </a:extLst>
            </p:cNvPr>
            <p:cNvSpPr txBox="1"/>
            <p:nvPr/>
          </p:nvSpPr>
          <p:spPr>
            <a:xfrm>
              <a:off x="7570912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大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C6E799F2-1601-4847-8FEE-1391CF507C68}"/>
                </a:ext>
              </a:extLst>
            </p:cNvPr>
            <p:cNvSpPr txBox="1"/>
            <p:nvPr/>
          </p:nvSpPr>
          <p:spPr>
            <a:xfrm>
              <a:off x="8447969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赛</a:t>
              </a: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BD0B7E4C-E5F4-3E4A-9133-7727388D8BFA}"/>
                </a:ext>
              </a:extLst>
            </p:cNvPr>
            <p:cNvGrpSpPr/>
            <p:nvPr/>
          </p:nvGrpSpPr>
          <p:grpSpPr>
            <a:xfrm>
              <a:off x="1508112" y="3038188"/>
              <a:ext cx="1994660" cy="1446550"/>
              <a:chOff x="1490018" y="4162664"/>
              <a:chExt cx="1994660" cy="1446550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578CBDB0-7C0D-C143-A992-5483ECC636B1}"/>
                  </a:ext>
                </a:extLst>
              </p:cNvPr>
              <p:cNvSpPr txBox="1"/>
              <p:nvPr/>
            </p:nvSpPr>
            <p:spPr>
              <a:xfrm>
                <a:off x="1490018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R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840C3D01-E207-B747-BC88-FBD3D3A40F67}"/>
                  </a:ext>
                </a:extLst>
              </p:cNvPr>
              <p:cNvSpPr txBox="1"/>
              <p:nvPr/>
            </p:nvSpPr>
            <p:spPr>
              <a:xfrm>
                <a:off x="2055316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P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382750CA-C3B8-2941-AE2F-F28F14B48C5C}"/>
                  </a:ext>
                </a:extLst>
              </p:cNvPr>
              <p:cNvSpPr txBox="1"/>
              <p:nvPr/>
            </p:nvSpPr>
            <p:spPr>
              <a:xfrm>
                <a:off x="2528214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A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AB3B1B7B-78AE-ED46-9FAA-D89F11D0771E}"/>
                </a:ext>
              </a:extLst>
            </p:cNvPr>
            <p:cNvGrpSpPr/>
            <p:nvPr/>
          </p:nvGrpSpPr>
          <p:grpSpPr>
            <a:xfrm>
              <a:off x="3953483" y="3038188"/>
              <a:ext cx="1657791" cy="1446550"/>
              <a:chOff x="4007931" y="4826644"/>
              <a:chExt cx="1657791" cy="1446550"/>
            </a:xfrm>
          </p:grpSpPr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B0D633E1-F692-4442-A332-40DEAB59CCEF}"/>
                  </a:ext>
                </a:extLst>
              </p:cNvPr>
              <p:cNvSpPr txBox="1"/>
              <p:nvPr/>
            </p:nvSpPr>
            <p:spPr>
              <a:xfrm>
                <a:off x="4007931" y="4826644"/>
                <a:ext cx="97595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A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D96BDE8B-3175-664B-B77B-35F1E90EA5D8}"/>
                  </a:ext>
                </a:extLst>
              </p:cNvPr>
              <p:cNvSpPr txBox="1"/>
              <p:nvPr/>
            </p:nvSpPr>
            <p:spPr>
              <a:xfrm>
                <a:off x="4689770" y="4826644"/>
                <a:ext cx="97595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I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07A71C72-E49E-AA4F-9341-A099334FD0C7}"/>
              </a:ext>
            </a:extLst>
          </p:cNvPr>
          <p:cNvSpPr txBox="1"/>
          <p:nvPr userDrawn="1"/>
        </p:nvSpPr>
        <p:spPr>
          <a:xfrm>
            <a:off x="4432464" y="3668573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id="{19D6FEC9-8B94-4640-A3A1-CA01CC45CB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/>
        </p:blipFill>
        <p:spPr>
          <a:xfrm rot="5400000">
            <a:off x="4615214" y="1275122"/>
            <a:ext cx="384548" cy="605651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1E211DBE-A93A-1049-B50B-D4C27CAD8C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/>
        </p:blipFill>
        <p:spPr>
          <a:xfrm rot="5400000">
            <a:off x="7579447" y="3019739"/>
            <a:ext cx="672156" cy="1058624"/>
          </a:xfrm>
          <a:prstGeom prst="rect">
            <a:avLst/>
          </a:prstGeom>
        </p:spPr>
      </p:pic>
      <p:sp>
        <p:nvSpPr>
          <p:cNvPr id="50" name="文本框 49">
            <a:extLst>
              <a:ext uri="{FF2B5EF4-FFF2-40B4-BE49-F238E27FC236}">
                <a16:creationId xmlns:a16="http://schemas.microsoft.com/office/drawing/2014/main" id="{37E0C090-89A0-6B4A-9558-A875E2837509}"/>
              </a:ext>
            </a:extLst>
          </p:cNvPr>
          <p:cNvSpPr txBox="1"/>
          <p:nvPr userDrawn="1"/>
        </p:nvSpPr>
        <p:spPr>
          <a:xfrm>
            <a:off x="2395708" y="2673824"/>
            <a:ext cx="7494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CHINA RPA+AI DEVELOPER CHALLENGE</a:t>
            </a:r>
            <a:endParaRPr lang="zh-CN" altLang="en-US" sz="3200" dirty="0">
              <a:solidFill>
                <a:schemeClr val="bg1"/>
              </a:solidFill>
              <a:latin typeface="Ebrima" panose="02000000000000000000" pitchFamily="2" charset="0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416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111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994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692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990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63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466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A4AEEBA-C5AC-6C4E-B9BD-66745C1DD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12" y="1752261"/>
            <a:ext cx="4201895" cy="191736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2544204-D735-F847-8078-9CF644B899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294" y="2499927"/>
            <a:ext cx="4814036" cy="233940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7EBE87E-D6A8-C342-8030-16BDB59A32CF}"/>
              </a:ext>
            </a:extLst>
          </p:cNvPr>
          <p:cNvSpPr txBox="1"/>
          <p:nvPr userDrawn="1"/>
        </p:nvSpPr>
        <p:spPr>
          <a:xfrm>
            <a:off x="1731229" y="3669630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</a:p>
        </p:txBody>
      </p:sp>
    </p:spTree>
    <p:extLst>
      <p:ext uri="{BB962C8B-B14F-4D97-AF65-F5344CB8AC3E}">
        <p14:creationId xmlns:p14="http://schemas.microsoft.com/office/powerpoint/2010/main" val="1043292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10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259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308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theme" Target="../theme/theme2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5FEE9-3369-4D2B-8668-FFFB4CA86DEA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4D8B923D-9785-E24B-988A-793F543F48A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453" y="0"/>
            <a:ext cx="12353453" cy="6948000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956EC09E-5646-F441-BB61-4BCA248E6D51}"/>
              </a:ext>
            </a:extLst>
          </p:cNvPr>
          <p:cNvGrpSpPr/>
          <p:nvPr userDrawn="1"/>
        </p:nvGrpSpPr>
        <p:grpSpPr>
          <a:xfrm>
            <a:off x="10486256" y="-38067"/>
            <a:ext cx="2245394" cy="1015326"/>
            <a:chOff x="10476631" y="29308"/>
            <a:chExt cx="2245394" cy="1015326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53B1F89-E45B-384E-A3EB-059D2C2111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6631" y="29308"/>
              <a:ext cx="1724994" cy="787133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E7B063E-C810-EE4E-9B5C-0052C03D757D}"/>
                </a:ext>
              </a:extLst>
            </p:cNvPr>
            <p:cNvSpPr txBox="1"/>
            <p:nvPr userDrawn="1"/>
          </p:nvSpPr>
          <p:spPr>
            <a:xfrm>
              <a:off x="10579602" y="767635"/>
              <a:ext cx="2142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融 合 </a:t>
              </a:r>
              <a:r>
                <a:rPr lang="en-US" altLang="zh-CN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 新 </a:t>
              </a:r>
              <a:r>
                <a:rPr lang="en-US" altLang="zh-CN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 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432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5FEE9-3369-4D2B-8668-FFFB4CA86DEA}" type="datetimeFigureOut">
              <a:rPr lang="zh-CN" altLang="en-US" smtClean="0"/>
              <a:t>2024/9/20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5CBB595-E4B7-A74A-9064-09D56D2BFC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75" y="-42332"/>
            <a:ext cx="12276225" cy="694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D55B6EC-D974-0A46-A2C0-108833DBC6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12" y="1752261"/>
            <a:ext cx="4201895" cy="191736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7D731FC-7853-7143-9DD1-488ED8BC47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295" y="2576929"/>
            <a:ext cx="4814036" cy="2339406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8995959-3059-9146-B579-3C0361D36184}"/>
              </a:ext>
            </a:extLst>
          </p:cNvPr>
          <p:cNvSpPr txBox="1"/>
          <p:nvPr userDrawn="1"/>
        </p:nvSpPr>
        <p:spPr>
          <a:xfrm>
            <a:off x="1731229" y="3669630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D9B04A07-656A-4B41-B23E-5FF3C9C7C7DE}"/>
              </a:ext>
            </a:extLst>
          </p:cNvPr>
          <p:cNvCxnSpPr/>
          <p:nvPr userDrawn="1"/>
        </p:nvCxnSpPr>
        <p:spPr>
          <a:xfrm>
            <a:off x="6092789" y="2974206"/>
            <a:ext cx="0" cy="856649"/>
          </a:xfrm>
          <a:prstGeom prst="line">
            <a:avLst/>
          </a:prstGeom>
          <a:ln w="12700">
            <a:solidFill>
              <a:srgbClr val="B484E2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24318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26" Type="http://schemas.openxmlformats.org/officeDocument/2006/relationships/image" Target="../media/image49.svg"/><Relationship Id="rId3" Type="http://schemas.openxmlformats.org/officeDocument/2006/relationships/image" Target="../media/image27.png"/><Relationship Id="rId21" Type="http://schemas.openxmlformats.org/officeDocument/2006/relationships/image" Target="../media/image44.svg"/><Relationship Id="rId7" Type="http://schemas.openxmlformats.org/officeDocument/2006/relationships/image" Target="../media/image30.png"/><Relationship Id="rId12" Type="http://schemas.openxmlformats.org/officeDocument/2006/relationships/image" Target="../media/image35.svg"/><Relationship Id="rId17" Type="http://schemas.openxmlformats.org/officeDocument/2006/relationships/image" Target="../media/image40.png"/><Relationship Id="rId25" Type="http://schemas.openxmlformats.org/officeDocument/2006/relationships/image" Target="../media/image48.png"/><Relationship Id="rId2" Type="http://schemas.openxmlformats.org/officeDocument/2006/relationships/image" Target="../media/image26.png"/><Relationship Id="rId16" Type="http://schemas.openxmlformats.org/officeDocument/2006/relationships/image" Target="../media/image39.svg"/><Relationship Id="rId20" Type="http://schemas.openxmlformats.org/officeDocument/2006/relationships/image" Target="../media/image43.png"/><Relationship Id="rId29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11" Type="http://schemas.openxmlformats.org/officeDocument/2006/relationships/image" Target="../media/image34.png"/><Relationship Id="rId24" Type="http://schemas.openxmlformats.org/officeDocument/2006/relationships/image" Target="../media/image47.svg"/><Relationship Id="rId5" Type="http://schemas.openxmlformats.org/officeDocument/2006/relationships/image" Target="../media/image11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28" Type="http://schemas.openxmlformats.org/officeDocument/2006/relationships/image" Target="../media/image51.svg"/><Relationship Id="rId10" Type="http://schemas.openxmlformats.org/officeDocument/2006/relationships/image" Target="../media/image33.svg"/><Relationship Id="rId19" Type="http://schemas.openxmlformats.org/officeDocument/2006/relationships/image" Target="../media/image42.svg"/><Relationship Id="rId4" Type="http://schemas.openxmlformats.org/officeDocument/2006/relationships/image" Target="../media/image28.svg"/><Relationship Id="rId9" Type="http://schemas.openxmlformats.org/officeDocument/2006/relationships/image" Target="../media/image32.png"/><Relationship Id="rId14" Type="http://schemas.openxmlformats.org/officeDocument/2006/relationships/image" Target="../media/image37.svg"/><Relationship Id="rId22" Type="http://schemas.openxmlformats.org/officeDocument/2006/relationships/image" Target="../media/image45.svg"/><Relationship Id="rId27" Type="http://schemas.openxmlformats.org/officeDocument/2006/relationships/image" Target="../media/image50.png"/><Relationship Id="rId30" Type="http://schemas.openxmlformats.org/officeDocument/2006/relationships/image" Target="../media/image5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占位符 2">
            <a:extLst>
              <a:ext uri="{FF2B5EF4-FFF2-40B4-BE49-F238E27FC236}">
                <a16:creationId xmlns:a16="http://schemas.microsoft.com/office/drawing/2014/main" id="{811302A2-4342-C748-A279-7BD155EB3F3A}"/>
              </a:ext>
            </a:extLst>
          </p:cNvPr>
          <p:cNvSpPr txBox="1">
            <a:spLocks/>
          </p:cNvSpPr>
          <p:nvPr/>
        </p:nvSpPr>
        <p:spPr>
          <a:xfrm>
            <a:off x="1693789" y="4507056"/>
            <a:ext cx="8804421" cy="580723"/>
          </a:xfrm>
          <a:prstGeom prst="rect">
            <a:avLst/>
          </a:prstGeom>
          <a:solidFill>
            <a:srgbClr val="759BFF">
              <a:alpha val="10000"/>
            </a:srgbClr>
          </a:solidFill>
          <a:ln>
            <a:noFill/>
          </a:ln>
        </p:spPr>
        <p:txBody>
          <a:bodyPr anchor="ctr" anchorCtr="1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alpha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sz="5400" b="1" dirty="0">
                <a:latin typeface="+mj-ea"/>
                <a:ea typeface="+mj-ea"/>
              </a:rPr>
              <a:t>论文智能分析系统</a:t>
            </a:r>
            <a:endParaRPr kumimoji="1" lang="en-US" altLang="zh-CN" sz="5400" b="1" dirty="0">
              <a:latin typeface="+mj-ea"/>
              <a:ea typeface="+mj-ea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083077" y="1392923"/>
            <a:ext cx="2316071" cy="1446550"/>
            <a:chOff x="3221860" y="1907278"/>
            <a:chExt cx="2316071" cy="1446550"/>
          </a:xfrm>
        </p:grpSpPr>
        <p:sp>
          <p:nvSpPr>
            <p:cNvPr id="35" name="文本框 34"/>
            <p:cNvSpPr txBox="1"/>
            <p:nvPr/>
          </p:nvSpPr>
          <p:spPr>
            <a:xfrm>
              <a:off x="3221860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中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080067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国</a:t>
              </a:r>
            </a:p>
          </p:txBody>
        </p:sp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246" y="840264"/>
            <a:ext cx="963174" cy="963174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/>
        </p:blipFill>
        <p:spPr>
          <a:xfrm rot="5400000">
            <a:off x="1077608" y="506641"/>
            <a:ext cx="507902" cy="799929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/>
        </p:blipFill>
        <p:spPr>
          <a:xfrm rot="5400000">
            <a:off x="9081309" y="87943"/>
            <a:ext cx="672156" cy="1058624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/>
        </p:blipFill>
        <p:spPr>
          <a:xfrm rot="5400000">
            <a:off x="4615214" y="1275122"/>
            <a:ext cx="384548" cy="60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102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0" y="1079500"/>
            <a:ext cx="12192000" cy="14009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占位符 8">
            <a:extLst>
              <a:ext uri="{FF2B5EF4-FFF2-40B4-BE49-F238E27FC236}">
                <a16:creationId xmlns:a16="http://schemas.microsoft.com/office/drawing/2014/main" id="{9CA6A3C2-6568-D043-8016-E13D9D833C5F}"/>
              </a:ext>
            </a:extLst>
          </p:cNvPr>
          <p:cNvSpPr txBox="1">
            <a:spLocks/>
          </p:cNvSpPr>
          <p:nvPr/>
        </p:nvSpPr>
        <p:spPr>
          <a:xfrm>
            <a:off x="835319" y="1815096"/>
            <a:ext cx="6251934" cy="480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47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参赛团队：</a:t>
            </a:r>
            <a:r>
              <a:rPr kumimoji="1" lang="en-US" altLang="zh-CN" dirty="0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endParaRPr kumimoji="1" lang="zh-CN" altLang="en-US" dirty="0">
              <a:solidFill>
                <a:schemeClr val="bg1">
                  <a:alpha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占位符 9">
            <a:extLst>
              <a:ext uri="{FF2B5EF4-FFF2-40B4-BE49-F238E27FC236}">
                <a16:creationId xmlns:a16="http://schemas.microsoft.com/office/drawing/2014/main" id="{A9C94183-63D5-D14A-ADCF-ECA421883E0B}"/>
              </a:ext>
            </a:extLst>
          </p:cNvPr>
          <p:cNvSpPr txBox="1">
            <a:spLocks/>
          </p:cNvSpPr>
          <p:nvPr/>
        </p:nvSpPr>
        <p:spPr>
          <a:xfrm>
            <a:off x="833642" y="2531784"/>
            <a:ext cx="6995908" cy="33812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28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队伍名称 </a:t>
            </a:r>
            <a:r>
              <a:rPr lang="en-US" altLang="zh-CN" sz="18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Name</a:t>
            </a:r>
            <a:r>
              <a:rPr lang="zh-CN" altLang="en-US" sz="18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 </a:t>
            </a:r>
            <a:r>
              <a:rPr lang="en-US" altLang="zh-CN" sz="18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win numb</a:t>
            </a:r>
          </a:p>
          <a:p>
            <a:pPr marL="0" indent="0" defTabSz="1219028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队伍成员</a:t>
            </a:r>
            <a:r>
              <a:rPr lang="en-US" altLang="zh-CN" sz="18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Member</a:t>
            </a:r>
            <a:r>
              <a:rPr lang="zh-CN" altLang="en-US" sz="18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：贺忍、李波亨、张博、黄勇雄、崔珂玮</a:t>
            </a:r>
            <a:endParaRPr lang="en-US" altLang="zh-CN" sz="18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028">
              <a:lnSpc>
                <a:spcPct val="200000"/>
              </a:lnSpc>
              <a:spcBef>
                <a:spcPts val="0"/>
              </a:spcBef>
              <a:buNone/>
            </a:pPr>
            <a:r>
              <a:rPr lang="zh-CN" altLang="en-US" sz="18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队伍口号 </a:t>
            </a:r>
            <a:r>
              <a:rPr lang="en-US" altLang="zh-CN" sz="18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Slogan</a:t>
            </a:r>
            <a:r>
              <a:rPr lang="zh-CN" altLang="en-US" sz="18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 好好学习</a:t>
            </a:r>
            <a:endParaRPr lang="en-US" altLang="zh-CN" sz="18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028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所在单位和部门</a:t>
            </a:r>
            <a:r>
              <a:rPr lang="en-US" altLang="zh-CN" sz="18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18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专业 </a:t>
            </a:r>
            <a:r>
              <a:rPr lang="en-US" altLang="zh-CN" sz="18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Enterprise</a:t>
            </a:r>
            <a:r>
              <a:rPr lang="zh-CN" altLang="en-US" sz="18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: </a:t>
            </a:r>
            <a:r>
              <a:rPr lang="zh-CN" altLang="en-US" sz="18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防灾科技学院</a:t>
            </a:r>
            <a:endParaRPr lang="en-US" altLang="zh-CN" sz="18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028">
              <a:lnSpc>
                <a:spcPct val="200000"/>
              </a:lnSpc>
              <a:spcBef>
                <a:spcPts val="0"/>
              </a:spcBef>
            </a:pPr>
            <a:r>
              <a:rPr lang="zh-CN" altLang="en-US" sz="18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作品应用场景 </a:t>
            </a:r>
            <a:r>
              <a:rPr lang="zh-CN" altLang="en-US" sz="18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：高校</a:t>
            </a:r>
            <a:r>
              <a:rPr lang="en-US" altLang="zh-CN" sz="18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18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企业研究部</a:t>
            </a:r>
            <a:endParaRPr lang="en-US" altLang="zh-CN" sz="1800" b="1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028">
              <a:lnSpc>
                <a:spcPct val="200000"/>
              </a:lnSpc>
              <a:spcBef>
                <a:spcPts val="0"/>
              </a:spcBef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文本占位符 1">
            <a:extLst>
              <a:ext uri="{FF2B5EF4-FFF2-40B4-BE49-F238E27FC236}">
                <a16:creationId xmlns:a16="http://schemas.microsoft.com/office/drawing/2014/main" id="{0EC478CF-6629-0F40-B124-4A01644BAD7D}"/>
              </a:ext>
            </a:extLst>
          </p:cNvPr>
          <p:cNvSpPr txBox="1">
            <a:spLocks/>
          </p:cNvSpPr>
          <p:nvPr/>
        </p:nvSpPr>
        <p:spPr>
          <a:xfrm>
            <a:off x="4483265" y="599355"/>
            <a:ext cx="2812885" cy="4801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论文智能分析系统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7F1CB11-1C43-A7A2-B2CA-996D3FCFF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403" y="2531784"/>
            <a:ext cx="3748194" cy="276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929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B584A1D8-74B2-FD4B-9118-9647AC8759CA}"/>
              </a:ext>
            </a:extLst>
          </p:cNvPr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一、背景介绍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需求分析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b="1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灯片编号占位符 3">
            <a:extLst>
              <a:ext uri="{FF2B5EF4-FFF2-40B4-BE49-F238E27FC236}">
                <a16:creationId xmlns:a16="http://schemas.microsoft.com/office/drawing/2014/main" id="{45063CA4-0CA0-4D4A-83D9-0D2020600C6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3FBF4A49-F1C9-C640-851D-15D76110C7A0}"/>
              </a:ext>
            </a:extLst>
          </p:cNvPr>
          <p:cNvSpPr/>
          <p:nvPr/>
        </p:nvSpPr>
        <p:spPr>
          <a:xfrm>
            <a:off x="459866" y="1459302"/>
            <a:ext cx="4940844" cy="5112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</a:t>
            </a:r>
            <a:r>
              <a:rPr lang="zh-CN" altLang="en-US" sz="2000" b="1" dirty="0">
                <a:solidFill>
                  <a:schemeClr val="bg1"/>
                </a:solidFill>
              </a:rPr>
              <a:t>随着科技的快速发展，科研领域的文献数量呈指数级增长。对于研究人员而言，如何快速筛选并获取所需的学术信息成为了一个挑战。</a:t>
            </a:r>
            <a:endParaRPr lang="en-US" altLang="zh-CN" sz="20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20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         传统的文献检索方法往往耗时且效率低下，尤其是在面对大量相关主题的文献时，手动整理和总结工作量巨大。因此，急需一种自动化工具来辅助科研人员高效地处理文献资料，提升研究工作的质量和效率。</a:t>
            </a:r>
            <a:endParaRPr lang="zh-CN" altLang="en-US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46FCA1D-B03B-A862-0B36-3199AD53E66F}"/>
              </a:ext>
            </a:extLst>
          </p:cNvPr>
          <p:cNvGrpSpPr/>
          <p:nvPr/>
        </p:nvGrpSpPr>
        <p:grpSpPr>
          <a:xfrm>
            <a:off x="6187966" y="2778740"/>
            <a:ext cx="4890279" cy="2558816"/>
            <a:chOff x="6168916" y="2517789"/>
            <a:chExt cx="4890279" cy="2558816"/>
          </a:xfrm>
        </p:grpSpPr>
        <p:grpSp>
          <p:nvGrpSpPr>
            <p:cNvPr id="32" name="0f4157a8-cc53-4451-b641-b93f4ec538e9">
              <a:extLst>
                <a:ext uri="{FF2B5EF4-FFF2-40B4-BE49-F238E27FC236}">
                  <a16:creationId xmlns:a16="http://schemas.microsoft.com/office/drawing/2014/main" id="{E5C3CAFA-FCF9-C54C-9033-EFB7CDA0AF9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168916" y="2517789"/>
              <a:ext cx="4890279" cy="1870391"/>
              <a:chOff x="1533227" y="1839021"/>
              <a:chExt cx="9199032" cy="3518364"/>
            </a:xfrm>
          </p:grpSpPr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2F0127F5-A2B4-ED4F-904C-90397333A3E1}"/>
                  </a:ext>
                </a:extLst>
              </p:cNvPr>
              <p:cNvGrpSpPr/>
              <p:nvPr/>
            </p:nvGrpSpPr>
            <p:grpSpPr>
              <a:xfrm>
                <a:off x="1756205" y="3433997"/>
                <a:ext cx="1550389" cy="1550389"/>
                <a:chOff x="910665" y="3301620"/>
                <a:chExt cx="2034816" cy="2034816"/>
              </a:xfrm>
            </p:grpSpPr>
            <p:sp>
              <p:nvSpPr>
                <p:cNvPr id="61" name="îŝḷîḓé-Oval 35">
                  <a:extLst>
                    <a:ext uri="{FF2B5EF4-FFF2-40B4-BE49-F238E27FC236}">
                      <a16:creationId xmlns:a16="http://schemas.microsoft.com/office/drawing/2014/main" id="{6BFE560D-4314-0744-931F-543FE45EE9A3}"/>
                    </a:ext>
                  </a:extLst>
                </p:cNvPr>
                <p:cNvSpPr/>
                <p:nvPr/>
              </p:nvSpPr>
              <p:spPr>
                <a:xfrm>
                  <a:off x="910665" y="3301620"/>
                  <a:ext cx="2034816" cy="2034816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100"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endParaRPr>
                </a:p>
              </p:txBody>
            </p:sp>
            <p:sp>
              <p:nvSpPr>
                <p:cNvPr id="62" name="îŝḷîḓé-Oval 36">
                  <a:extLst>
                    <a:ext uri="{FF2B5EF4-FFF2-40B4-BE49-F238E27FC236}">
                      <a16:creationId xmlns:a16="http://schemas.microsoft.com/office/drawing/2014/main" id="{AC3B3F30-FBBB-6645-8B52-1F35AC5B9CD8}"/>
                    </a:ext>
                  </a:extLst>
                </p:cNvPr>
                <p:cNvSpPr/>
                <p:nvPr/>
              </p:nvSpPr>
              <p:spPr>
                <a:xfrm>
                  <a:off x="1042247" y="3433203"/>
                  <a:ext cx="1771651" cy="1771650"/>
                </a:xfrm>
                <a:prstGeom prst="ellipse">
                  <a:avLst/>
                </a:pr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100" dirty="0"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endParaRPr>
                </a:p>
              </p:txBody>
            </p:sp>
          </p:grpSp>
          <p:grpSp>
            <p:nvGrpSpPr>
              <p:cNvPr id="34" name="组合 33">
                <a:extLst>
                  <a:ext uri="{FF2B5EF4-FFF2-40B4-BE49-F238E27FC236}">
                    <a16:creationId xmlns:a16="http://schemas.microsoft.com/office/drawing/2014/main" id="{EC425FDF-6D75-0D4B-A4E2-076172E6FF66}"/>
                  </a:ext>
                </a:extLst>
              </p:cNvPr>
              <p:cNvGrpSpPr/>
              <p:nvPr/>
            </p:nvGrpSpPr>
            <p:grpSpPr>
              <a:xfrm>
                <a:off x="6509291" y="3433997"/>
                <a:ext cx="1550389" cy="1550389"/>
                <a:chOff x="6548617" y="3301620"/>
                <a:chExt cx="2034816" cy="2034816"/>
              </a:xfrm>
            </p:grpSpPr>
            <p:sp>
              <p:nvSpPr>
                <p:cNvPr id="59" name="îŝḷîḓé-Oval 33">
                  <a:extLst>
                    <a:ext uri="{FF2B5EF4-FFF2-40B4-BE49-F238E27FC236}">
                      <a16:creationId xmlns:a16="http://schemas.microsoft.com/office/drawing/2014/main" id="{60113522-4ECA-3043-AE57-F4AB04A3D288}"/>
                    </a:ext>
                  </a:extLst>
                </p:cNvPr>
                <p:cNvSpPr/>
                <p:nvPr/>
              </p:nvSpPr>
              <p:spPr>
                <a:xfrm>
                  <a:off x="6548617" y="3301620"/>
                  <a:ext cx="2034816" cy="2034816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100"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endParaRPr>
                </a:p>
              </p:txBody>
            </p:sp>
            <p:sp>
              <p:nvSpPr>
                <p:cNvPr id="60" name="îŝḷîḓé-Oval 34">
                  <a:extLst>
                    <a:ext uri="{FF2B5EF4-FFF2-40B4-BE49-F238E27FC236}">
                      <a16:creationId xmlns:a16="http://schemas.microsoft.com/office/drawing/2014/main" id="{E5844F08-4042-6F4A-9A8F-0A319F5C1DA4}"/>
                    </a:ext>
                  </a:extLst>
                </p:cNvPr>
                <p:cNvSpPr/>
                <p:nvPr/>
              </p:nvSpPr>
              <p:spPr>
                <a:xfrm>
                  <a:off x="6680200" y="3433203"/>
                  <a:ext cx="1771650" cy="1771650"/>
                </a:xfrm>
                <a:prstGeom prst="ellipse">
                  <a:avLst/>
                </a:prstGeom>
                <a:solidFill>
                  <a:schemeClr val="accent4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100"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endParaRPr>
                </a:p>
              </p:txBody>
            </p:sp>
          </p:grpSp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id="{4F7DA499-2279-9549-B878-1E749AEFCCDC}"/>
                  </a:ext>
                </a:extLst>
              </p:cNvPr>
              <p:cNvGrpSpPr/>
              <p:nvPr/>
            </p:nvGrpSpPr>
            <p:grpSpPr>
              <a:xfrm>
                <a:off x="4129961" y="1937206"/>
                <a:ext cx="1550389" cy="1550389"/>
                <a:chOff x="3725684" y="1525767"/>
                <a:chExt cx="2034816" cy="2034816"/>
              </a:xfrm>
            </p:grpSpPr>
            <p:sp>
              <p:nvSpPr>
                <p:cNvPr id="57" name="îŝḷîḓé-Oval 31">
                  <a:extLst>
                    <a:ext uri="{FF2B5EF4-FFF2-40B4-BE49-F238E27FC236}">
                      <a16:creationId xmlns:a16="http://schemas.microsoft.com/office/drawing/2014/main" id="{5A1A7C86-1A21-1F41-9058-88569DFAA1F3}"/>
                    </a:ext>
                  </a:extLst>
                </p:cNvPr>
                <p:cNvSpPr/>
                <p:nvPr/>
              </p:nvSpPr>
              <p:spPr>
                <a:xfrm>
                  <a:off x="3725684" y="1525767"/>
                  <a:ext cx="2034816" cy="2034816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100"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endParaRPr>
                </a:p>
              </p:txBody>
            </p:sp>
            <p:sp>
              <p:nvSpPr>
                <p:cNvPr id="58" name="îŝḷîḓé-Oval 32">
                  <a:extLst>
                    <a:ext uri="{FF2B5EF4-FFF2-40B4-BE49-F238E27FC236}">
                      <a16:creationId xmlns:a16="http://schemas.microsoft.com/office/drawing/2014/main" id="{3964F281-6C39-DB4E-AC72-8F7D86172B8B}"/>
                    </a:ext>
                  </a:extLst>
                </p:cNvPr>
                <p:cNvSpPr/>
                <p:nvPr/>
              </p:nvSpPr>
              <p:spPr>
                <a:xfrm>
                  <a:off x="3857267" y="1657350"/>
                  <a:ext cx="1771650" cy="1771650"/>
                </a:xfrm>
                <a:prstGeom prst="ellipse">
                  <a:avLst/>
                </a:prstGeom>
                <a:solidFill>
                  <a:schemeClr val="accent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100" dirty="0"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endParaRPr>
                </a:p>
              </p:txBody>
            </p:sp>
          </p:grp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D2FEF234-CE12-5A48-9103-E1DB52F85EC0}"/>
                  </a:ext>
                </a:extLst>
              </p:cNvPr>
              <p:cNvGrpSpPr/>
              <p:nvPr/>
            </p:nvGrpSpPr>
            <p:grpSpPr>
              <a:xfrm>
                <a:off x="8895729" y="1937206"/>
                <a:ext cx="1550389" cy="1550389"/>
                <a:chOff x="9379982" y="1525767"/>
                <a:chExt cx="2034816" cy="2034816"/>
              </a:xfrm>
            </p:grpSpPr>
            <p:sp>
              <p:nvSpPr>
                <p:cNvPr id="55" name="îŝḷîḓé-Oval 29">
                  <a:extLst>
                    <a:ext uri="{FF2B5EF4-FFF2-40B4-BE49-F238E27FC236}">
                      <a16:creationId xmlns:a16="http://schemas.microsoft.com/office/drawing/2014/main" id="{DD6FDE20-AB19-AC42-BC71-E906DB262351}"/>
                    </a:ext>
                  </a:extLst>
                </p:cNvPr>
                <p:cNvSpPr/>
                <p:nvPr/>
              </p:nvSpPr>
              <p:spPr>
                <a:xfrm>
                  <a:off x="9379982" y="1525767"/>
                  <a:ext cx="2034816" cy="2034816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100"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endParaRPr>
                </a:p>
              </p:txBody>
            </p:sp>
            <p:sp>
              <p:nvSpPr>
                <p:cNvPr id="56" name="îŝḷîḓé-Oval 30">
                  <a:extLst>
                    <a:ext uri="{FF2B5EF4-FFF2-40B4-BE49-F238E27FC236}">
                      <a16:creationId xmlns:a16="http://schemas.microsoft.com/office/drawing/2014/main" id="{6AFF6DA6-5719-4149-9A16-8950CAE7149D}"/>
                    </a:ext>
                  </a:extLst>
                </p:cNvPr>
                <p:cNvSpPr/>
                <p:nvPr/>
              </p:nvSpPr>
              <p:spPr>
                <a:xfrm>
                  <a:off x="9511565" y="1657350"/>
                  <a:ext cx="1771650" cy="1771650"/>
                </a:xfrm>
                <a:prstGeom prst="ellipse">
                  <a:avLst/>
                </a:prstGeom>
                <a:solidFill>
                  <a:schemeClr val="accent6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100"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endParaRPr>
                </a:p>
              </p:txBody>
            </p:sp>
          </p:grpSp>
          <p:sp>
            <p:nvSpPr>
              <p:cNvPr id="37" name="îŝḷîḓé-箭头: 五边形 6">
                <a:extLst>
                  <a:ext uri="{FF2B5EF4-FFF2-40B4-BE49-F238E27FC236}">
                    <a16:creationId xmlns:a16="http://schemas.microsoft.com/office/drawing/2014/main" id="{76CC8444-B55E-B54B-8AC1-2AA24C8D447E}"/>
                  </a:ext>
                </a:extLst>
              </p:cNvPr>
              <p:cNvSpPr/>
              <p:nvPr/>
            </p:nvSpPr>
            <p:spPr>
              <a:xfrm rot="19500000">
                <a:off x="2891926" y="3419367"/>
                <a:ext cx="1036791" cy="395317"/>
              </a:xfrm>
              <a:prstGeom prst="homePlat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100"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  <p:sp>
            <p:nvSpPr>
              <p:cNvPr id="38" name="îŝḷîḓé-箭头: 五边形 9">
                <a:extLst>
                  <a:ext uri="{FF2B5EF4-FFF2-40B4-BE49-F238E27FC236}">
                    <a16:creationId xmlns:a16="http://schemas.microsoft.com/office/drawing/2014/main" id="{02E18293-FBBB-EE4B-B1E4-899F15DCCCA0}"/>
                  </a:ext>
                </a:extLst>
              </p:cNvPr>
              <p:cNvSpPr/>
              <p:nvPr/>
            </p:nvSpPr>
            <p:spPr>
              <a:xfrm rot="2209917">
                <a:off x="5262212" y="3189679"/>
                <a:ext cx="1036791" cy="395317"/>
              </a:xfrm>
              <a:prstGeom prst="homePlat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100"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  <p:sp>
            <p:nvSpPr>
              <p:cNvPr id="39" name="îŝḷîḓé-箭头: 五边形 10">
                <a:extLst>
                  <a:ext uri="{FF2B5EF4-FFF2-40B4-BE49-F238E27FC236}">
                    <a16:creationId xmlns:a16="http://schemas.microsoft.com/office/drawing/2014/main" id="{B6BB5FC4-F4A1-F74F-A961-B31E917D3C21}"/>
                  </a:ext>
                </a:extLst>
              </p:cNvPr>
              <p:cNvSpPr/>
              <p:nvPr/>
            </p:nvSpPr>
            <p:spPr>
              <a:xfrm rot="19500000">
                <a:off x="7641542" y="3419367"/>
                <a:ext cx="1036791" cy="395317"/>
              </a:xfrm>
              <a:prstGeom prst="homePlat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100"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834BA0B9-FF91-E143-AA84-F7968D7E9B23}"/>
                  </a:ext>
                </a:extLst>
              </p:cNvPr>
              <p:cNvGrpSpPr/>
              <p:nvPr/>
            </p:nvGrpSpPr>
            <p:grpSpPr>
              <a:xfrm>
                <a:off x="3982628" y="4093448"/>
                <a:ext cx="6749631" cy="1263937"/>
                <a:chOff x="1895617" y="5006124"/>
                <a:chExt cx="6749631" cy="1263937"/>
              </a:xfrm>
            </p:grpSpPr>
            <p:sp>
              <p:nvSpPr>
                <p:cNvPr id="51" name="îŝḷîḓé-文本框 23">
                  <a:extLst>
                    <a:ext uri="{FF2B5EF4-FFF2-40B4-BE49-F238E27FC236}">
                      <a16:creationId xmlns:a16="http://schemas.microsoft.com/office/drawing/2014/main" id="{8855AEAF-8732-474E-8A26-00A6E16EEA6C}"/>
                    </a:ext>
                  </a:extLst>
                </p:cNvPr>
                <p:cNvSpPr txBox="1"/>
                <p:nvPr/>
              </p:nvSpPr>
              <p:spPr>
                <a:xfrm>
                  <a:off x="6624274" y="5643415"/>
                  <a:ext cx="2020974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dirty="0">
                      <a:solidFill>
                        <a:schemeClr val="bg1"/>
                      </a:solidFill>
                      <a:latin typeface="Arial"/>
                      <a:ea typeface="微软雅黑"/>
                      <a:cs typeface="+mn-ea"/>
                      <a:sym typeface="Arial"/>
                    </a:rPr>
                    <a:t>寻找有价值的、符合需求的论文</a:t>
                  </a:r>
                </a:p>
              </p:txBody>
            </p:sp>
            <p:sp>
              <p:nvSpPr>
                <p:cNvPr id="52" name="îŝḷîḓé-Rectangle 26">
                  <a:extLst>
                    <a:ext uri="{FF2B5EF4-FFF2-40B4-BE49-F238E27FC236}">
                      <a16:creationId xmlns:a16="http://schemas.microsoft.com/office/drawing/2014/main" id="{17A98BBC-A19B-994F-A43A-A31C6E040D64}"/>
                    </a:ext>
                  </a:extLst>
                </p:cNvPr>
                <p:cNvSpPr/>
                <p:nvPr/>
              </p:nvSpPr>
              <p:spPr>
                <a:xfrm>
                  <a:off x="6624272" y="5111725"/>
                  <a:ext cx="2020976" cy="325411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200" b="1" dirty="0">
                      <a:solidFill>
                        <a:schemeClr val="bg1"/>
                      </a:solidFill>
                      <a:latin typeface="Arial"/>
                      <a:ea typeface="微软雅黑"/>
                      <a:cs typeface="+mn-ea"/>
                      <a:sym typeface="Arial"/>
                    </a:rPr>
                    <a:t>盘后筛选总结</a:t>
                  </a:r>
                </a:p>
              </p:txBody>
            </p:sp>
            <p:sp>
              <p:nvSpPr>
                <p:cNvPr id="53" name="îŝḷîḓé-文本框 25">
                  <a:extLst>
                    <a:ext uri="{FF2B5EF4-FFF2-40B4-BE49-F238E27FC236}">
                      <a16:creationId xmlns:a16="http://schemas.microsoft.com/office/drawing/2014/main" id="{47C57F0F-EBB4-CA4D-AC97-57296DEE2CC7}"/>
                    </a:ext>
                  </a:extLst>
                </p:cNvPr>
                <p:cNvSpPr txBox="1"/>
                <p:nvPr/>
              </p:nvSpPr>
              <p:spPr>
                <a:xfrm>
                  <a:off x="1895619" y="5637800"/>
                  <a:ext cx="2020974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dirty="0">
                      <a:solidFill>
                        <a:schemeClr val="bg1"/>
                      </a:solidFill>
                      <a:latin typeface="Arial"/>
                      <a:ea typeface="微软雅黑"/>
                      <a:cs typeface="+mn-ea"/>
                      <a:sym typeface="Arial"/>
                    </a:rPr>
                    <a:t>输入关键词、主题等进行搜索，然后进行下载</a:t>
                  </a:r>
                </a:p>
              </p:txBody>
            </p:sp>
            <p:sp>
              <p:nvSpPr>
                <p:cNvPr id="54" name="îŝḷîḓé-Rectangle 28">
                  <a:extLst>
                    <a:ext uri="{FF2B5EF4-FFF2-40B4-BE49-F238E27FC236}">
                      <a16:creationId xmlns:a16="http://schemas.microsoft.com/office/drawing/2014/main" id="{522EB51F-4DFF-FD47-9319-3E6D0D8F3B8D}"/>
                    </a:ext>
                  </a:extLst>
                </p:cNvPr>
                <p:cNvSpPr/>
                <p:nvPr/>
              </p:nvSpPr>
              <p:spPr>
                <a:xfrm>
                  <a:off x="1895617" y="5006124"/>
                  <a:ext cx="2020976" cy="325409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200" b="1" dirty="0">
                      <a:solidFill>
                        <a:schemeClr val="bg1"/>
                      </a:solidFill>
                      <a:latin typeface="Arial"/>
                      <a:ea typeface="微软雅黑"/>
                      <a:cs typeface="+mn-ea"/>
                      <a:sym typeface="Arial"/>
                    </a:rPr>
                    <a:t>搜索下载论文</a:t>
                  </a:r>
                </a:p>
              </p:txBody>
            </p:sp>
          </p:grpSp>
          <p:grpSp>
            <p:nvGrpSpPr>
              <p:cNvPr id="45" name="组合 44">
                <a:extLst>
                  <a:ext uri="{FF2B5EF4-FFF2-40B4-BE49-F238E27FC236}">
                    <a16:creationId xmlns:a16="http://schemas.microsoft.com/office/drawing/2014/main" id="{B58F39EB-38CC-1741-8CBA-D9E9BDAFD12F}"/>
                  </a:ext>
                </a:extLst>
              </p:cNvPr>
              <p:cNvGrpSpPr/>
              <p:nvPr/>
            </p:nvGrpSpPr>
            <p:grpSpPr>
              <a:xfrm>
                <a:off x="6364457" y="1839021"/>
                <a:ext cx="2133585" cy="1146538"/>
                <a:chOff x="8592990" y="965782"/>
                <a:chExt cx="2133585" cy="1146538"/>
              </a:xfrm>
            </p:grpSpPr>
            <p:sp>
              <p:nvSpPr>
                <p:cNvPr id="49" name="îŝḷîḓé-文本框 27">
                  <a:extLst>
                    <a:ext uri="{FF2B5EF4-FFF2-40B4-BE49-F238E27FC236}">
                      <a16:creationId xmlns:a16="http://schemas.microsoft.com/office/drawing/2014/main" id="{90CE6662-6BCF-EB46-82C9-20C4F417B010}"/>
                    </a:ext>
                  </a:extLst>
                </p:cNvPr>
                <p:cNvSpPr txBox="1"/>
                <p:nvPr/>
              </p:nvSpPr>
              <p:spPr>
                <a:xfrm>
                  <a:off x="8592990" y="1485674"/>
                  <a:ext cx="213358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dirty="0">
                      <a:solidFill>
                        <a:schemeClr val="bg1"/>
                      </a:solidFill>
                      <a:latin typeface="Arial"/>
                      <a:ea typeface="微软雅黑"/>
                      <a:cs typeface="+mn-ea"/>
                      <a:sym typeface="Arial"/>
                    </a:rPr>
                    <a:t>人工进行论文阅读分析</a:t>
                  </a:r>
                </a:p>
              </p:txBody>
            </p:sp>
            <p:sp>
              <p:nvSpPr>
                <p:cNvPr id="50" name="îŝḷîḓé-Rectangle 24">
                  <a:extLst>
                    <a:ext uri="{FF2B5EF4-FFF2-40B4-BE49-F238E27FC236}">
                      <a16:creationId xmlns:a16="http://schemas.microsoft.com/office/drawing/2014/main" id="{588F7C5C-683F-224B-BF0B-079E0C84B2CE}"/>
                    </a:ext>
                  </a:extLst>
                </p:cNvPr>
                <p:cNvSpPr/>
                <p:nvPr/>
              </p:nvSpPr>
              <p:spPr>
                <a:xfrm>
                  <a:off x="8649293" y="965782"/>
                  <a:ext cx="2020976" cy="325411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200" b="1" dirty="0">
                      <a:solidFill>
                        <a:schemeClr val="bg1"/>
                      </a:solidFill>
                      <a:latin typeface="Arial"/>
                      <a:ea typeface="微软雅黑"/>
                      <a:cs typeface="+mn-ea"/>
                      <a:sym typeface="Arial"/>
                    </a:rPr>
                    <a:t>进行阅读分析</a:t>
                  </a:r>
                </a:p>
              </p:txBody>
            </p:sp>
          </p:grpSp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id="{9398C762-C841-6446-9AE8-21C4C7CFFEFD}"/>
                  </a:ext>
                </a:extLst>
              </p:cNvPr>
              <p:cNvGrpSpPr/>
              <p:nvPr/>
            </p:nvGrpSpPr>
            <p:grpSpPr>
              <a:xfrm>
                <a:off x="1533227" y="1844872"/>
                <a:ext cx="2020976" cy="1158337"/>
                <a:chOff x="3761760" y="971633"/>
                <a:chExt cx="2020976" cy="1158337"/>
              </a:xfrm>
            </p:grpSpPr>
            <p:sp>
              <p:nvSpPr>
                <p:cNvPr id="47" name="îŝḷîḓé-文本框 29">
                  <a:extLst>
                    <a:ext uri="{FF2B5EF4-FFF2-40B4-BE49-F238E27FC236}">
                      <a16:creationId xmlns:a16="http://schemas.microsoft.com/office/drawing/2014/main" id="{0A455D1F-2D9D-AD4B-B6F9-1C2CCA92CFF3}"/>
                    </a:ext>
                  </a:extLst>
                </p:cNvPr>
                <p:cNvSpPr txBox="1"/>
                <p:nvPr/>
              </p:nvSpPr>
              <p:spPr>
                <a:xfrm>
                  <a:off x="3761762" y="1503324"/>
                  <a:ext cx="2020974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dirty="0">
                      <a:solidFill>
                        <a:schemeClr val="bg1"/>
                      </a:solidFill>
                      <a:latin typeface="Arial"/>
                      <a:ea typeface="微软雅黑"/>
                      <a:cs typeface="+mn-ea"/>
                      <a:sym typeface="Arial"/>
                    </a:rPr>
                    <a:t>登录知网或者其他期刊网站</a:t>
                  </a:r>
                </a:p>
              </p:txBody>
            </p:sp>
            <p:sp>
              <p:nvSpPr>
                <p:cNvPr id="48" name="îŝḷîḓé-Rectangle 22">
                  <a:extLst>
                    <a:ext uri="{FF2B5EF4-FFF2-40B4-BE49-F238E27FC236}">
                      <a16:creationId xmlns:a16="http://schemas.microsoft.com/office/drawing/2014/main" id="{6136BF33-91F5-3A44-813B-ACF07232214F}"/>
                    </a:ext>
                  </a:extLst>
                </p:cNvPr>
                <p:cNvSpPr/>
                <p:nvPr/>
              </p:nvSpPr>
              <p:spPr>
                <a:xfrm>
                  <a:off x="3761760" y="971633"/>
                  <a:ext cx="2020976" cy="325409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200" b="1" dirty="0">
                      <a:solidFill>
                        <a:schemeClr val="bg1"/>
                      </a:solidFill>
                      <a:latin typeface="Arial"/>
                      <a:ea typeface="微软雅黑"/>
                      <a:cs typeface="+mn-ea"/>
                      <a:sym typeface="Arial"/>
                    </a:rPr>
                    <a:t>进入论文网站</a:t>
                  </a:r>
                </a:p>
              </p:txBody>
            </p:sp>
          </p:grpSp>
        </p:grpSp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8E51F66B-30A9-235F-14AF-D79CB37722DC}"/>
                </a:ext>
              </a:extLst>
            </p:cNvPr>
            <p:cNvSpPr txBox="1"/>
            <p:nvPr/>
          </p:nvSpPr>
          <p:spPr>
            <a:xfrm>
              <a:off x="7303870" y="4707273"/>
              <a:ext cx="25042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</a:rPr>
                <a:t>人工阅读分析论文步骤</a:t>
              </a:r>
            </a:p>
          </p:txBody>
        </p:sp>
      </p:grpSp>
      <p:pic>
        <p:nvPicPr>
          <p:cNvPr id="6" name="图形 5" descr="列表">
            <a:extLst>
              <a:ext uri="{FF2B5EF4-FFF2-40B4-BE49-F238E27FC236}">
                <a16:creationId xmlns:a16="http://schemas.microsoft.com/office/drawing/2014/main" id="{D27B7FA8-328D-2C5E-18EB-165520D63A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41466" y="3854772"/>
            <a:ext cx="335200" cy="335200"/>
          </a:xfrm>
          <a:prstGeom prst="rect">
            <a:avLst/>
          </a:prstGeom>
        </p:spPr>
      </p:pic>
      <p:pic>
        <p:nvPicPr>
          <p:cNvPr id="7" name="图形 6" descr="列表">
            <a:extLst>
              <a:ext uri="{FF2B5EF4-FFF2-40B4-BE49-F238E27FC236}">
                <a16:creationId xmlns:a16="http://schemas.microsoft.com/office/drawing/2014/main" id="{C227FDB9-BF2E-4B2A-6152-D94794F281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00492" y="3075435"/>
            <a:ext cx="335200" cy="335200"/>
          </a:xfrm>
          <a:prstGeom prst="rect">
            <a:avLst/>
          </a:prstGeom>
        </p:spPr>
      </p:pic>
      <p:pic>
        <p:nvPicPr>
          <p:cNvPr id="8" name="图形 7" descr="列表">
            <a:extLst>
              <a:ext uri="{FF2B5EF4-FFF2-40B4-BE49-F238E27FC236}">
                <a16:creationId xmlns:a16="http://schemas.microsoft.com/office/drawing/2014/main" id="{DF6D223B-DB21-47BE-2BF9-06E4A0B100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77780" y="3871141"/>
            <a:ext cx="335200" cy="335200"/>
          </a:xfrm>
          <a:prstGeom prst="rect">
            <a:avLst/>
          </a:prstGeom>
        </p:spPr>
      </p:pic>
      <p:pic>
        <p:nvPicPr>
          <p:cNvPr id="9" name="图形 8" descr="列表">
            <a:extLst>
              <a:ext uri="{FF2B5EF4-FFF2-40B4-BE49-F238E27FC236}">
                <a16:creationId xmlns:a16="http://schemas.microsoft.com/office/drawing/2014/main" id="{9BF96D9D-17A7-35CD-DC9E-A410B254E0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54323" y="3075435"/>
            <a:ext cx="335200" cy="3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03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B584A1D8-74B2-FD4B-9118-9647AC8759CA}"/>
              </a:ext>
            </a:extLst>
          </p:cNvPr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一、背景介绍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需求分析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b="1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灯片编号占位符 3">
            <a:extLst>
              <a:ext uri="{FF2B5EF4-FFF2-40B4-BE49-F238E27FC236}">
                <a16:creationId xmlns:a16="http://schemas.microsoft.com/office/drawing/2014/main" id="{45063CA4-0CA0-4D4A-83D9-0D2020600C6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E61A3E7-7F90-CF2D-00B2-13C90B483024}"/>
              </a:ext>
            </a:extLst>
          </p:cNvPr>
          <p:cNvSpPr txBox="1"/>
          <p:nvPr/>
        </p:nvSpPr>
        <p:spPr>
          <a:xfrm>
            <a:off x="2999896" y="1265994"/>
            <a:ext cx="6894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</a:rPr>
              <a:t>示例</a:t>
            </a:r>
            <a:r>
              <a:rPr lang="en-US" altLang="zh-CN" sz="2800" b="1" dirty="0">
                <a:solidFill>
                  <a:schemeClr val="bg1"/>
                </a:solidFill>
              </a:rPr>
              <a:t>1</a:t>
            </a:r>
            <a:r>
              <a:rPr lang="zh-CN" altLang="en-US" sz="2800" b="1" dirty="0">
                <a:solidFill>
                  <a:schemeClr val="bg1"/>
                </a:solidFill>
              </a:rPr>
              <a:t>、在知网上了解关于</a:t>
            </a:r>
            <a:r>
              <a:rPr lang="en-US" altLang="zh-CN" sz="2800" b="1" dirty="0">
                <a:solidFill>
                  <a:schemeClr val="bg1"/>
                </a:solidFill>
              </a:rPr>
              <a:t>LSTM</a:t>
            </a:r>
            <a:r>
              <a:rPr lang="zh-CN" altLang="en-US" sz="2800" b="1" dirty="0">
                <a:solidFill>
                  <a:schemeClr val="bg1"/>
                </a:solidFill>
              </a:rPr>
              <a:t>的知识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55CA5C5-9B03-8B24-8695-5262E0D17371}"/>
              </a:ext>
            </a:extLst>
          </p:cNvPr>
          <p:cNvSpPr txBox="1"/>
          <p:nvPr/>
        </p:nvSpPr>
        <p:spPr>
          <a:xfrm>
            <a:off x="292498" y="2384659"/>
            <a:ext cx="5619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一、打开知网进行搜索，以</a:t>
            </a:r>
            <a:r>
              <a:rPr lang="en-US" altLang="zh-CN" dirty="0">
                <a:solidFill>
                  <a:schemeClr val="bg1"/>
                </a:solidFill>
              </a:rPr>
              <a:t>LSTM</a:t>
            </a:r>
            <a:r>
              <a:rPr lang="zh-CN" altLang="en-US" dirty="0">
                <a:solidFill>
                  <a:schemeClr val="bg1"/>
                </a:solidFill>
              </a:rPr>
              <a:t>为主题进行搜索，有</a:t>
            </a:r>
            <a:r>
              <a:rPr lang="en-US" altLang="zh-CN" dirty="0">
                <a:solidFill>
                  <a:schemeClr val="bg1"/>
                </a:solidFill>
              </a:rPr>
              <a:t>43082</a:t>
            </a:r>
            <a:r>
              <a:rPr lang="zh-CN" altLang="en-US" dirty="0">
                <a:solidFill>
                  <a:schemeClr val="bg1"/>
                </a:solidFill>
              </a:rPr>
              <a:t>篇论文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BD23E36-FDE7-FDD4-B8C0-83CA1C5FD19D}"/>
              </a:ext>
            </a:extLst>
          </p:cNvPr>
          <p:cNvGrpSpPr/>
          <p:nvPr/>
        </p:nvGrpSpPr>
        <p:grpSpPr>
          <a:xfrm>
            <a:off x="568528" y="3069603"/>
            <a:ext cx="4286250" cy="771525"/>
            <a:chOff x="292498" y="2426166"/>
            <a:chExt cx="4286250" cy="771525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C4143656-4FFD-1669-CF41-7BDB18C08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2498" y="2426166"/>
              <a:ext cx="4286250" cy="390525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736E77F4-EBE8-36BA-372A-8D12F2B625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868"/>
            <a:stretch/>
          </p:blipFill>
          <p:spPr>
            <a:xfrm>
              <a:off x="292498" y="2816691"/>
              <a:ext cx="2597548" cy="381000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4280920-BC92-9FC0-F754-C248924A87B1}"/>
                </a:ext>
              </a:extLst>
            </p:cNvPr>
            <p:cNvSpPr/>
            <p:nvPr/>
          </p:nvSpPr>
          <p:spPr>
            <a:xfrm>
              <a:off x="2880522" y="2802403"/>
              <a:ext cx="1688702" cy="390525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323A6B2E-D22F-E2B8-DE0C-D47150D513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528" y="5158581"/>
            <a:ext cx="4789425" cy="1239838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BDA599EC-664B-1653-F44B-B1CACCF2C532}"/>
              </a:ext>
            </a:extLst>
          </p:cNvPr>
          <p:cNvSpPr txBox="1"/>
          <p:nvPr/>
        </p:nvSpPr>
        <p:spPr>
          <a:xfrm>
            <a:off x="244874" y="4498010"/>
            <a:ext cx="5667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二、使用知网自带的批量下载只能下载</a:t>
            </a:r>
            <a:r>
              <a:rPr lang="en-US" altLang="zh-CN" dirty="0">
                <a:solidFill>
                  <a:schemeClr val="bg1"/>
                </a:solidFill>
              </a:rPr>
              <a:t>es6</a:t>
            </a:r>
            <a:r>
              <a:rPr lang="zh-CN" altLang="en-US" dirty="0">
                <a:solidFill>
                  <a:schemeClr val="bg1"/>
                </a:solidFill>
              </a:rPr>
              <a:t>文件，若想下载</a:t>
            </a:r>
            <a:r>
              <a:rPr lang="en-US" altLang="zh-CN" dirty="0">
                <a:solidFill>
                  <a:schemeClr val="bg1"/>
                </a:solidFill>
              </a:rPr>
              <a:t>PDF</a:t>
            </a:r>
            <a:r>
              <a:rPr lang="zh-CN" altLang="en-US" dirty="0">
                <a:solidFill>
                  <a:schemeClr val="bg1"/>
                </a:solidFill>
              </a:rPr>
              <a:t>格式，只能进入论文详情页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BE8072E1-6214-ECB0-989C-FF3C17BAC0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7031" y="2821440"/>
            <a:ext cx="2971800" cy="41910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FA9CBF4D-2F34-0BD4-0EF9-67687298B66B}"/>
              </a:ext>
            </a:extLst>
          </p:cNvPr>
          <p:cNvSpPr txBox="1"/>
          <p:nvPr/>
        </p:nvSpPr>
        <p:spPr>
          <a:xfrm>
            <a:off x="6251176" y="2370542"/>
            <a:ext cx="6251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三、随机选择一篇下载都有</a:t>
            </a:r>
            <a:r>
              <a:rPr lang="en-US" altLang="zh-CN" dirty="0">
                <a:solidFill>
                  <a:schemeClr val="bg1"/>
                </a:solidFill>
              </a:rPr>
              <a:t>6</a:t>
            </a:r>
            <a:r>
              <a:rPr lang="zh-CN" altLang="en-US" dirty="0">
                <a:solidFill>
                  <a:schemeClr val="bg1"/>
                </a:solidFill>
              </a:rPr>
              <a:t>页，接近</a:t>
            </a:r>
            <a:r>
              <a:rPr lang="en-US" altLang="zh-CN" dirty="0">
                <a:solidFill>
                  <a:schemeClr val="bg1"/>
                </a:solidFill>
              </a:rPr>
              <a:t>5000</a:t>
            </a:r>
            <a:r>
              <a:rPr lang="zh-CN" altLang="en-US" dirty="0">
                <a:solidFill>
                  <a:schemeClr val="bg1"/>
                </a:solidFill>
              </a:rPr>
              <a:t>字，阅读量大</a:t>
            </a:r>
          </a:p>
        </p:txBody>
      </p:sp>
      <p:sp>
        <p:nvSpPr>
          <p:cNvPr id="21" name="对话气泡: 椭圆形 20">
            <a:extLst>
              <a:ext uri="{FF2B5EF4-FFF2-40B4-BE49-F238E27FC236}">
                <a16:creationId xmlns:a16="http://schemas.microsoft.com/office/drawing/2014/main" id="{E88D0351-3593-B7E4-0801-FD95627703A2}"/>
              </a:ext>
            </a:extLst>
          </p:cNvPr>
          <p:cNvSpPr/>
          <p:nvPr/>
        </p:nvSpPr>
        <p:spPr>
          <a:xfrm>
            <a:off x="7274293" y="3992816"/>
            <a:ext cx="4204941" cy="2636500"/>
          </a:xfrm>
          <a:prstGeom prst="wedgeEllipseCallout">
            <a:avLst>
              <a:gd name="adj1" fmla="val -58435"/>
              <a:gd name="adj2" fmla="val -46244"/>
            </a:avLst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+mn-ea"/>
              </a:rPr>
              <a:t>如果要在</a:t>
            </a:r>
            <a:r>
              <a:rPr lang="en-US" altLang="zh-CN" b="1" dirty="0">
                <a:solidFill>
                  <a:srgbClr val="FF0000"/>
                </a:solidFill>
                <a:latin typeface="+mn-ea"/>
              </a:rPr>
              <a:t>43082</a:t>
            </a:r>
            <a:r>
              <a:rPr lang="zh-CN" altLang="en-US" b="1" dirty="0">
                <a:solidFill>
                  <a:srgbClr val="FF0000"/>
                </a:solidFill>
                <a:latin typeface="+mn-ea"/>
              </a:rPr>
              <a:t>篇</a:t>
            </a:r>
            <a:r>
              <a:rPr lang="zh-CN" altLang="en-US" dirty="0">
                <a:latin typeface="+mn-ea"/>
              </a:rPr>
              <a:t>论文中，去了解有关</a:t>
            </a:r>
            <a:r>
              <a:rPr lang="en-US" altLang="zh-CN" dirty="0">
                <a:latin typeface="+mn-ea"/>
              </a:rPr>
              <a:t>LSTM</a:t>
            </a:r>
            <a:r>
              <a:rPr lang="zh-CN" altLang="en-US" dirty="0">
                <a:latin typeface="+mn-ea"/>
              </a:rPr>
              <a:t>的知识，并找到一批值得</a:t>
            </a:r>
            <a:r>
              <a:rPr lang="zh-CN" altLang="en-US" b="1" dirty="0">
                <a:solidFill>
                  <a:srgbClr val="FF0000"/>
                </a:solidFill>
                <a:latin typeface="+mn-ea"/>
              </a:rPr>
              <a:t>细读</a:t>
            </a:r>
            <a:r>
              <a:rPr lang="zh-CN" altLang="en-US" dirty="0">
                <a:latin typeface="+mn-ea"/>
              </a:rPr>
              <a:t>的论文，所需要的时间很长，所以急需一个</a:t>
            </a:r>
            <a:r>
              <a:rPr lang="zh-CN" altLang="en-US" b="1" dirty="0">
                <a:solidFill>
                  <a:srgbClr val="FF0000"/>
                </a:solidFill>
                <a:latin typeface="+mn-ea"/>
              </a:rPr>
              <a:t>自动化工具</a:t>
            </a:r>
            <a:r>
              <a:rPr lang="zh-CN" altLang="en-US" dirty="0">
                <a:latin typeface="+mn-ea"/>
              </a:rPr>
              <a:t>来帮助科研人员</a:t>
            </a:r>
          </a:p>
        </p:txBody>
      </p:sp>
    </p:spTree>
    <p:extLst>
      <p:ext uri="{BB962C8B-B14F-4D97-AF65-F5344CB8AC3E}">
        <p14:creationId xmlns:p14="http://schemas.microsoft.com/office/powerpoint/2010/main" val="2948252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B584A1D8-74B2-FD4B-9118-9647AC8759CA}"/>
              </a:ext>
            </a:extLst>
          </p:cNvPr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一、需求分析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b="1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灯片编号占位符 3">
            <a:extLst>
              <a:ext uri="{FF2B5EF4-FFF2-40B4-BE49-F238E27FC236}">
                <a16:creationId xmlns:a16="http://schemas.microsoft.com/office/drawing/2014/main" id="{45063CA4-0CA0-4D4A-83D9-0D2020600C6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87" name="PA_矩形 27">
            <a:extLst>
              <a:ext uri="{FF2B5EF4-FFF2-40B4-BE49-F238E27FC236}">
                <a16:creationId xmlns:a16="http://schemas.microsoft.com/office/drawing/2014/main" id="{2D25F733-2595-CC47-B3BB-73C0D664DD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238088" y="5257947"/>
            <a:ext cx="3721002" cy="346656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论文数量多</a:t>
            </a:r>
          </a:p>
        </p:txBody>
      </p:sp>
      <p:sp>
        <p:nvSpPr>
          <p:cNvPr id="88" name="PA_矩形 22">
            <a:extLst>
              <a:ext uri="{FF2B5EF4-FFF2-40B4-BE49-F238E27FC236}">
                <a16:creationId xmlns:a16="http://schemas.microsoft.com/office/drawing/2014/main" id="{D2CE06FA-EA78-CF48-94A0-3D2E339FF0D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25847" y="5240067"/>
            <a:ext cx="3721002" cy="346656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lvl="0" algn="r" defTabSz="914378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阅读效率低</a:t>
            </a:r>
          </a:p>
        </p:txBody>
      </p:sp>
      <p:sp>
        <p:nvSpPr>
          <p:cNvPr id="89" name="PA_矩形 20">
            <a:extLst>
              <a:ext uri="{FF2B5EF4-FFF2-40B4-BE49-F238E27FC236}">
                <a16:creationId xmlns:a16="http://schemas.microsoft.com/office/drawing/2014/main" id="{315F9A82-47E8-A148-AB20-FD1A91F4BE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125365" y="1440205"/>
            <a:ext cx="1587174" cy="346656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lvl="0" algn="ctr" defTabSz="914378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重复性高</a:t>
            </a:r>
          </a:p>
        </p:txBody>
      </p: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440DDE85-472A-7F4F-B16B-48E581889A0B}"/>
              </a:ext>
            </a:extLst>
          </p:cNvPr>
          <p:cNvGrpSpPr/>
          <p:nvPr/>
        </p:nvGrpSpPr>
        <p:grpSpPr>
          <a:xfrm>
            <a:off x="4573201" y="2894627"/>
            <a:ext cx="3047594" cy="3154441"/>
            <a:chOff x="4544326" y="2894627"/>
            <a:chExt cx="3047594" cy="3154441"/>
          </a:xfrm>
        </p:grpSpPr>
        <p:sp>
          <p:nvSpPr>
            <p:cNvPr id="91" name="椭圆 90">
              <a:extLst>
                <a:ext uri="{FF2B5EF4-FFF2-40B4-BE49-F238E27FC236}">
                  <a16:creationId xmlns:a16="http://schemas.microsoft.com/office/drawing/2014/main" id="{1135FB9F-3398-0F4C-9552-53D965E9A02C}"/>
                </a:ext>
              </a:extLst>
            </p:cNvPr>
            <p:cNvSpPr/>
            <p:nvPr/>
          </p:nvSpPr>
          <p:spPr>
            <a:xfrm>
              <a:off x="6849177" y="5074671"/>
              <a:ext cx="742743" cy="742748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grpSp>
          <p:nvGrpSpPr>
            <p:cNvPr id="92" name="组合 91">
              <a:extLst>
                <a:ext uri="{FF2B5EF4-FFF2-40B4-BE49-F238E27FC236}">
                  <a16:creationId xmlns:a16="http://schemas.microsoft.com/office/drawing/2014/main" id="{C234476A-48BF-2449-BA9E-D202A86AE5CD}"/>
                </a:ext>
              </a:extLst>
            </p:cNvPr>
            <p:cNvGrpSpPr/>
            <p:nvPr/>
          </p:nvGrpSpPr>
          <p:grpSpPr>
            <a:xfrm>
              <a:off x="4544326" y="2894627"/>
              <a:ext cx="2894147" cy="3154441"/>
              <a:chOff x="4544326" y="2894627"/>
              <a:chExt cx="2894147" cy="3154441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060DE8A2-CFA1-1641-9A96-F02BD69A9E34}"/>
                  </a:ext>
                </a:extLst>
              </p:cNvPr>
              <p:cNvSpPr/>
              <p:nvPr/>
            </p:nvSpPr>
            <p:spPr>
              <a:xfrm>
                <a:off x="4544326" y="3166901"/>
                <a:ext cx="2882165" cy="2882167"/>
              </a:xfrm>
              <a:prstGeom prst="ellipse">
                <a:avLst/>
              </a:prstGeom>
              <a:noFill/>
              <a:ln>
                <a:solidFill>
                  <a:srgbClr val="2C3F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  <p:grpSp>
            <p:nvGrpSpPr>
              <p:cNvPr id="94" name="组合 93">
                <a:extLst>
                  <a:ext uri="{FF2B5EF4-FFF2-40B4-BE49-F238E27FC236}">
                    <a16:creationId xmlns:a16="http://schemas.microsoft.com/office/drawing/2014/main" id="{2D1FF0D7-B1F4-6347-8CC7-F6A78AEDBB37}"/>
                  </a:ext>
                </a:extLst>
              </p:cNvPr>
              <p:cNvGrpSpPr/>
              <p:nvPr/>
            </p:nvGrpSpPr>
            <p:grpSpPr>
              <a:xfrm>
                <a:off x="5242851" y="3439529"/>
                <a:ext cx="1814286" cy="2093804"/>
                <a:chOff x="8301916" y="1749231"/>
                <a:chExt cx="2561601" cy="2956261"/>
              </a:xfrm>
            </p:grpSpPr>
            <p:sp>
              <p:nvSpPr>
                <p:cNvPr id="101" name="梯形 100">
                  <a:extLst>
                    <a:ext uri="{FF2B5EF4-FFF2-40B4-BE49-F238E27FC236}">
                      <a16:creationId xmlns:a16="http://schemas.microsoft.com/office/drawing/2014/main" id="{102F3CAD-D024-B242-8034-DA0500384692}"/>
                    </a:ext>
                  </a:extLst>
                </p:cNvPr>
                <p:cNvSpPr/>
                <p:nvPr/>
              </p:nvSpPr>
              <p:spPr>
                <a:xfrm rot="14400000">
                  <a:off x="8553651" y="2720979"/>
                  <a:ext cx="2370547" cy="427052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endParaRPr>
                </a:p>
              </p:txBody>
            </p:sp>
            <p:sp>
              <p:nvSpPr>
                <p:cNvPr id="102" name="梯形 101">
                  <a:extLst>
                    <a:ext uri="{FF2B5EF4-FFF2-40B4-BE49-F238E27FC236}">
                      <a16:creationId xmlns:a16="http://schemas.microsoft.com/office/drawing/2014/main" id="{92895302-3C81-E649-9479-43F0833A5AF5}"/>
                    </a:ext>
                  </a:extLst>
                </p:cNvPr>
                <p:cNvSpPr/>
                <p:nvPr/>
              </p:nvSpPr>
              <p:spPr>
                <a:xfrm>
                  <a:off x="8492970" y="4010011"/>
                  <a:ext cx="2370547" cy="427052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endParaRPr>
                </a:p>
              </p:txBody>
            </p:sp>
            <p:sp>
              <p:nvSpPr>
                <p:cNvPr id="103" name="梯形 102">
                  <a:extLst>
                    <a:ext uri="{FF2B5EF4-FFF2-40B4-BE49-F238E27FC236}">
                      <a16:creationId xmlns:a16="http://schemas.microsoft.com/office/drawing/2014/main" id="{062F09D6-CF3F-E346-A116-3973FAA50CD8}"/>
                    </a:ext>
                  </a:extLst>
                </p:cNvPr>
                <p:cNvSpPr/>
                <p:nvPr/>
              </p:nvSpPr>
              <p:spPr>
                <a:xfrm rot="7200000">
                  <a:off x="7330168" y="3306693"/>
                  <a:ext cx="2370547" cy="427052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endParaRPr>
                </a:p>
              </p:txBody>
            </p:sp>
          </p:grpSp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1AC13CFA-5C4E-A445-B8BF-5B424146DAFF}"/>
                  </a:ext>
                </a:extLst>
              </p:cNvPr>
              <p:cNvSpPr/>
              <p:nvPr/>
            </p:nvSpPr>
            <p:spPr>
              <a:xfrm>
                <a:off x="5588714" y="2894627"/>
                <a:ext cx="742743" cy="742748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  <p:sp>
            <p:nvSpPr>
              <p:cNvPr id="96" name="任意多边形: 形状 10">
                <a:extLst>
                  <a:ext uri="{FF2B5EF4-FFF2-40B4-BE49-F238E27FC236}">
                    <a16:creationId xmlns:a16="http://schemas.microsoft.com/office/drawing/2014/main" id="{E025C5F2-0E23-D34C-92D8-169D2C27CB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2507" y="3048077"/>
                <a:ext cx="235159" cy="435849"/>
              </a:xfrm>
              <a:custGeom>
                <a:avLst/>
                <a:gdLst>
                  <a:gd name="connsiteX0" fmla="*/ 144363 w 327353"/>
                  <a:gd name="connsiteY0" fmla="*/ 543008 h 606722"/>
                  <a:gd name="connsiteX1" fmla="*/ 131814 w 327353"/>
                  <a:gd name="connsiteY1" fmla="*/ 555538 h 606722"/>
                  <a:gd name="connsiteX2" fmla="*/ 144363 w 327353"/>
                  <a:gd name="connsiteY2" fmla="*/ 568156 h 606722"/>
                  <a:gd name="connsiteX3" fmla="*/ 182990 w 327353"/>
                  <a:gd name="connsiteY3" fmla="*/ 568156 h 606722"/>
                  <a:gd name="connsiteX4" fmla="*/ 195540 w 327353"/>
                  <a:gd name="connsiteY4" fmla="*/ 555538 h 606722"/>
                  <a:gd name="connsiteX5" fmla="*/ 182990 w 327353"/>
                  <a:gd name="connsiteY5" fmla="*/ 543008 h 606722"/>
                  <a:gd name="connsiteX6" fmla="*/ 327353 w 327353"/>
                  <a:gd name="connsiteY6" fmla="*/ 501509 h 606722"/>
                  <a:gd name="connsiteX7" fmla="*/ 327353 w 327353"/>
                  <a:gd name="connsiteY7" fmla="*/ 572333 h 606722"/>
                  <a:gd name="connsiteX8" fmla="*/ 294066 w 327353"/>
                  <a:gd name="connsiteY8" fmla="*/ 606722 h 606722"/>
                  <a:gd name="connsiteX9" fmla="*/ 33020 w 327353"/>
                  <a:gd name="connsiteY9" fmla="*/ 606722 h 606722"/>
                  <a:gd name="connsiteX10" fmla="*/ 0 w 327353"/>
                  <a:gd name="connsiteY10" fmla="*/ 572333 h 606722"/>
                  <a:gd name="connsiteX11" fmla="*/ 0 w 327353"/>
                  <a:gd name="connsiteY11" fmla="*/ 502779 h 606722"/>
                  <a:gd name="connsiteX12" fmla="*/ 0 w 327353"/>
                  <a:gd name="connsiteY12" fmla="*/ 502753 h 606722"/>
                  <a:gd name="connsiteX13" fmla="*/ 322280 w 327353"/>
                  <a:gd name="connsiteY13" fmla="*/ 502753 h 606722"/>
                  <a:gd name="connsiteX14" fmla="*/ 327353 w 327353"/>
                  <a:gd name="connsiteY14" fmla="*/ 501509 h 606722"/>
                  <a:gd name="connsiteX15" fmla="*/ 187174 w 327353"/>
                  <a:gd name="connsiteY15" fmla="*/ 190205 h 606722"/>
                  <a:gd name="connsiteX16" fmla="*/ 174624 w 327353"/>
                  <a:gd name="connsiteY16" fmla="*/ 202823 h 606722"/>
                  <a:gd name="connsiteX17" fmla="*/ 174624 w 327353"/>
                  <a:gd name="connsiteY17" fmla="*/ 263163 h 606722"/>
                  <a:gd name="connsiteX18" fmla="*/ 187174 w 327353"/>
                  <a:gd name="connsiteY18" fmla="*/ 275693 h 606722"/>
                  <a:gd name="connsiteX19" fmla="*/ 191357 w 327353"/>
                  <a:gd name="connsiteY19" fmla="*/ 274982 h 606722"/>
                  <a:gd name="connsiteX20" fmla="*/ 191357 w 327353"/>
                  <a:gd name="connsiteY20" fmla="*/ 405614 h 606722"/>
                  <a:gd name="connsiteX21" fmla="*/ 203995 w 327353"/>
                  <a:gd name="connsiteY21" fmla="*/ 418144 h 606722"/>
                  <a:gd name="connsiteX22" fmla="*/ 216545 w 327353"/>
                  <a:gd name="connsiteY22" fmla="*/ 405614 h 606722"/>
                  <a:gd name="connsiteX23" fmla="*/ 216545 w 327353"/>
                  <a:gd name="connsiteY23" fmla="*/ 275426 h 606722"/>
                  <a:gd name="connsiteX24" fmla="*/ 219037 w 327353"/>
                  <a:gd name="connsiteY24" fmla="*/ 275693 h 606722"/>
                  <a:gd name="connsiteX25" fmla="*/ 231675 w 327353"/>
                  <a:gd name="connsiteY25" fmla="*/ 263163 h 606722"/>
                  <a:gd name="connsiteX26" fmla="*/ 231675 w 327353"/>
                  <a:gd name="connsiteY26" fmla="*/ 202823 h 606722"/>
                  <a:gd name="connsiteX27" fmla="*/ 219037 w 327353"/>
                  <a:gd name="connsiteY27" fmla="*/ 190205 h 606722"/>
                  <a:gd name="connsiteX28" fmla="*/ 211471 w 327353"/>
                  <a:gd name="connsiteY28" fmla="*/ 192782 h 606722"/>
                  <a:gd name="connsiteX29" fmla="*/ 203995 w 327353"/>
                  <a:gd name="connsiteY29" fmla="*/ 190205 h 606722"/>
                  <a:gd name="connsiteX30" fmla="*/ 195540 w 327353"/>
                  <a:gd name="connsiteY30" fmla="*/ 193493 h 606722"/>
                  <a:gd name="connsiteX31" fmla="*/ 187174 w 327353"/>
                  <a:gd name="connsiteY31" fmla="*/ 190205 h 606722"/>
                  <a:gd name="connsiteX32" fmla="*/ 106626 w 327353"/>
                  <a:gd name="connsiteY32" fmla="*/ 181851 h 606722"/>
                  <a:gd name="connsiteX33" fmla="*/ 85621 w 327353"/>
                  <a:gd name="connsiteY33" fmla="*/ 202823 h 606722"/>
                  <a:gd name="connsiteX34" fmla="*/ 85621 w 327353"/>
                  <a:gd name="connsiteY34" fmla="*/ 328479 h 606722"/>
                  <a:gd name="connsiteX35" fmla="*/ 95678 w 327353"/>
                  <a:gd name="connsiteY35" fmla="*/ 346341 h 606722"/>
                  <a:gd name="connsiteX36" fmla="*/ 95678 w 327353"/>
                  <a:gd name="connsiteY36" fmla="*/ 405614 h 606722"/>
                  <a:gd name="connsiteX37" fmla="*/ 108317 w 327353"/>
                  <a:gd name="connsiteY37" fmla="*/ 418144 h 606722"/>
                  <a:gd name="connsiteX38" fmla="*/ 120866 w 327353"/>
                  <a:gd name="connsiteY38" fmla="*/ 405614 h 606722"/>
                  <a:gd name="connsiteX39" fmla="*/ 120866 w 327353"/>
                  <a:gd name="connsiteY39" fmla="*/ 343853 h 606722"/>
                  <a:gd name="connsiteX40" fmla="*/ 127631 w 327353"/>
                  <a:gd name="connsiteY40" fmla="*/ 328479 h 606722"/>
                  <a:gd name="connsiteX41" fmla="*/ 127631 w 327353"/>
                  <a:gd name="connsiteY41" fmla="*/ 202823 h 606722"/>
                  <a:gd name="connsiteX42" fmla="*/ 106626 w 327353"/>
                  <a:gd name="connsiteY42" fmla="*/ 181851 h 606722"/>
                  <a:gd name="connsiteX43" fmla="*/ 0 w 327353"/>
                  <a:gd name="connsiteY43" fmla="*/ 112270 h 606722"/>
                  <a:gd name="connsiteX44" fmla="*/ 327353 w 327353"/>
                  <a:gd name="connsiteY44" fmla="*/ 112270 h 606722"/>
                  <a:gd name="connsiteX45" fmla="*/ 327353 w 327353"/>
                  <a:gd name="connsiteY45" fmla="*/ 478928 h 606722"/>
                  <a:gd name="connsiteX46" fmla="*/ 322280 w 327353"/>
                  <a:gd name="connsiteY46" fmla="*/ 477684 h 606722"/>
                  <a:gd name="connsiteX47" fmla="*/ 0 w 327353"/>
                  <a:gd name="connsiteY47" fmla="*/ 477684 h 606722"/>
                  <a:gd name="connsiteX48" fmla="*/ 0 w 327353"/>
                  <a:gd name="connsiteY48" fmla="*/ 477658 h 606722"/>
                  <a:gd name="connsiteX49" fmla="*/ 33020 w 327353"/>
                  <a:gd name="connsiteY49" fmla="*/ 0 h 606722"/>
                  <a:gd name="connsiteX50" fmla="*/ 294066 w 327353"/>
                  <a:gd name="connsiteY50" fmla="*/ 0 h 606722"/>
                  <a:gd name="connsiteX51" fmla="*/ 327353 w 327353"/>
                  <a:gd name="connsiteY51" fmla="*/ 34407 h 606722"/>
                  <a:gd name="connsiteX52" fmla="*/ 327353 w 327353"/>
                  <a:gd name="connsiteY52" fmla="*/ 87219 h 606722"/>
                  <a:gd name="connsiteX53" fmla="*/ 0 w 327353"/>
                  <a:gd name="connsiteY53" fmla="*/ 87219 h 606722"/>
                  <a:gd name="connsiteX54" fmla="*/ 0 w 327353"/>
                  <a:gd name="connsiteY54" fmla="*/ 34407 h 606722"/>
                  <a:gd name="connsiteX55" fmla="*/ 33020 w 327353"/>
                  <a:gd name="connsiteY5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327353" h="606722">
                    <a:moveTo>
                      <a:pt x="144363" y="543008"/>
                    </a:moveTo>
                    <a:cubicBezTo>
                      <a:pt x="137421" y="543008"/>
                      <a:pt x="131814" y="548606"/>
                      <a:pt x="131814" y="555538"/>
                    </a:cubicBezTo>
                    <a:cubicBezTo>
                      <a:pt x="131814" y="562558"/>
                      <a:pt x="137421" y="568156"/>
                      <a:pt x="144363" y="568156"/>
                    </a:cubicBezTo>
                    <a:lnTo>
                      <a:pt x="182990" y="568156"/>
                    </a:lnTo>
                    <a:cubicBezTo>
                      <a:pt x="189933" y="568156"/>
                      <a:pt x="195540" y="562558"/>
                      <a:pt x="195540" y="555538"/>
                    </a:cubicBezTo>
                    <a:cubicBezTo>
                      <a:pt x="195540" y="548606"/>
                      <a:pt x="189933" y="543008"/>
                      <a:pt x="182990" y="543008"/>
                    </a:cubicBezTo>
                    <a:close/>
                    <a:moveTo>
                      <a:pt x="327353" y="501509"/>
                    </a:moveTo>
                    <a:lnTo>
                      <a:pt x="327353" y="572333"/>
                    </a:lnTo>
                    <a:cubicBezTo>
                      <a:pt x="327353" y="590905"/>
                      <a:pt x="312668" y="606722"/>
                      <a:pt x="294066" y="606722"/>
                    </a:cubicBezTo>
                    <a:lnTo>
                      <a:pt x="33020" y="606722"/>
                    </a:lnTo>
                    <a:cubicBezTo>
                      <a:pt x="14330" y="606722"/>
                      <a:pt x="0" y="590905"/>
                      <a:pt x="0" y="572333"/>
                    </a:cubicBezTo>
                    <a:lnTo>
                      <a:pt x="0" y="502779"/>
                    </a:lnTo>
                    <a:lnTo>
                      <a:pt x="0" y="502753"/>
                    </a:lnTo>
                    <a:lnTo>
                      <a:pt x="322280" y="502753"/>
                    </a:lnTo>
                    <a:cubicBezTo>
                      <a:pt x="324238" y="502753"/>
                      <a:pt x="325662" y="502309"/>
                      <a:pt x="327353" y="501509"/>
                    </a:cubicBezTo>
                    <a:close/>
                    <a:moveTo>
                      <a:pt x="187174" y="190205"/>
                    </a:moveTo>
                    <a:cubicBezTo>
                      <a:pt x="180231" y="190205"/>
                      <a:pt x="174624" y="195892"/>
                      <a:pt x="174624" y="202823"/>
                    </a:cubicBezTo>
                    <a:lnTo>
                      <a:pt x="174624" y="263163"/>
                    </a:lnTo>
                    <a:cubicBezTo>
                      <a:pt x="174624" y="270094"/>
                      <a:pt x="180231" y="275693"/>
                      <a:pt x="187174" y="275693"/>
                    </a:cubicBezTo>
                    <a:cubicBezTo>
                      <a:pt x="188687" y="275693"/>
                      <a:pt x="190022" y="275426"/>
                      <a:pt x="191357" y="274982"/>
                    </a:cubicBezTo>
                    <a:lnTo>
                      <a:pt x="191357" y="405614"/>
                    </a:lnTo>
                    <a:cubicBezTo>
                      <a:pt x="191357" y="412545"/>
                      <a:pt x="196964" y="418144"/>
                      <a:pt x="203995" y="418144"/>
                    </a:cubicBezTo>
                    <a:cubicBezTo>
                      <a:pt x="210937" y="418144"/>
                      <a:pt x="216545" y="412545"/>
                      <a:pt x="216545" y="405614"/>
                    </a:cubicBezTo>
                    <a:lnTo>
                      <a:pt x="216545" y="275426"/>
                    </a:lnTo>
                    <a:cubicBezTo>
                      <a:pt x="217346" y="275604"/>
                      <a:pt x="218236" y="275693"/>
                      <a:pt x="219037" y="275693"/>
                    </a:cubicBezTo>
                    <a:cubicBezTo>
                      <a:pt x="225979" y="275693"/>
                      <a:pt x="231675" y="270094"/>
                      <a:pt x="231675" y="263163"/>
                    </a:cubicBezTo>
                    <a:lnTo>
                      <a:pt x="231675" y="202823"/>
                    </a:lnTo>
                    <a:cubicBezTo>
                      <a:pt x="231675" y="195892"/>
                      <a:pt x="225979" y="190205"/>
                      <a:pt x="219037" y="190205"/>
                    </a:cubicBezTo>
                    <a:cubicBezTo>
                      <a:pt x="216189" y="190205"/>
                      <a:pt x="213607" y="191182"/>
                      <a:pt x="211471" y="192782"/>
                    </a:cubicBezTo>
                    <a:cubicBezTo>
                      <a:pt x="209424" y="191182"/>
                      <a:pt x="206843" y="190205"/>
                      <a:pt x="203995" y="190205"/>
                    </a:cubicBezTo>
                    <a:cubicBezTo>
                      <a:pt x="200702" y="190205"/>
                      <a:pt x="197765" y="191449"/>
                      <a:pt x="195540" y="193493"/>
                    </a:cubicBezTo>
                    <a:cubicBezTo>
                      <a:pt x="193315" y="191449"/>
                      <a:pt x="190378" y="190205"/>
                      <a:pt x="187174" y="190205"/>
                    </a:cubicBezTo>
                    <a:close/>
                    <a:moveTo>
                      <a:pt x="106626" y="181851"/>
                    </a:moveTo>
                    <a:cubicBezTo>
                      <a:pt x="95055" y="181851"/>
                      <a:pt x="85621" y="191271"/>
                      <a:pt x="85621" y="202823"/>
                    </a:cubicBezTo>
                    <a:lnTo>
                      <a:pt x="85621" y="328479"/>
                    </a:lnTo>
                    <a:cubicBezTo>
                      <a:pt x="85621" y="336032"/>
                      <a:pt x="89715" y="342697"/>
                      <a:pt x="95678" y="346341"/>
                    </a:cubicBezTo>
                    <a:lnTo>
                      <a:pt x="95678" y="405614"/>
                    </a:lnTo>
                    <a:cubicBezTo>
                      <a:pt x="95678" y="412545"/>
                      <a:pt x="101375" y="418144"/>
                      <a:pt x="108317" y="418144"/>
                    </a:cubicBezTo>
                    <a:cubicBezTo>
                      <a:pt x="115259" y="418144"/>
                      <a:pt x="120866" y="412545"/>
                      <a:pt x="120866" y="405614"/>
                    </a:cubicBezTo>
                    <a:lnTo>
                      <a:pt x="120866" y="343853"/>
                    </a:lnTo>
                    <a:cubicBezTo>
                      <a:pt x="124960" y="340031"/>
                      <a:pt x="127631" y="334522"/>
                      <a:pt x="127631" y="328479"/>
                    </a:cubicBezTo>
                    <a:lnTo>
                      <a:pt x="127631" y="202823"/>
                    </a:lnTo>
                    <a:cubicBezTo>
                      <a:pt x="127631" y="191271"/>
                      <a:pt x="118196" y="181851"/>
                      <a:pt x="106626" y="181851"/>
                    </a:cubicBezTo>
                    <a:close/>
                    <a:moveTo>
                      <a:pt x="0" y="112270"/>
                    </a:moveTo>
                    <a:lnTo>
                      <a:pt x="327353" y="112270"/>
                    </a:lnTo>
                    <a:lnTo>
                      <a:pt x="327353" y="478928"/>
                    </a:lnTo>
                    <a:cubicBezTo>
                      <a:pt x="325662" y="478128"/>
                      <a:pt x="324238" y="477684"/>
                      <a:pt x="322280" y="477684"/>
                    </a:cubicBezTo>
                    <a:lnTo>
                      <a:pt x="0" y="477684"/>
                    </a:lnTo>
                    <a:lnTo>
                      <a:pt x="0" y="477658"/>
                    </a:lnTo>
                    <a:close/>
                    <a:moveTo>
                      <a:pt x="33020" y="0"/>
                    </a:moveTo>
                    <a:lnTo>
                      <a:pt x="294066" y="0"/>
                    </a:lnTo>
                    <a:cubicBezTo>
                      <a:pt x="312668" y="0"/>
                      <a:pt x="327353" y="15825"/>
                      <a:pt x="327353" y="34407"/>
                    </a:cubicBezTo>
                    <a:lnTo>
                      <a:pt x="327353" y="87219"/>
                    </a:lnTo>
                    <a:lnTo>
                      <a:pt x="0" y="87219"/>
                    </a:lnTo>
                    <a:lnTo>
                      <a:pt x="0" y="34407"/>
                    </a:lnTo>
                    <a:cubicBezTo>
                      <a:pt x="0" y="15825"/>
                      <a:pt x="14330" y="0"/>
                      <a:pt x="3302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BB6360AC-AC9F-B34D-B279-D11C593BFF02}"/>
                  </a:ext>
                </a:extLst>
              </p:cNvPr>
              <p:cNvSpPr/>
              <p:nvPr/>
            </p:nvSpPr>
            <p:spPr>
              <a:xfrm>
                <a:off x="4589393" y="5085190"/>
                <a:ext cx="742743" cy="742748"/>
              </a:xfrm>
              <a:prstGeom prst="ellipse">
                <a:avLst/>
              </a:prstGeom>
              <a:solidFill>
                <a:schemeClr val="accent3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  <p:sp>
            <p:nvSpPr>
              <p:cNvPr id="98" name="任意多边形: 形状 12">
                <a:extLst>
                  <a:ext uri="{FF2B5EF4-FFF2-40B4-BE49-F238E27FC236}">
                    <a16:creationId xmlns:a16="http://schemas.microsoft.com/office/drawing/2014/main" id="{D8DB77DE-5FF0-E64F-BF7C-F3F528A5D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2842" y="5257947"/>
                <a:ext cx="435848" cy="397234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  <a:gd name="connsiteX59" fmla="*/ 373273 h 605239"/>
                  <a:gd name="connsiteY59" fmla="*/ 373273 h 605239"/>
                  <a:gd name="connsiteX60" fmla="*/ 373273 h 605239"/>
                  <a:gd name="connsiteY60" fmla="*/ 373273 h 605239"/>
                  <a:gd name="connsiteX61" fmla="*/ 373273 h 605239"/>
                  <a:gd name="connsiteY61" fmla="*/ 373273 h 605239"/>
                  <a:gd name="connsiteX62" fmla="*/ 373273 h 605239"/>
                  <a:gd name="connsiteY62" fmla="*/ 373273 h 605239"/>
                  <a:gd name="connsiteX63" fmla="*/ 373273 h 605239"/>
                  <a:gd name="connsiteY63" fmla="*/ 373273 h 605239"/>
                  <a:gd name="connsiteX64" fmla="*/ 373273 h 605239"/>
                  <a:gd name="connsiteY64" fmla="*/ 373273 h 605239"/>
                  <a:gd name="connsiteX65" fmla="*/ 373273 h 605239"/>
                  <a:gd name="connsiteY65" fmla="*/ 373273 h 605239"/>
                  <a:gd name="connsiteX66" fmla="*/ 373273 h 605239"/>
                  <a:gd name="connsiteY66" fmla="*/ 373273 h 605239"/>
                  <a:gd name="connsiteX67" fmla="*/ 373273 h 605239"/>
                  <a:gd name="connsiteY67" fmla="*/ 373273 h 605239"/>
                  <a:gd name="connsiteX68" fmla="*/ 373273 h 605239"/>
                  <a:gd name="connsiteY68" fmla="*/ 373273 h 605239"/>
                  <a:gd name="connsiteX69" fmla="*/ 373273 h 605239"/>
                  <a:gd name="connsiteY69" fmla="*/ 373273 h 605239"/>
                  <a:gd name="connsiteX70" fmla="*/ 373273 h 605239"/>
                  <a:gd name="connsiteY70" fmla="*/ 373273 h 605239"/>
                  <a:gd name="connsiteX71" fmla="*/ 373273 h 605239"/>
                  <a:gd name="connsiteY71" fmla="*/ 373273 h 605239"/>
                  <a:gd name="connsiteX72" fmla="*/ 373273 h 605239"/>
                  <a:gd name="connsiteY72" fmla="*/ 373273 h 605239"/>
                  <a:gd name="connsiteX73" fmla="*/ 373273 h 605239"/>
                  <a:gd name="connsiteY73" fmla="*/ 373273 h 605239"/>
                  <a:gd name="connsiteX74" fmla="*/ 373273 h 605239"/>
                  <a:gd name="connsiteY74" fmla="*/ 373273 h 605239"/>
                  <a:gd name="connsiteX75" fmla="*/ 373273 h 605239"/>
                  <a:gd name="connsiteY75" fmla="*/ 373273 h 605239"/>
                  <a:gd name="connsiteX76" fmla="*/ 373273 h 605239"/>
                  <a:gd name="connsiteY76" fmla="*/ 373273 h 605239"/>
                  <a:gd name="connsiteX77" fmla="*/ 373273 h 605239"/>
                  <a:gd name="connsiteY77" fmla="*/ 373273 h 605239"/>
                  <a:gd name="connsiteX78" fmla="*/ 373273 h 605239"/>
                  <a:gd name="connsiteY78" fmla="*/ 373273 h 605239"/>
                  <a:gd name="connsiteX79" fmla="*/ 373273 h 605239"/>
                  <a:gd name="connsiteY79" fmla="*/ 373273 h 605239"/>
                  <a:gd name="connsiteX80" fmla="*/ 373273 h 605239"/>
                  <a:gd name="connsiteY80" fmla="*/ 373273 h 605239"/>
                  <a:gd name="connsiteX81" fmla="*/ 373273 h 605239"/>
                  <a:gd name="connsiteY81" fmla="*/ 373273 h 605239"/>
                  <a:gd name="connsiteX82" fmla="*/ 373273 h 605239"/>
                  <a:gd name="connsiteY82" fmla="*/ 373273 h 605239"/>
                  <a:gd name="connsiteX83" fmla="*/ 373273 h 605239"/>
                  <a:gd name="connsiteY83" fmla="*/ 373273 h 605239"/>
                  <a:gd name="connsiteX84" fmla="*/ 373273 h 605239"/>
                  <a:gd name="connsiteY84" fmla="*/ 373273 h 605239"/>
                  <a:gd name="connsiteX85" fmla="*/ 373273 h 605239"/>
                  <a:gd name="connsiteY85" fmla="*/ 373273 h 605239"/>
                  <a:gd name="connsiteX86" fmla="*/ 373273 h 605239"/>
                  <a:gd name="connsiteY86" fmla="*/ 373273 h 605239"/>
                  <a:gd name="connsiteX87" fmla="*/ 373273 h 605239"/>
                  <a:gd name="connsiteY87" fmla="*/ 373273 h 605239"/>
                  <a:gd name="connsiteX88" fmla="*/ 373273 h 605239"/>
                  <a:gd name="connsiteY88" fmla="*/ 373273 h 605239"/>
                  <a:gd name="connsiteX89" fmla="*/ 373273 h 605239"/>
                  <a:gd name="connsiteY89" fmla="*/ 373273 h 605239"/>
                  <a:gd name="connsiteX90" fmla="*/ 373273 h 605239"/>
                  <a:gd name="connsiteY90" fmla="*/ 373273 h 605239"/>
                  <a:gd name="connsiteX91" fmla="*/ 373273 h 605239"/>
                  <a:gd name="connsiteY91" fmla="*/ 373273 h 605239"/>
                  <a:gd name="connsiteX92" fmla="*/ 373273 h 605239"/>
                  <a:gd name="connsiteY92" fmla="*/ 373273 h 605239"/>
                  <a:gd name="connsiteX93" fmla="*/ 373273 h 605239"/>
                  <a:gd name="connsiteY93" fmla="*/ 373273 h 605239"/>
                  <a:gd name="connsiteX94" fmla="*/ 373273 h 605239"/>
                  <a:gd name="connsiteY94" fmla="*/ 373273 h 605239"/>
                  <a:gd name="connsiteX95" fmla="*/ 373273 h 605239"/>
                  <a:gd name="connsiteY95" fmla="*/ 373273 h 605239"/>
                  <a:gd name="connsiteX96" fmla="*/ 373273 h 605239"/>
                  <a:gd name="connsiteY96" fmla="*/ 373273 h 605239"/>
                  <a:gd name="connsiteX97" fmla="*/ 373273 h 605239"/>
                  <a:gd name="connsiteY97" fmla="*/ 373273 h 605239"/>
                  <a:gd name="connsiteX98" fmla="*/ 373273 h 605239"/>
                  <a:gd name="connsiteY98" fmla="*/ 373273 h 605239"/>
                  <a:gd name="connsiteX99" fmla="*/ 373273 h 605239"/>
                  <a:gd name="connsiteY99" fmla="*/ 373273 h 605239"/>
                  <a:gd name="connsiteX100" fmla="*/ 373273 h 605239"/>
                  <a:gd name="connsiteY100" fmla="*/ 373273 h 605239"/>
                  <a:gd name="connsiteX101" fmla="*/ 373273 h 605239"/>
                  <a:gd name="connsiteY101" fmla="*/ 373273 h 605239"/>
                  <a:gd name="connsiteX102" fmla="*/ 373273 h 605239"/>
                  <a:gd name="connsiteY102" fmla="*/ 373273 h 605239"/>
                  <a:gd name="connsiteX103" fmla="*/ 373273 h 605239"/>
                  <a:gd name="connsiteY103" fmla="*/ 373273 h 605239"/>
                  <a:gd name="connsiteX104" fmla="*/ 373273 h 605239"/>
                  <a:gd name="connsiteY104" fmla="*/ 373273 h 605239"/>
                  <a:gd name="connsiteX105" fmla="*/ 373273 h 605239"/>
                  <a:gd name="connsiteY105" fmla="*/ 373273 h 605239"/>
                  <a:gd name="connsiteX106" fmla="*/ 373273 h 605239"/>
                  <a:gd name="connsiteY106" fmla="*/ 373273 h 605239"/>
                  <a:gd name="connsiteX107" fmla="*/ 373273 h 605239"/>
                  <a:gd name="connsiteY107" fmla="*/ 373273 h 605239"/>
                  <a:gd name="connsiteX108" fmla="*/ 373273 h 605239"/>
                  <a:gd name="connsiteY108" fmla="*/ 373273 h 605239"/>
                  <a:gd name="connsiteX109" fmla="*/ 373273 h 605239"/>
                  <a:gd name="connsiteY109" fmla="*/ 373273 h 605239"/>
                  <a:gd name="connsiteX110" fmla="*/ 373273 h 605239"/>
                  <a:gd name="connsiteY110" fmla="*/ 373273 h 605239"/>
                  <a:gd name="connsiteX111" fmla="*/ 373273 h 605239"/>
                  <a:gd name="connsiteY111" fmla="*/ 373273 h 605239"/>
                  <a:gd name="connsiteX112" fmla="*/ 373273 h 605239"/>
                  <a:gd name="connsiteY112" fmla="*/ 373273 h 605239"/>
                  <a:gd name="connsiteX113" fmla="*/ 373273 h 605239"/>
                  <a:gd name="connsiteY113" fmla="*/ 373273 h 605239"/>
                  <a:gd name="connsiteX114" fmla="*/ 373273 h 605239"/>
                  <a:gd name="connsiteY114" fmla="*/ 373273 h 605239"/>
                  <a:gd name="connsiteX115" fmla="*/ 373273 h 605239"/>
                  <a:gd name="connsiteY115" fmla="*/ 373273 h 605239"/>
                  <a:gd name="connsiteX116" fmla="*/ 373273 h 605239"/>
                  <a:gd name="connsiteY116" fmla="*/ 373273 h 605239"/>
                  <a:gd name="connsiteX117" fmla="*/ 373273 h 605239"/>
                  <a:gd name="connsiteY117" fmla="*/ 373273 h 605239"/>
                  <a:gd name="connsiteX118" fmla="*/ 373273 h 605239"/>
                  <a:gd name="connsiteY118" fmla="*/ 373273 h 605239"/>
                  <a:gd name="connsiteX119" fmla="*/ 373273 h 605239"/>
                  <a:gd name="connsiteY119" fmla="*/ 373273 h 605239"/>
                  <a:gd name="connsiteX120" fmla="*/ 373273 h 605239"/>
                  <a:gd name="connsiteY120" fmla="*/ 373273 h 605239"/>
                  <a:gd name="connsiteX121" fmla="*/ 373273 h 605239"/>
                  <a:gd name="connsiteY121" fmla="*/ 373273 h 605239"/>
                  <a:gd name="connsiteX122" fmla="*/ 373273 h 605239"/>
                  <a:gd name="connsiteY122" fmla="*/ 373273 h 605239"/>
                  <a:gd name="connsiteX123" fmla="*/ 373273 h 605239"/>
                  <a:gd name="connsiteY123" fmla="*/ 373273 h 605239"/>
                  <a:gd name="connsiteX124" fmla="*/ 373273 h 605239"/>
                  <a:gd name="connsiteY124" fmla="*/ 373273 h 605239"/>
                  <a:gd name="connsiteX125" fmla="*/ 373273 h 605239"/>
                  <a:gd name="connsiteY125" fmla="*/ 373273 h 605239"/>
                  <a:gd name="connsiteX126" fmla="*/ 373273 h 605239"/>
                  <a:gd name="connsiteY126" fmla="*/ 373273 h 605239"/>
                  <a:gd name="connsiteX127" fmla="*/ 373273 h 605239"/>
                  <a:gd name="connsiteY127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606933" h="553162">
                    <a:moveTo>
                      <a:pt x="443700" y="443503"/>
                    </a:moveTo>
                    <a:cubicBezTo>
                      <a:pt x="461035" y="453606"/>
                      <a:pt x="477310" y="465825"/>
                      <a:pt x="492334" y="479775"/>
                    </a:cubicBezTo>
                    <a:cubicBezTo>
                      <a:pt x="460939" y="509024"/>
                      <a:pt x="424150" y="530383"/>
                      <a:pt x="384087" y="542506"/>
                    </a:cubicBezTo>
                    <a:cubicBezTo>
                      <a:pt x="407971" y="518838"/>
                      <a:pt x="428580" y="484875"/>
                      <a:pt x="443700" y="443503"/>
                    </a:cubicBezTo>
                    <a:close/>
                    <a:moveTo>
                      <a:pt x="163232" y="443503"/>
                    </a:moveTo>
                    <a:cubicBezTo>
                      <a:pt x="178352" y="484875"/>
                      <a:pt x="198865" y="518838"/>
                      <a:pt x="222845" y="542506"/>
                    </a:cubicBezTo>
                    <a:cubicBezTo>
                      <a:pt x="182686" y="530383"/>
                      <a:pt x="145897" y="509024"/>
                      <a:pt x="114598" y="479775"/>
                    </a:cubicBezTo>
                    <a:cubicBezTo>
                      <a:pt x="129622" y="465825"/>
                      <a:pt x="145897" y="453606"/>
                      <a:pt x="163232" y="443503"/>
                    </a:cubicBezTo>
                    <a:close/>
                    <a:moveTo>
                      <a:pt x="316062" y="405892"/>
                    </a:moveTo>
                    <a:cubicBezTo>
                      <a:pt x="353060" y="407528"/>
                      <a:pt x="388613" y="416377"/>
                      <a:pt x="421275" y="431672"/>
                    </a:cubicBezTo>
                    <a:cubicBezTo>
                      <a:pt x="397573" y="499968"/>
                      <a:pt x="359034" y="545563"/>
                      <a:pt x="316062" y="553162"/>
                    </a:cubicBezTo>
                    <a:close/>
                    <a:moveTo>
                      <a:pt x="290729" y="405892"/>
                    </a:moveTo>
                    <a:lnTo>
                      <a:pt x="290729" y="553162"/>
                    </a:lnTo>
                    <a:cubicBezTo>
                      <a:pt x="247883" y="545563"/>
                      <a:pt x="209369" y="499968"/>
                      <a:pt x="185587" y="431672"/>
                    </a:cubicBezTo>
                    <a:cubicBezTo>
                      <a:pt x="218227" y="416377"/>
                      <a:pt x="253852" y="407528"/>
                      <a:pt x="290729" y="405892"/>
                    </a:cubicBezTo>
                    <a:close/>
                    <a:moveTo>
                      <a:pt x="463924" y="364965"/>
                    </a:moveTo>
                    <a:lnTo>
                      <a:pt x="567205" y="364965"/>
                    </a:lnTo>
                    <a:lnTo>
                      <a:pt x="543818" y="416184"/>
                    </a:lnTo>
                    <a:cubicBezTo>
                      <a:pt x="534304" y="432408"/>
                      <a:pt x="523128" y="447695"/>
                      <a:pt x="510459" y="461780"/>
                    </a:cubicBezTo>
                    <a:cubicBezTo>
                      <a:pt x="492442" y="444859"/>
                      <a:pt x="472692" y="430534"/>
                      <a:pt x="451689" y="418708"/>
                    </a:cubicBezTo>
                    <a:close/>
                    <a:moveTo>
                      <a:pt x="316062" y="364965"/>
                    </a:moveTo>
                    <a:lnTo>
                      <a:pt x="438281" y="364965"/>
                    </a:lnTo>
                    <a:lnTo>
                      <a:pt x="428843" y="407092"/>
                    </a:lnTo>
                    <a:cubicBezTo>
                      <a:pt x="393689" y="391126"/>
                      <a:pt x="355646" y="381989"/>
                      <a:pt x="316062" y="380450"/>
                    </a:cubicBezTo>
                    <a:close/>
                    <a:moveTo>
                      <a:pt x="168651" y="364965"/>
                    </a:moveTo>
                    <a:lnTo>
                      <a:pt x="290729" y="364965"/>
                    </a:lnTo>
                    <a:lnTo>
                      <a:pt x="290729" y="380450"/>
                    </a:lnTo>
                    <a:cubicBezTo>
                      <a:pt x="251256" y="381989"/>
                      <a:pt x="213131" y="391126"/>
                      <a:pt x="178086" y="407092"/>
                    </a:cubicBezTo>
                    <a:close/>
                    <a:moveTo>
                      <a:pt x="39659" y="364965"/>
                    </a:moveTo>
                    <a:lnTo>
                      <a:pt x="143035" y="364965"/>
                    </a:lnTo>
                    <a:lnTo>
                      <a:pt x="155174" y="418708"/>
                    </a:lnTo>
                    <a:cubicBezTo>
                      <a:pt x="134171" y="430534"/>
                      <a:pt x="114421" y="444859"/>
                      <a:pt x="96501" y="461780"/>
                    </a:cubicBezTo>
                    <a:cubicBezTo>
                      <a:pt x="83832" y="447695"/>
                      <a:pt x="72632" y="432408"/>
                      <a:pt x="63094" y="416184"/>
                    </a:cubicBezTo>
                    <a:close/>
                    <a:moveTo>
                      <a:pt x="417814" y="222493"/>
                    </a:moveTo>
                    <a:lnTo>
                      <a:pt x="435824" y="283675"/>
                    </a:lnTo>
                    <a:lnTo>
                      <a:pt x="445648" y="252507"/>
                    </a:lnTo>
                    <a:lnTo>
                      <a:pt x="469822" y="252507"/>
                    </a:lnTo>
                    <a:lnTo>
                      <a:pt x="479550" y="283675"/>
                    </a:lnTo>
                    <a:lnTo>
                      <a:pt x="497657" y="222493"/>
                    </a:lnTo>
                    <a:lnTo>
                      <a:pt x="521831" y="229612"/>
                    </a:lnTo>
                    <a:lnTo>
                      <a:pt x="492167" y="330619"/>
                    </a:lnTo>
                    <a:lnTo>
                      <a:pt x="467992" y="330811"/>
                    </a:lnTo>
                    <a:lnTo>
                      <a:pt x="457687" y="298393"/>
                    </a:lnTo>
                    <a:lnTo>
                      <a:pt x="447478" y="330811"/>
                    </a:lnTo>
                    <a:lnTo>
                      <a:pt x="423304" y="330619"/>
                    </a:lnTo>
                    <a:lnTo>
                      <a:pt x="393543" y="229612"/>
                    </a:lnTo>
                    <a:close/>
                    <a:moveTo>
                      <a:pt x="263629" y="222493"/>
                    </a:moveTo>
                    <a:lnTo>
                      <a:pt x="281639" y="283675"/>
                    </a:lnTo>
                    <a:lnTo>
                      <a:pt x="291463" y="252507"/>
                    </a:lnTo>
                    <a:lnTo>
                      <a:pt x="315541" y="252507"/>
                    </a:lnTo>
                    <a:lnTo>
                      <a:pt x="325365" y="283675"/>
                    </a:lnTo>
                    <a:lnTo>
                      <a:pt x="343375" y="222493"/>
                    </a:lnTo>
                    <a:lnTo>
                      <a:pt x="367646" y="229612"/>
                    </a:lnTo>
                    <a:lnTo>
                      <a:pt x="337886" y="330619"/>
                    </a:lnTo>
                    <a:lnTo>
                      <a:pt x="313711" y="330811"/>
                    </a:lnTo>
                    <a:lnTo>
                      <a:pt x="303502" y="298393"/>
                    </a:lnTo>
                    <a:lnTo>
                      <a:pt x="293197" y="330811"/>
                    </a:lnTo>
                    <a:lnTo>
                      <a:pt x="269022" y="330619"/>
                    </a:lnTo>
                    <a:lnTo>
                      <a:pt x="239358" y="229612"/>
                    </a:lnTo>
                    <a:close/>
                    <a:moveTo>
                      <a:pt x="109302" y="222493"/>
                    </a:moveTo>
                    <a:lnTo>
                      <a:pt x="127312" y="283675"/>
                    </a:lnTo>
                    <a:lnTo>
                      <a:pt x="137136" y="252507"/>
                    </a:lnTo>
                    <a:lnTo>
                      <a:pt x="161214" y="252507"/>
                    </a:lnTo>
                    <a:lnTo>
                      <a:pt x="171038" y="283675"/>
                    </a:lnTo>
                    <a:lnTo>
                      <a:pt x="189048" y="222493"/>
                    </a:lnTo>
                    <a:lnTo>
                      <a:pt x="213319" y="229612"/>
                    </a:lnTo>
                    <a:lnTo>
                      <a:pt x="183655" y="330619"/>
                    </a:lnTo>
                    <a:lnTo>
                      <a:pt x="159384" y="330811"/>
                    </a:lnTo>
                    <a:lnTo>
                      <a:pt x="149175" y="298393"/>
                    </a:lnTo>
                    <a:lnTo>
                      <a:pt x="138966" y="330811"/>
                    </a:lnTo>
                    <a:lnTo>
                      <a:pt x="114792" y="330619"/>
                    </a:lnTo>
                    <a:lnTo>
                      <a:pt x="85031" y="229612"/>
                    </a:lnTo>
                    <a:close/>
                    <a:moveTo>
                      <a:pt x="25329" y="213374"/>
                    </a:moveTo>
                    <a:lnTo>
                      <a:pt x="25329" y="339668"/>
                    </a:lnTo>
                    <a:lnTo>
                      <a:pt x="581604" y="339668"/>
                    </a:lnTo>
                    <a:lnTo>
                      <a:pt x="581604" y="213374"/>
                    </a:lnTo>
                    <a:close/>
                    <a:moveTo>
                      <a:pt x="96501" y="91312"/>
                    </a:moveTo>
                    <a:cubicBezTo>
                      <a:pt x="114414" y="108145"/>
                      <a:pt x="134157" y="122573"/>
                      <a:pt x="155152" y="134404"/>
                    </a:cubicBezTo>
                    <a:cubicBezTo>
                      <a:pt x="150241" y="151333"/>
                      <a:pt x="146196" y="169320"/>
                      <a:pt x="143017" y="188173"/>
                    </a:cubicBezTo>
                    <a:lnTo>
                      <a:pt x="168635" y="188173"/>
                    </a:lnTo>
                    <a:cubicBezTo>
                      <a:pt x="171236" y="173456"/>
                      <a:pt x="174318" y="159413"/>
                      <a:pt x="178074" y="145947"/>
                    </a:cubicBezTo>
                    <a:cubicBezTo>
                      <a:pt x="213130" y="161914"/>
                      <a:pt x="251268" y="171052"/>
                      <a:pt x="290754" y="172687"/>
                    </a:cubicBezTo>
                    <a:lnTo>
                      <a:pt x="290754" y="188173"/>
                    </a:lnTo>
                    <a:lnTo>
                      <a:pt x="316083" y="188173"/>
                    </a:lnTo>
                    <a:lnTo>
                      <a:pt x="316083" y="172687"/>
                    </a:lnTo>
                    <a:cubicBezTo>
                      <a:pt x="355665" y="171052"/>
                      <a:pt x="393707" y="161914"/>
                      <a:pt x="428860" y="145947"/>
                    </a:cubicBezTo>
                    <a:cubicBezTo>
                      <a:pt x="432519" y="159413"/>
                      <a:pt x="435697" y="173456"/>
                      <a:pt x="438298" y="188173"/>
                    </a:cubicBezTo>
                    <a:lnTo>
                      <a:pt x="463916" y="188173"/>
                    </a:lnTo>
                    <a:cubicBezTo>
                      <a:pt x="460737" y="169320"/>
                      <a:pt x="456693" y="151333"/>
                      <a:pt x="451685" y="134404"/>
                    </a:cubicBezTo>
                    <a:cubicBezTo>
                      <a:pt x="472776" y="122573"/>
                      <a:pt x="492423" y="108145"/>
                      <a:pt x="510432" y="91312"/>
                    </a:cubicBezTo>
                    <a:cubicBezTo>
                      <a:pt x="535761" y="119399"/>
                      <a:pt x="555119" y="152487"/>
                      <a:pt x="567158" y="188173"/>
                    </a:cubicBezTo>
                    <a:lnTo>
                      <a:pt x="606933" y="188173"/>
                    </a:lnTo>
                    <a:lnTo>
                      <a:pt x="606933" y="364965"/>
                    </a:lnTo>
                    <a:lnTo>
                      <a:pt x="567205" y="364965"/>
                    </a:lnTo>
                    <a:lnTo>
                      <a:pt x="567205" y="364964"/>
                    </a:lnTo>
                    <a:lnTo>
                      <a:pt x="463925" y="364964"/>
                    </a:lnTo>
                    <a:lnTo>
                      <a:pt x="463924" y="364965"/>
                    </a:lnTo>
                    <a:lnTo>
                      <a:pt x="438281" y="364965"/>
                    </a:lnTo>
                    <a:lnTo>
                      <a:pt x="438281" y="364964"/>
                    </a:lnTo>
                    <a:lnTo>
                      <a:pt x="316062" y="364964"/>
                    </a:lnTo>
                    <a:lnTo>
                      <a:pt x="316062" y="364965"/>
                    </a:lnTo>
                    <a:lnTo>
                      <a:pt x="290729" y="364965"/>
                    </a:lnTo>
                    <a:lnTo>
                      <a:pt x="290729" y="364964"/>
                    </a:lnTo>
                    <a:lnTo>
                      <a:pt x="168651" y="364964"/>
                    </a:lnTo>
                    <a:lnTo>
                      <a:pt x="168651" y="364965"/>
                    </a:lnTo>
                    <a:lnTo>
                      <a:pt x="143035" y="364965"/>
                    </a:lnTo>
                    <a:lnTo>
                      <a:pt x="143035" y="364964"/>
                    </a:lnTo>
                    <a:lnTo>
                      <a:pt x="39658" y="364964"/>
                    </a:lnTo>
                    <a:lnTo>
                      <a:pt x="39659" y="364965"/>
                    </a:lnTo>
                    <a:lnTo>
                      <a:pt x="0" y="364965"/>
                    </a:lnTo>
                    <a:lnTo>
                      <a:pt x="0" y="188173"/>
                    </a:lnTo>
                    <a:lnTo>
                      <a:pt x="39679" y="188173"/>
                    </a:lnTo>
                    <a:cubicBezTo>
                      <a:pt x="51717" y="152487"/>
                      <a:pt x="71075" y="119399"/>
                      <a:pt x="96501" y="91312"/>
                    </a:cubicBezTo>
                    <a:close/>
                    <a:moveTo>
                      <a:pt x="384087" y="10655"/>
                    </a:moveTo>
                    <a:cubicBezTo>
                      <a:pt x="424150" y="22673"/>
                      <a:pt x="460939" y="44114"/>
                      <a:pt x="492334" y="73246"/>
                    </a:cubicBezTo>
                    <a:cubicBezTo>
                      <a:pt x="477310" y="87283"/>
                      <a:pt x="461035" y="99397"/>
                      <a:pt x="443700" y="109588"/>
                    </a:cubicBezTo>
                    <a:cubicBezTo>
                      <a:pt x="428580" y="68150"/>
                      <a:pt x="407971" y="34211"/>
                      <a:pt x="384087" y="10655"/>
                    </a:cubicBezTo>
                    <a:close/>
                    <a:moveTo>
                      <a:pt x="222845" y="10655"/>
                    </a:moveTo>
                    <a:cubicBezTo>
                      <a:pt x="198865" y="34211"/>
                      <a:pt x="178352" y="68150"/>
                      <a:pt x="163232" y="109588"/>
                    </a:cubicBezTo>
                    <a:cubicBezTo>
                      <a:pt x="145897" y="99397"/>
                      <a:pt x="129622" y="87283"/>
                      <a:pt x="114598" y="73246"/>
                    </a:cubicBezTo>
                    <a:cubicBezTo>
                      <a:pt x="145897" y="44114"/>
                      <a:pt x="182686" y="22673"/>
                      <a:pt x="222845" y="10655"/>
                    </a:cubicBezTo>
                    <a:close/>
                    <a:moveTo>
                      <a:pt x="316062" y="0"/>
                    </a:moveTo>
                    <a:cubicBezTo>
                      <a:pt x="358937" y="7501"/>
                      <a:pt x="397477" y="53178"/>
                      <a:pt x="421275" y="121358"/>
                    </a:cubicBezTo>
                    <a:cubicBezTo>
                      <a:pt x="388613" y="136744"/>
                      <a:pt x="353060" y="145494"/>
                      <a:pt x="316062" y="147129"/>
                    </a:cubicBezTo>
                    <a:close/>
                    <a:moveTo>
                      <a:pt x="290729" y="0"/>
                    </a:moveTo>
                    <a:lnTo>
                      <a:pt x="290729" y="147129"/>
                    </a:lnTo>
                    <a:cubicBezTo>
                      <a:pt x="253852" y="145494"/>
                      <a:pt x="218227" y="136744"/>
                      <a:pt x="185587" y="121358"/>
                    </a:cubicBezTo>
                    <a:cubicBezTo>
                      <a:pt x="209369" y="53178"/>
                      <a:pt x="247883" y="7501"/>
                      <a:pt x="290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  <p:sp>
            <p:nvSpPr>
              <p:cNvPr id="99" name="任意多边形: 形状 14">
                <a:extLst>
                  <a:ext uri="{FF2B5EF4-FFF2-40B4-BE49-F238E27FC236}">
                    <a16:creationId xmlns:a16="http://schemas.microsoft.com/office/drawing/2014/main" id="{3B38A289-B031-2844-81D3-B3B04FD857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2625" y="5240067"/>
                <a:ext cx="435848" cy="411957"/>
              </a:xfrm>
              <a:custGeom>
                <a:avLst/>
                <a:gdLst>
                  <a:gd name="connsiteX0" fmla="*/ 7031 w 607639"/>
                  <a:gd name="connsiteY0" fmla="*/ 350992 h 574332"/>
                  <a:gd name="connsiteX1" fmla="*/ 600519 w 607639"/>
                  <a:gd name="connsiteY1" fmla="*/ 350992 h 574332"/>
                  <a:gd name="connsiteX2" fmla="*/ 607639 w 607639"/>
                  <a:gd name="connsiteY2" fmla="*/ 358013 h 574332"/>
                  <a:gd name="connsiteX3" fmla="*/ 607639 w 607639"/>
                  <a:gd name="connsiteY3" fmla="*/ 393207 h 574332"/>
                  <a:gd name="connsiteX4" fmla="*/ 558152 w 607639"/>
                  <a:gd name="connsiteY4" fmla="*/ 442621 h 574332"/>
                  <a:gd name="connsiteX5" fmla="*/ 383613 w 607639"/>
                  <a:gd name="connsiteY5" fmla="*/ 442621 h 574332"/>
                  <a:gd name="connsiteX6" fmla="*/ 405330 w 607639"/>
                  <a:gd name="connsiteY6" fmla="*/ 532028 h 574332"/>
                  <a:gd name="connsiteX7" fmla="*/ 432121 w 607639"/>
                  <a:gd name="connsiteY7" fmla="*/ 532028 h 574332"/>
                  <a:gd name="connsiteX8" fmla="*/ 453304 w 607639"/>
                  <a:gd name="connsiteY8" fmla="*/ 553180 h 574332"/>
                  <a:gd name="connsiteX9" fmla="*/ 432121 w 607639"/>
                  <a:gd name="connsiteY9" fmla="*/ 574332 h 574332"/>
                  <a:gd name="connsiteX10" fmla="*/ 175429 w 607639"/>
                  <a:gd name="connsiteY10" fmla="*/ 574332 h 574332"/>
                  <a:gd name="connsiteX11" fmla="*/ 154246 w 607639"/>
                  <a:gd name="connsiteY11" fmla="*/ 553180 h 574332"/>
                  <a:gd name="connsiteX12" fmla="*/ 175429 w 607639"/>
                  <a:gd name="connsiteY12" fmla="*/ 532028 h 574332"/>
                  <a:gd name="connsiteX13" fmla="*/ 202309 w 607639"/>
                  <a:gd name="connsiteY13" fmla="*/ 532028 h 574332"/>
                  <a:gd name="connsiteX14" fmla="*/ 224026 w 607639"/>
                  <a:gd name="connsiteY14" fmla="*/ 442621 h 574332"/>
                  <a:gd name="connsiteX15" fmla="*/ 49487 w 607639"/>
                  <a:gd name="connsiteY15" fmla="*/ 442621 h 574332"/>
                  <a:gd name="connsiteX16" fmla="*/ 0 w 607639"/>
                  <a:gd name="connsiteY16" fmla="*/ 393207 h 574332"/>
                  <a:gd name="connsiteX17" fmla="*/ 0 w 607639"/>
                  <a:gd name="connsiteY17" fmla="*/ 358013 h 574332"/>
                  <a:gd name="connsiteX18" fmla="*/ 7031 w 607639"/>
                  <a:gd name="connsiteY18" fmla="*/ 350992 h 574332"/>
                  <a:gd name="connsiteX19" fmla="*/ 459979 w 607639"/>
                  <a:gd name="connsiteY19" fmla="*/ 139441 h 574332"/>
                  <a:gd name="connsiteX20" fmla="*/ 445827 w 607639"/>
                  <a:gd name="connsiteY20" fmla="*/ 153572 h 574332"/>
                  <a:gd name="connsiteX21" fmla="*/ 445827 w 607639"/>
                  <a:gd name="connsiteY21" fmla="*/ 256042 h 574332"/>
                  <a:gd name="connsiteX22" fmla="*/ 459979 w 607639"/>
                  <a:gd name="connsiteY22" fmla="*/ 270173 h 574332"/>
                  <a:gd name="connsiteX23" fmla="*/ 521749 w 607639"/>
                  <a:gd name="connsiteY23" fmla="*/ 270173 h 574332"/>
                  <a:gd name="connsiteX24" fmla="*/ 535901 w 607639"/>
                  <a:gd name="connsiteY24" fmla="*/ 256042 h 574332"/>
                  <a:gd name="connsiteX25" fmla="*/ 535901 w 607639"/>
                  <a:gd name="connsiteY25" fmla="*/ 153572 h 574332"/>
                  <a:gd name="connsiteX26" fmla="*/ 521749 w 607639"/>
                  <a:gd name="connsiteY26" fmla="*/ 139441 h 574332"/>
                  <a:gd name="connsiteX27" fmla="*/ 85890 w 607639"/>
                  <a:gd name="connsiteY27" fmla="*/ 124955 h 574332"/>
                  <a:gd name="connsiteX28" fmla="*/ 71738 w 607639"/>
                  <a:gd name="connsiteY28" fmla="*/ 139086 h 574332"/>
                  <a:gd name="connsiteX29" fmla="*/ 71738 w 607639"/>
                  <a:gd name="connsiteY29" fmla="*/ 256042 h 574332"/>
                  <a:gd name="connsiteX30" fmla="*/ 85890 w 607639"/>
                  <a:gd name="connsiteY30" fmla="*/ 270173 h 574332"/>
                  <a:gd name="connsiteX31" fmla="*/ 147571 w 607639"/>
                  <a:gd name="connsiteY31" fmla="*/ 270173 h 574332"/>
                  <a:gd name="connsiteX32" fmla="*/ 161723 w 607639"/>
                  <a:gd name="connsiteY32" fmla="*/ 256042 h 574332"/>
                  <a:gd name="connsiteX33" fmla="*/ 161723 w 607639"/>
                  <a:gd name="connsiteY33" fmla="*/ 139086 h 574332"/>
                  <a:gd name="connsiteX34" fmla="*/ 147571 w 607639"/>
                  <a:gd name="connsiteY34" fmla="*/ 124955 h 574332"/>
                  <a:gd name="connsiteX35" fmla="*/ 210586 w 607639"/>
                  <a:gd name="connsiteY35" fmla="*/ 81585 h 574332"/>
                  <a:gd name="connsiteX36" fmla="*/ 196435 w 607639"/>
                  <a:gd name="connsiteY36" fmla="*/ 95627 h 574332"/>
                  <a:gd name="connsiteX37" fmla="*/ 196435 w 607639"/>
                  <a:gd name="connsiteY37" fmla="*/ 256042 h 574332"/>
                  <a:gd name="connsiteX38" fmla="*/ 210586 w 607639"/>
                  <a:gd name="connsiteY38" fmla="*/ 270173 h 574332"/>
                  <a:gd name="connsiteX39" fmla="*/ 272356 w 607639"/>
                  <a:gd name="connsiteY39" fmla="*/ 270173 h 574332"/>
                  <a:gd name="connsiteX40" fmla="*/ 286419 w 607639"/>
                  <a:gd name="connsiteY40" fmla="*/ 256042 h 574332"/>
                  <a:gd name="connsiteX41" fmla="*/ 286419 w 607639"/>
                  <a:gd name="connsiteY41" fmla="*/ 95627 h 574332"/>
                  <a:gd name="connsiteX42" fmla="*/ 272356 w 607639"/>
                  <a:gd name="connsiteY42" fmla="*/ 81585 h 574332"/>
                  <a:gd name="connsiteX43" fmla="*/ 335283 w 607639"/>
                  <a:gd name="connsiteY43" fmla="*/ 52613 h 574332"/>
                  <a:gd name="connsiteX44" fmla="*/ 321131 w 607639"/>
                  <a:gd name="connsiteY44" fmla="*/ 66743 h 574332"/>
                  <a:gd name="connsiteX45" fmla="*/ 321131 w 607639"/>
                  <a:gd name="connsiteY45" fmla="*/ 256042 h 574332"/>
                  <a:gd name="connsiteX46" fmla="*/ 335283 w 607639"/>
                  <a:gd name="connsiteY46" fmla="*/ 270173 h 574332"/>
                  <a:gd name="connsiteX47" fmla="*/ 397053 w 607639"/>
                  <a:gd name="connsiteY47" fmla="*/ 270173 h 574332"/>
                  <a:gd name="connsiteX48" fmla="*/ 411115 w 607639"/>
                  <a:gd name="connsiteY48" fmla="*/ 256042 h 574332"/>
                  <a:gd name="connsiteX49" fmla="*/ 411115 w 607639"/>
                  <a:gd name="connsiteY49" fmla="*/ 66743 h 574332"/>
                  <a:gd name="connsiteX50" fmla="*/ 397053 w 607639"/>
                  <a:gd name="connsiteY50" fmla="*/ 52613 h 574332"/>
                  <a:gd name="connsiteX51" fmla="*/ 49487 w 607639"/>
                  <a:gd name="connsiteY51" fmla="*/ 0 h 574332"/>
                  <a:gd name="connsiteX52" fmla="*/ 558152 w 607639"/>
                  <a:gd name="connsiteY52" fmla="*/ 0 h 574332"/>
                  <a:gd name="connsiteX53" fmla="*/ 607639 w 607639"/>
                  <a:gd name="connsiteY53" fmla="*/ 49413 h 574332"/>
                  <a:gd name="connsiteX54" fmla="*/ 607639 w 607639"/>
                  <a:gd name="connsiteY54" fmla="*/ 315675 h 574332"/>
                  <a:gd name="connsiteX55" fmla="*/ 600519 w 607639"/>
                  <a:gd name="connsiteY55" fmla="*/ 322696 h 574332"/>
                  <a:gd name="connsiteX56" fmla="*/ 7031 w 607639"/>
                  <a:gd name="connsiteY56" fmla="*/ 322696 h 574332"/>
                  <a:gd name="connsiteX57" fmla="*/ 0 w 607639"/>
                  <a:gd name="connsiteY57" fmla="*/ 315675 h 574332"/>
                  <a:gd name="connsiteX58" fmla="*/ 0 w 607639"/>
                  <a:gd name="connsiteY58" fmla="*/ 49413 h 574332"/>
                  <a:gd name="connsiteX59" fmla="*/ 49487 w 607639"/>
                  <a:gd name="connsiteY59" fmla="*/ 0 h 574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607639" h="574332">
                    <a:moveTo>
                      <a:pt x="7031" y="350992"/>
                    </a:moveTo>
                    <a:lnTo>
                      <a:pt x="600519" y="350992"/>
                    </a:lnTo>
                    <a:cubicBezTo>
                      <a:pt x="604435" y="350992"/>
                      <a:pt x="607639" y="354103"/>
                      <a:pt x="607639" y="358013"/>
                    </a:cubicBezTo>
                    <a:lnTo>
                      <a:pt x="607639" y="393207"/>
                    </a:lnTo>
                    <a:cubicBezTo>
                      <a:pt x="607639" y="420492"/>
                      <a:pt x="585477" y="442621"/>
                      <a:pt x="558152" y="442621"/>
                    </a:cubicBezTo>
                    <a:lnTo>
                      <a:pt x="383613" y="442621"/>
                    </a:lnTo>
                    <a:lnTo>
                      <a:pt x="405330" y="532028"/>
                    </a:lnTo>
                    <a:lnTo>
                      <a:pt x="432121" y="532028"/>
                    </a:lnTo>
                    <a:cubicBezTo>
                      <a:pt x="443869" y="532028"/>
                      <a:pt x="453304" y="541538"/>
                      <a:pt x="453304" y="553180"/>
                    </a:cubicBezTo>
                    <a:cubicBezTo>
                      <a:pt x="453304" y="564912"/>
                      <a:pt x="443869" y="574332"/>
                      <a:pt x="432121" y="574332"/>
                    </a:cubicBezTo>
                    <a:lnTo>
                      <a:pt x="175429" y="574332"/>
                    </a:lnTo>
                    <a:cubicBezTo>
                      <a:pt x="163770" y="574332"/>
                      <a:pt x="154246" y="564912"/>
                      <a:pt x="154246" y="553180"/>
                    </a:cubicBezTo>
                    <a:cubicBezTo>
                      <a:pt x="154246" y="541538"/>
                      <a:pt x="163770" y="532028"/>
                      <a:pt x="175429" y="532028"/>
                    </a:cubicBezTo>
                    <a:lnTo>
                      <a:pt x="202309" y="532028"/>
                    </a:lnTo>
                    <a:lnTo>
                      <a:pt x="224026" y="442621"/>
                    </a:lnTo>
                    <a:lnTo>
                      <a:pt x="49487" y="442621"/>
                    </a:lnTo>
                    <a:cubicBezTo>
                      <a:pt x="22162" y="442621"/>
                      <a:pt x="0" y="420492"/>
                      <a:pt x="0" y="393207"/>
                    </a:cubicBezTo>
                    <a:lnTo>
                      <a:pt x="0" y="358013"/>
                    </a:lnTo>
                    <a:cubicBezTo>
                      <a:pt x="0" y="354103"/>
                      <a:pt x="3204" y="350992"/>
                      <a:pt x="7031" y="350992"/>
                    </a:cubicBezTo>
                    <a:close/>
                    <a:moveTo>
                      <a:pt x="459979" y="139441"/>
                    </a:moveTo>
                    <a:cubicBezTo>
                      <a:pt x="452236" y="139441"/>
                      <a:pt x="445827" y="145751"/>
                      <a:pt x="445827" y="153572"/>
                    </a:cubicBezTo>
                    <a:lnTo>
                      <a:pt x="445827" y="256042"/>
                    </a:lnTo>
                    <a:cubicBezTo>
                      <a:pt x="445827" y="263863"/>
                      <a:pt x="452236" y="270173"/>
                      <a:pt x="459979" y="270173"/>
                    </a:cubicBezTo>
                    <a:lnTo>
                      <a:pt x="521749" y="270173"/>
                    </a:lnTo>
                    <a:cubicBezTo>
                      <a:pt x="529492" y="270173"/>
                      <a:pt x="535901" y="263863"/>
                      <a:pt x="535901" y="256042"/>
                    </a:cubicBezTo>
                    <a:lnTo>
                      <a:pt x="535901" y="153572"/>
                    </a:lnTo>
                    <a:cubicBezTo>
                      <a:pt x="535901" y="145751"/>
                      <a:pt x="529492" y="139441"/>
                      <a:pt x="521749" y="139441"/>
                    </a:cubicBezTo>
                    <a:close/>
                    <a:moveTo>
                      <a:pt x="85890" y="124955"/>
                    </a:moveTo>
                    <a:cubicBezTo>
                      <a:pt x="78058" y="124955"/>
                      <a:pt x="71738" y="131265"/>
                      <a:pt x="71738" y="139086"/>
                    </a:cubicBezTo>
                    <a:lnTo>
                      <a:pt x="71738" y="256042"/>
                    </a:lnTo>
                    <a:cubicBezTo>
                      <a:pt x="71738" y="263863"/>
                      <a:pt x="78058" y="270173"/>
                      <a:pt x="85890" y="270173"/>
                    </a:cubicBezTo>
                    <a:lnTo>
                      <a:pt x="147571" y="270173"/>
                    </a:lnTo>
                    <a:cubicBezTo>
                      <a:pt x="155403" y="270173"/>
                      <a:pt x="161723" y="263863"/>
                      <a:pt x="161723" y="256042"/>
                    </a:cubicBezTo>
                    <a:lnTo>
                      <a:pt x="161723" y="139086"/>
                    </a:lnTo>
                    <a:cubicBezTo>
                      <a:pt x="161723" y="131265"/>
                      <a:pt x="155403" y="124955"/>
                      <a:pt x="147571" y="124955"/>
                    </a:cubicBezTo>
                    <a:close/>
                    <a:moveTo>
                      <a:pt x="210586" y="81585"/>
                    </a:moveTo>
                    <a:cubicBezTo>
                      <a:pt x="202754" y="81585"/>
                      <a:pt x="196435" y="87895"/>
                      <a:pt x="196435" y="95627"/>
                    </a:cubicBezTo>
                    <a:lnTo>
                      <a:pt x="196435" y="256042"/>
                    </a:lnTo>
                    <a:cubicBezTo>
                      <a:pt x="196435" y="263863"/>
                      <a:pt x="202754" y="270173"/>
                      <a:pt x="210586" y="270173"/>
                    </a:cubicBezTo>
                    <a:lnTo>
                      <a:pt x="272356" y="270173"/>
                    </a:lnTo>
                    <a:cubicBezTo>
                      <a:pt x="280100" y="270173"/>
                      <a:pt x="286419" y="263863"/>
                      <a:pt x="286419" y="256042"/>
                    </a:cubicBezTo>
                    <a:lnTo>
                      <a:pt x="286419" y="95627"/>
                    </a:lnTo>
                    <a:cubicBezTo>
                      <a:pt x="286419" y="87895"/>
                      <a:pt x="280100" y="81585"/>
                      <a:pt x="272356" y="81585"/>
                    </a:cubicBezTo>
                    <a:close/>
                    <a:moveTo>
                      <a:pt x="335283" y="52613"/>
                    </a:moveTo>
                    <a:cubicBezTo>
                      <a:pt x="327450" y="52613"/>
                      <a:pt x="321131" y="58923"/>
                      <a:pt x="321131" y="66743"/>
                    </a:cubicBezTo>
                    <a:lnTo>
                      <a:pt x="321131" y="256042"/>
                    </a:lnTo>
                    <a:cubicBezTo>
                      <a:pt x="321131" y="263863"/>
                      <a:pt x="327450" y="270173"/>
                      <a:pt x="335283" y="270173"/>
                    </a:cubicBezTo>
                    <a:lnTo>
                      <a:pt x="397053" y="270173"/>
                    </a:lnTo>
                    <a:cubicBezTo>
                      <a:pt x="404796" y="270173"/>
                      <a:pt x="411115" y="263863"/>
                      <a:pt x="411115" y="256042"/>
                    </a:cubicBezTo>
                    <a:lnTo>
                      <a:pt x="411115" y="66743"/>
                    </a:lnTo>
                    <a:cubicBezTo>
                      <a:pt x="411115" y="58923"/>
                      <a:pt x="404796" y="52613"/>
                      <a:pt x="397053" y="52613"/>
                    </a:cubicBezTo>
                    <a:close/>
                    <a:moveTo>
                      <a:pt x="49487" y="0"/>
                    </a:moveTo>
                    <a:lnTo>
                      <a:pt x="558152" y="0"/>
                    </a:lnTo>
                    <a:cubicBezTo>
                      <a:pt x="585477" y="0"/>
                      <a:pt x="607639" y="22129"/>
                      <a:pt x="607639" y="49413"/>
                    </a:cubicBezTo>
                    <a:lnTo>
                      <a:pt x="607639" y="315675"/>
                    </a:lnTo>
                    <a:cubicBezTo>
                      <a:pt x="607639" y="319586"/>
                      <a:pt x="604435" y="322696"/>
                      <a:pt x="600519" y="322696"/>
                    </a:cubicBezTo>
                    <a:lnTo>
                      <a:pt x="7031" y="322696"/>
                    </a:lnTo>
                    <a:cubicBezTo>
                      <a:pt x="3204" y="322696"/>
                      <a:pt x="0" y="319586"/>
                      <a:pt x="0" y="315675"/>
                    </a:cubicBezTo>
                    <a:lnTo>
                      <a:pt x="0" y="49413"/>
                    </a:lnTo>
                    <a:cubicBezTo>
                      <a:pt x="0" y="22129"/>
                      <a:pt x="22162" y="0"/>
                      <a:pt x="494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  <p:sp>
            <p:nvSpPr>
              <p:cNvPr id="100" name="文本框 21">
                <a:extLst>
                  <a:ext uri="{FF2B5EF4-FFF2-40B4-BE49-F238E27FC236}">
                    <a16:creationId xmlns:a16="http://schemas.microsoft.com/office/drawing/2014/main" id="{B69685EA-BE6E-1443-BA9C-D876A7B0C643}"/>
                  </a:ext>
                </a:extLst>
              </p:cNvPr>
              <p:cNvSpPr txBox="1"/>
              <p:nvPr/>
            </p:nvSpPr>
            <p:spPr>
              <a:xfrm>
                <a:off x="5086703" y="4365449"/>
                <a:ext cx="1710981" cy="661659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rPr>
                  <a:t>痛点</a:t>
                </a:r>
              </a:p>
            </p:txBody>
          </p:sp>
        </p:grpSp>
      </p:grpSp>
      <p:sp>
        <p:nvSpPr>
          <p:cNvPr id="104" name="矩形 103">
            <a:extLst>
              <a:ext uri="{FF2B5EF4-FFF2-40B4-BE49-F238E27FC236}">
                <a16:creationId xmlns:a16="http://schemas.microsoft.com/office/drawing/2014/main" id="{1967B92D-AB76-B14F-82F6-7B8A34FCED20}"/>
              </a:ext>
            </a:extLst>
          </p:cNvPr>
          <p:cNvSpPr/>
          <p:nvPr/>
        </p:nvSpPr>
        <p:spPr>
          <a:xfrm>
            <a:off x="1262245" y="5604603"/>
            <a:ext cx="2964662" cy="1021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面对大量的论文，只能采取人工进行阅读总结。</a:t>
            </a:r>
            <a:endParaRPr lang="en-US" altLang="zh-CN" sz="1400" dirty="0">
              <a:solidFill>
                <a:schemeClr val="bg1"/>
              </a:solidFill>
              <a:latin typeface="Arial"/>
              <a:ea typeface="微软雅黑"/>
              <a:cs typeface="+mn-ea"/>
              <a:sym typeface="Arial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latin typeface="Arial"/>
              <a:ea typeface="微软雅黑"/>
              <a:cs typeface="+mn-ea"/>
              <a:sym typeface="Arial"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6E7FAF20-58D0-B349-BDA9-86AC3E823520}"/>
              </a:ext>
            </a:extLst>
          </p:cNvPr>
          <p:cNvSpPr/>
          <p:nvPr/>
        </p:nvSpPr>
        <p:spPr>
          <a:xfrm>
            <a:off x="8161888" y="5639425"/>
            <a:ext cx="3299290" cy="3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每年各种国内外文献发文数量大</a:t>
            </a: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FF3BB0F9-BCE8-2442-B286-165C99D59E94}"/>
              </a:ext>
            </a:extLst>
          </p:cNvPr>
          <p:cNvSpPr/>
          <p:nvPr/>
        </p:nvSpPr>
        <p:spPr>
          <a:xfrm>
            <a:off x="5329826" y="1864769"/>
            <a:ext cx="1360997" cy="1021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1</a:t>
            </a: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、搜索论文；</a:t>
            </a:r>
            <a:endParaRPr lang="en-US" altLang="zh-CN" sz="1400" dirty="0">
              <a:solidFill>
                <a:schemeClr val="bg1"/>
              </a:solidFill>
              <a:latin typeface="Arial"/>
              <a:ea typeface="微软雅黑"/>
              <a:cs typeface="+mn-ea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2</a:t>
            </a: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、下载论文</a:t>
            </a:r>
            <a:endParaRPr lang="en-US" altLang="zh-CN" sz="1400" dirty="0">
              <a:solidFill>
                <a:schemeClr val="bg1"/>
              </a:solidFill>
              <a:latin typeface="Arial"/>
              <a:ea typeface="微软雅黑"/>
              <a:cs typeface="+mn-ea"/>
              <a:sym typeface="Arial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latin typeface="Arial"/>
              <a:ea typeface="微软雅黑"/>
              <a:cs typeface="+mn-ea"/>
              <a:sym typeface="Arial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3DFBD53A-439D-FC58-CFB7-59583E91CBF3}"/>
              </a:ext>
            </a:extLst>
          </p:cNvPr>
          <p:cNvCxnSpPr>
            <a:cxnSpLocks/>
          </p:cNvCxnSpPr>
          <p:nvPr/>
        </p:nvCxnSpPr>
        <p:spPr>
          <a:xfrm>
            <a:off x="6826559" y="1627645"/>
            <a:ext cx="2717491" cy="11122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AB6A652F-46A5-3983-F078-09FFCEFFDD5C}"/>
              </a:ext>
            </a:extLst>
          </p:cNvPr>
          <p:cNvCxnSpPr>
            <a:cxnSpLocks/>
          </p:cNvCxnSpPr>
          <p:nvPr/>
        </p:nvCxnSpPr>
        <p:spPr>
          <a:xfrm flipV="1">
            <a:off x="8972407" y="3281412"/>
            <a:ext cx="707379" cy="184361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05F45FAB-CDEC-69D0-5CE8-1BB8AF19520C}"/>
              </a:ext>
            </a:extLst>
          </p:cNvPr>
          <p:cNvSpPr txBox="1"/>
          <p:nvPr/>
        </p:nvSpPr>
        <p:spPr>
          <a:xfrm>
            <a:off x="9679786" y="2663356"/>
            <a:ext cx="1476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>
                    <a:lumMod val="95000"/>
                  </a:schemeClr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RPA</a:t>
            </a:r>
            <a:endParaRPr lang="zh-CN" altLang="en-US" sz="4400" dirty="0">
              <a:solidFill>
                <a:schemeClr val="bg1">
                  <a:lumMod val="95000"/>
                </a:schemeClr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53E8ECE-E2A1-CF91-5F4C-64F5E9852B9D}"/>
              </a:ext>
            </a:extLst>
          </p:cNvPr>
          <p:cNvSpPr txBox="1"/>
          <p:nvPr/>
        </p:nvSpPr>
        <p:spPr>
          <a:xfrm rot="1293594">
            <a:off x="7539925" y="2202505"/>
            <a:ext cx="1243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解决办法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245A9BE-B3E2-16CB-6D17-15A4BC2A4A19}"/>
              </a:ext>
            </a:extLst>
          </p:cNvPr>
          <p:cNvSpPr txBox="1"/>
          <p:nvPr/>
        </p:nvSpPr>
        <p:spPr>
          <a:xfrm rot="17604447">
            <a:off x="8350443" y="4074866"/>
            <a:ext cx="1243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解决办法</a:t>
            </a:r>
          </a:p>
        </p:txBody>
      </p:sp>
    </p:spTree>
    <p:extLst>
      <p:ext uri="{BB962C8B-B14F-4D97-AF65-F5344CB8AC3E}">
        <p14:creationId xmlns:p14="http://schemas.microsoft.com/office/powerpoint/2010/main" val="2657232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B584A1D8-74B2-FD4B-9118-9647AC8759CA}"/>
              </a:ext>
            </a:extLst>
          </p:cNvPr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一、需求分析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b="1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灯片编号占位符 3">
            <a:extLst>
              <a:ext uri="{FF2B5EF4-FFF2-40B4-BE49-F238E27FC236}">
                <a16:creationId xmlns:a16="http://schemas.microsoft.com/office/drawing/2014/main" id="{45063CA4-0CA0-4D4A-83D9-0D2020600C6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1FE9B4A-A4AC-D00F-3AE3-B8668020D6AC}"/>
              </a:ext>
            </a:extLst>
          </p:cNvPr>
          <p:cNvSpPr/>
          <p:nvPr/>
        </p:nvSpPr>
        <p:spPr>
          <a:xfrm>
            <a:off x="1866433" y="1282456"/>
            <a:ext cx="7823067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如今市面上有大量的大语言模型，它们很多都可以对</a:t>
            </a:r>
            <a:r>
              <a:rPr lang="en-US" altLang="zh-CN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PDF</a:t>
            </a:r>
            <a:r>
              <a:rPr lang="zh-CN" alt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文件进行分析概括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06B21F5-A90B-919A-7E54-BAD884EC4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059" y="2019301"/>
            <a:ext cx="3755935" cy="97155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A427BD0-DF65-4970-C3BB-41E0EB155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035" y="3394521"/>
            <a:ext cx="4238856" cy="86315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5E07C92-1BA7-72E5-313B-A9027B6FE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4590" y="2023789"/>
            <a:ext cx="3674832" cy="96706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D85E65C-FB1C-9A87-29FA-C62EAF856E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849"/>
          <a:stretch/>
        </p:blipFill>
        <p:spPr>
          <a:xfrm>
            <a:off x="2152377" y="3394521"/>
            <a:ext cx="3625590" cy="86315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19E1C60E-B85E-F08C-25CB-09047FB85D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127" y="2028661"/>
            <a:ext cx="2978149" cy="97155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664E26B6-EFC1-FBB3-66F3-621AEB68EDDD}"/>
              </a:ext>
            </a:extLst>
          </p:cNvPr>
          <p:cNvSpPr/>
          <p:nvPr/>
        </p:nvSpPr>
        <p:spPr>
          <a:xfrm>
            <a:off x="254125" y="5240217"/>
            <a:ext cx="11683748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可以将</a:t>
            </a:r>
            <a:r>
              <a:rPr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RPA</a:t>
            </a:r>
            <a:r>
              <a:rPr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与这些开放大模型进行</a:t>
            </a:r>
            <a:r>
              <a:rPr lang="zh-CN" altLang="en-US" sz="2400" b="1" dirty="0">
                <a:solidFill>
                  <a:srgbClr val="FF3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结合</a:t>
            </a:r>
            <a:r>
              <a:rPr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，得到智能程度更高、自动化程度更强的工具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E2AA2AE-3BB3-564A-6449-D759178C2350}"/>
              </a:ext>
            </a:extLst>
          </p:cNvPr>
          <p:cNvSpPr txBox="1"/>
          <p:nvPr/>
        </p:nvSpPr>
        <p:spPr>
          <a:xfrm>
            <a:off x="5229176" y="4129000"/>
            <a:ext cx="20383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</a:rPr>
              <a:t>······</a:t>
            </a:r>
            <a:endParaRPr lang="zh-CN" altLang="en-US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340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E94336-C181-B843-9E84-D016CF8B4F89}"/>
              </a:ext>
            </a:extLst>
          </p:cNvPr>
          <p:cNvSpPr txBox="1">
            <a:spLocks/>
          </p:cNvSpPr>
          <p:nvPr/>
        </p:nvSpPr>
        <p:spPr>
          <a:xfrm>
            <a:off x="3330172" y="437282"/>
            <a:ext cx="10515600" cy="4781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77" name="直接连接符 2">
            <a:extLst>
              <a:ext uri="{FF2B5EF4-FFF2-40B4-BE49-F238E27FC236}">
                <a16:creationId xmlns:a16="http://schemas.microsoft.com/office/drawing/2014/main" id="{64A97A0A-7C52-7648-95DA-99DB4B5B543E}"/>
              </a:ext>
            </a:extLst>
          </p:cNvPr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本框 77">
            <a:extLst>
              <a:ext uri="{FF2B5EF4-FFF2-40B4-BE49-F238E27FC236}">
                <a16:creationId xmlns:a16="http://schemas.microsoft.com/office/drawing/2014/main" id="{E7ED3914-52F9-3B4E-8B34-F6600DFBF511}"/>
              </a:ext>
            </a:extLst>
          </p:cNvPr>
          <p:cNvSpPr txBox="1"/>
          <p:nvPr/>
        </p:nvSpPr>
        <p:spPr>
          <a:xfrm>
            <a:off x="292499" y="285760"/>
            <a:ext cx="3570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二、项目介绍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Introduction</a:t>
            </a:r>
            <a:endParaRPr lang="zh-CN" alt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左大括号 10">
            <a:extLst>
              <a:ext uri="{FF2B5EF4-FFF2-40B4-BE49-F238E27FC236}">
                <a16:creationId xmlns:a16="http://schemas.microsoft.com/office/drawing/2014/main" id="{C5A660C9-1A6F-AFD6-447C-699F5FCC4DFA}"/>
              </a:ext>
            </a:extLst>
          </p:cNvPr>
          <p:cNvSpPr/>
          <p:nvPr/>
        </p:nvSpPr>
        <p:spPr>
          <a:xfrm rot="16200000">
            <a:off x="5758674" y="-305372"/>
            <a:ext cx="746226" cy="6705600"/>
          </a:xfrm>
          <a:prstGeom prst="leftBrac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C446E5B-B5DB-EDD1-3579-1E1E7E1E6116}"/>
              </a:ext>
            </a:extLst>
          </p:cNvPr>
          <p:cNvSpPr txBox="1"/>
          <p:nvPr/>
        </p:nvSpPr>
        <p:spPr>
          <a:xfrm>
            <a:off x="4562523" y="3413961"/>
            <a:ext cx="3238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论文智能分析系统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CB60336F-78A8-8ECD-53D2-BCBB92AB3CAC}"/>
              </a:ext>
            </a:extLst>
          </p:cNvPr>
          <p:cNvSpPr/>
          <p:nvPr/>
        </p:nvSpPr>
        <p:spPr>
          <a:xfrm>
            <a:off x="1102124" y="4559620"/>
            <a:ext cx="640951" cy="2028825"/>
          </a:xfrm>
          <a:prstGeom prst="roundRect">
            <a:avLst/>
          </a:prstGeom>
          <a:noFill/>
          <a:ln w="28575">
            <a:solidFill>
              <a:srgbClr val="47A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F691CAC-5623-2D19-C90E-9BEA333B71D0}"/>
              </a:ext>
            </a:extLst>
          </p:cNvPr>
          <p:cNvSpPr txBox="1"/>
          <p:nvPr/>
        </p:nvSpPr>
        <p:spPr>
          <a:xfrm>
            <a:off x="1176377" y="5023949"/>
            <a:ext cx="492443" cy="11572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登录知网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FF3BC2AA-9ADB-798A-738E-88EC2802C62C}"/>
              </a:ext>
            </a:extLst>
          </p:cNvPr>
          <p:cNvSpPr/>
          <p:nvPr/>
        </p:nvSpPr>
        <p:spPr>
          <a:xfrm>
            <a:off x="2468038" y="4541746"/>
            <a:ext cx="640951" cy="2028825"/>
          </a:xfrm>
          <a:prstGeom prst="roundRect">
            <a:avLst/>
          </a:prstGeom>
          <a:noFill/>
          <a:ln w="28575">
            <a:solidFill>
              <a:srgbClr val="47A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252B701-41F1-B644-405F-19D231784821}"/>
              </a:ext>
            </a:extLst>
          </p:cNvPr>
          <p:cNvSpPr txBox="1"/>
          <p:nvPr/>
        </p:nvSpPr>
        <p:spPr>
          <a:xfrm>
            <a:off x="2542291" y="4796536"/>
            <a:ext cx="492443" cy="15192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输入关键词</a:t>
            </a: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49BDB97B-7439-4172-D80A-8AE8873452BD}"/>
              </a:ext>
            </a:extLst>
          </p:cNvPr>
          <p:cNvSpPr/>
          <p:nvPr/>
        </p:nvSpPr>
        <p:spPr>
          <a:xfrm>
            <a:off x="3941246" y="4562151"/>
            <a:ext cx="640951" cy="2028825"/>
          </a:xfrm>
          <a:prstGeom prst="roundRect">
            <a:avLst/>
          </a:prstGeom>
          <a:noFill/>
          <a:ln w="28575">
            <a:solidFill>
              <a:srgbClr val="47A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B6EB19A-F782-3E96-F265-DE0653E59313}"/>
              </a:ext>
            </a:extLst>
          </p:cNvPr>
          <p:cNvSpPr txBox="1"/>
          <p:nvPr/>
        </p:nvSpPr>
        <p:spPr>
          <a:xfrm>
            <a:off x="4015499" y="4743438"/>
            <a:ext cx="492443" cy="16888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批量下载论文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C8B4DEA1-3682-2CB9-2E4D-7C03D9ADF369}"/>
              </a:ext>
            </a:extLst>
          </p:cNvPr>
          <p:cNvSpPr/>
          <p:nvPr/>
        </p:nvSpPr>
        <p:spPr>
          <a:xfrm>
            <a:off x="5263925" y="4560441"/>
            <a:ext cx="640951" cy="2028825"/>
          </a:xfrm>
          <a:prstGeom prst="roundRect">
            <a:avLst/>
          </a:prstGeom>
          <a:noFill/>
          <a:ln w="28575">
            <a:solidFill>
              <a:srgbClr val="47A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B1AE3BC-C5B0-A364-0B65-65EED1B136F8}"/>
              </a:ext>
            </a:extLst>
          </p:cNvPr>
          <p:cNvSpPr txBox="1"/>
          <p:nvPr/>
        </p:nvSpPr>
        <p:spPr>
          <a:xfrm>
            <a:off x="5328441" y="4906325"/>
            <a:ext cx="492443" cy="130254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PDF</a:t>
            </a:r>
            <a:r>
              <a:rPr lang="zh-CN" altLang="en-US" sz="2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重命名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96C7120-7249-2F6C-D340-360DDB91769C}"/>
              </a:ext>
            </a:extLst>
          </p:cNvPr>
          <p:cNvGrpSpPr/>
          <p:nvPr/>
        </p:nvGrpSpPr>
        <p:grpSpPr>
          <a:xfrm>
            <a:off x="6905432" y="4194145"/>
            <a:ext cx="2028825" cy="415766"/>
            <a:chOff x="6889549" y="4743439"/>
            <a:chExt cx="2028825" cy="415766"/>
          </a:xfrm>
        </p:grpSpPr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8ADBEFB2-6CD0-5275-8DEA-3E0979313EBC}"/>
                </a:ext>
              </a:extLst>
            </p:cNvPr>
            <p:cNvSpPr/>
            <p:nvPr/>
          </p:nvSpPr>
          <p:spPr>
            <a:xfrm rot="5400000">
              <a:off x="7696079" y="3936909"/>
              <a:ext cx="415766" cy="2028825"/>
            </a:xfrm>
            <a:prstGeom prst="roundRect">
              <a:avLst/>
            </a:prstGeom>
            <a:noFill/>
            <a:ln w="28575">
              <a:solidFill>
                <a:srgbClr val="47A1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E156CCD0-D9A0-16D3-B12D-5D6A1940D8C3}"/>
                </a:ext>
              </a:extLst>
            </p:cNvPr>
            <p:cNvSpPr txBox="1"/>
            <p:nvPr/>
          </p:nvSpPr>
          <p:spPr>
            <a:xfrm>
              <a:off x="6936268" y="4759094"/>
              <a:ext cx="19526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</a:rPr>
                <a:t>上传至</a:t>
              </a:r>
              <a:r>
                <a:rPr lang="en-US" altLang="zh-CN" sz="2000" dirty="0" err="1">
                  <a:solidFill>
                    <a:schemeClr val="bg1"/>
                  </a:solidFill>
                </a:rPr>
                <a:t>kimi</a:t>
              </a:r>
              <a:r>
                <a:rPr lang="zh-CN" altLang="en-US" sz="2000" dirty="0">
                  <a:solidFill>
                    <a:schemeClr val="bg1"/>
                  </a:solidFill>
                </a:rPr>
                <a:t>总结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E130C0E-13C9-2CD9-C569-CE91992046E9}"/>
              </a:ext>
            </a:extLst>
          </p:cNvPr>
          <p:cNvGrpSpPr/>
          <p:nvPr/>
        </p:nvGrpSpPr>
        <p:grpSpPr>
          <a:xfrm>
            <a:off x="6894839" y="5092465"/>
            <a:ext cx="2098896" cy="415767"/>
            <a:chOff x="6889549" y="5931613"/>
            <a:chExt cx="2098896" cy="415767"/>
          </a:xfrm>
        </p:grpSpPr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id="{80C4996A-4215-C04C-CFA2-167AFB165018}"/>
                </a:ext>
              </a:extLst>
            </p:cNvPr>
            <p:cNvSpPr/>
            <p:nvPr/>
          </p:nvSpPr>
          <p:spPr>
            <a:xfrm rot="5400000">
              <a:off x="7696078" y="5125084"/>
              <a:ext cx="415767" cy="2028825"/>
            </a:xfrm>
            <a:prstGeom prst="roundRect">
              <a:avLst/>
            </a:prstGeom>
            <a:noFill/>
            <a:ln w="28575">
              <a:solidFill>
                <a:srgbClr val="47A1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398DC10C-DB63-AE24-1239-7D445085F27F}"/>
                </a:ext>
              </a:extLst>
            </p:cNvPr>
            <p:cNvSpPr txBox="1"/>
            <p:nvPr/>
          </p:nvSpPr>
          <p:spPr>
            <a:xfrm>
              <a:off x="6936268" y="5931613"/>
              <a:ext cx="20521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</a:rPr>
                <a:t>BERT</a:t>
              </a:r>
              <a:r>
                <a:rPr lang="zh-CN" altLang="en-US" sz="2000" dirty="0">
                  <a:solidFill>
                    <a:schemeClr val="bg1"/>
                  </a:solidFill>
                </a:rPr>
                <a:t>相似度分析</a:t>
              </a:r>
            </a:p>
          </p:txBody>
        </p:sp>
      </p:grpSp>
      <p:sp>
        <p:nvSpPr>
          <p:cNvPr id="38" name="箭头: 右 92">
            <a:extLst>
              <a:ext uri="{FF2B5EF4-FFF2-40B4-BE49-F238E27FC236}">
                <a16:creationId xmlns:a16="http://schemas.microsoft.com/office/drawing/2014/main" id="{EA83BA3A-3BF0-B499-D1E4-DEE7F6C38B95}"/>
              </a:ext>
            </a:extLst>
          </p:cNvPr>
          <p:cNvSpPr/>
          <p:nvPr/>
        </p:nvSpPr>
        <p:spPr>
          <a:xfrm>
            <a:off x="1860340" y="5501882"/>
            <a:ext cx="490433" cy="171976"/>
          </a:xfrm>
          <a:prstGeom prst="rightArrow">
            <a:avLst/>
          </a:prstGeom>
          <a:solidFill>
            <a:srgbClr val="00B0F0"/>
          </a:solidFill>
          <a:ln>
            <a:solidFill>
              <a:srgbClr val="47A1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9" name="箭头: 右 92">
            <a:extLst>
              <a:ext uri="{FF2B5EF4-FFF2-40B4-BE49-F238E27FC236}">
                <a16:creationId xmlns:a16="http://schemas.microsoft.com/office/drawing/2014/main" id="{917718D6-C791-CD66-AF15-6DDADE7136E2}"/>
              </a:ext>
            </a:extLst>
          </p:cNvPr>
          <p:cNvSpPr/>
          <p:nvPr/>
        </p:nvSpPr>
        <p:spPr>
          <a:xfrm>
            <a:off x="3274093" y="5508232"/>
            <a:ext cx="490433" cy="171976"/>
          </a:xfrm>
          <a:prstGeom prst="rightArrow">
            <a:avLst/>
          </a:prstGeom>
          <a:solidFill>
            <a:srgbClr val="00B0F0"/>
          </a:solidFill>
          <a:ln>
            <a:solidFill>
              <a:srgbClr val="47A1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0" name="箭头: 右 92">
            <a:extLst>
              <a:ext uri="{FF2B5EF4-FFF2-40B4-BE49-F238E27FC236}">
                <a16:creationId xmlns:a16="http://schemas.microsoft.com/office/drawing/2014/main" id="{F1EBB71E-56C1-9299-E7AA-DB93567AB46B}"/>
              </a:ext>
            </a:extLst>
          </p:cNvPr>
          <p:cNvSpPr/>
          <p:nvPr/>
        </p:nvSpPr>
        <p:spPr>
          <a:xfrm>
            <a:off x="4689500" y="5508232"/>
            <a:ext cx="490433" cy="171976"/>
          </a:xfrm>
          <a:prstGeom prst="rightArrow">
            <a:avLst/>
          </a:prstGeom>
          <a:solidFill>
            <a:srgbClr val="00B0F0"/>
          </a:solidFill>
          <a:ln>
            <a:solidFill>
              <a:srgbClr val="47A1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1" name="箭头: 右 92">
            <a:extLst>
              <a:ext uri="{FF2B5EF4-FFF2-40B4-BE49-F238E27FC236}">
                <a16:creationId xmlns:a16="http://schemas.microsoft.com/office/drawing/2014/main" id="{07BAB0A8-C4CA-C51C-74DD-1A05EB56B435}"/>
              </a:ext>
            </a:extLst>
          </p:cNvPr>
          <p:cNvSpPr/>
          <p:nvPr/>
        </p:nvSpPr>
        <p:spPr>
          <a:xfrm>
            <a:off x="6100630" y="4873161"/>
            <a:ext cx="490433" cy="171976"/>
          </a:xfrm>
          <a:prstGeom prst="rightArrow">
            <a:avLst/>
          </a:prstGeom>
          <a:solidFill>
            <a:srgbClr val="00B0F0"/>
          </a:solidFill>
          <a:ln>
            <a:solidFill>
              <a:srgbClr val="47A1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2" name="箭头: 右 92">
            <a:extLst>
              <a:ext uri="{FF2B5EF4-FFF2-40B4-BE49-F238E27FC236}">
                <a16:creationId xmlns:a16="http://schemas.microsoft.com/office/drawing/2014/main" id="{3A51ADA8-9523-C1BD-8B53-7505703C960A}"/>
              </a:ext>
            </a:extLst>
          </p:cNvPr>
          <p:cNvSpPr/>
          <p:nvPr/>
        </p:nvSpPr>
        <p:spPr>
          <a:xfrm>
            <a:off x="9272252" y="5206532"/>
            <a:ext cx="490433" cy="171976"/>
          </a:xfrm>
          <a:prstGeom prst="rightArrow">
            <a:avLst/>
          </a:prstGeom>
          <a:solidFill>
            <a:srgbClr val="00B0F0"/>
          </a:solidFill>
          <a:ln>
            <a:solidFill>
              <a:srgbClr val="47A1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3" name="箭头: 右 92">
            <a:extLst>
              <a:ext uri="{FF2B5EF4-FFF2-40B4-BE49-F238E27FC236}">
                <a16:creationId xmlns:a16="http://schemas.microsoft.com/office/drawing/2014/main" id="{0C1C5685-FA7A-77E3-9C3B-C202B57C3650}"/>
              </a:ext>
            </a:extLst>
          </p:cNvPr>
          <p:cNvSpPr/>
          <p:nvPr/>
        </p:nvSpPr>
        <p:spPr>
          <a:xfrm rot="5400000">
            <a:off x="7709917" y="4777729"/>
            <a:ext cx="306133" cy="178287"/>
          </a:xfrm>
          <a:prstGeom prst="rightArrow">
            <a:avLst/>
          </a:prstGeom>
          <a:solidFill>
            <a:srgbClr val="00B0F0"/>
          </a:solidFill>
          <a:ln>
            <a:solidFill>
              <a:srgbClr val="47A1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CCF19427-BD4C-BAA4-3409-C2FAC5BD3F9C}"/>
              </a:ext>
            </a:extLst>
          </p:cNvPr>
          <p:cNvSpPr/>
          <p:nvPr/>
        </p:nvSpPr>
        <p:spPr>
          <a:xfrm>
            <a:off x="6705600" y="4063440"/>
            <a:ext cx="2377413" cy="2642160"/>
          </a:xfrm>
          <a:prstGeom prst="rect">
            <a:avLst/>
          </a:prstGeom>
          <a:noFill/>
          <a:ln w="28575">
            <a:solidFill>
              <a:srgbClr val="00AE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8949A6A-9E76-B743-D6A1-BB8F125B5EC8}"/>
              </a:ext>
            </a:extLst>
          </p:cNvPr>
          <p:cNvGrpSpPr/>
          <p:nvPr/>
        </p:nvGrpSpPr>
        <p:grpSpPr>
          <a:xfrm>
            <a:off x="2023421" y="1213665"/>
            <a:ext cx="8072869" cy="1322006"/>
            <a:chOff x="3098529" y="1354968"/>
            <a:chExt cx="8072869" cy="1322006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933D59B0-FD3D-A053-ABDB-B6C6C934949C}"/>
                </a:ext>
              </a:extLst>
            </p:cNvPr>
            <p:cNvGrpSpPr/>
            <p:nvPr/>
          </p:nvGrpSpPr>
          <p:grpSpPr>
            <a:xfrm>
              <a:off x="3098529" y="1365399"/>
              <a:ext cx="5819847" cy="1311575"/>
              <a:chOff x="472672" y="1403930"/>
              <a:chExt cx="5819847" cy="1311575"/>
            </a:xfrm>
          </p:grpSpPr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id="{408AAEBC-807E-1534-49D6-786CA94249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72672" y="1403930"/>
                <a:ext cx="1175153" cy="1293061"/>
              </a:xfrm>
              <a:prstGeom prst="rect">
                <a:avLst/>
              </a:prstGeom>
            </p:spPr>
          </p:pic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FEEDC101-0EAD-6C07-2CAF-C869367D02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90172" y="1403930"/>
                <a:ext cx="1280000" cy="1293061"/>
              </a:xfrm>
              <a:prstGeom prst="rect">
                <a:avLst/>
              </a:prstGeom>
            </p:spPr>
          </p:pic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EB7AF73-D64F-AC01-3DBF-2906F034318E}"/>
                  </a:ext>
                </a:extLst>
              </p:cNvPr>
              <p:cNvSpPr txBox="1"/>
              <p:nvPr/>
            </p:nvSpPr>
            <p:spPr>
              <a:xfrm>
                <a:off x="1928172" y="1403930"/>
                <a:ext cx="752475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600" dirty="0">
                    <a:solidFill>
                      <a:schemeClr val="bg1"/>
                    </a:solidFill>
                  </a:rPr>
                  <a:t>+</a:t>
                </a:r>
                <a:endParaRPr lang="zh-CN" altLang="en-US" sz="6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8AE4C8B1-8D9A-1315-F79D-30BF4769F37E}"/>
                  </a:ext>
                </a:extLst>
              </p:cNvPr>
              <p:cNvSpPr txBox="1"/>
              <p:nvPr/>
            </p:nvSpPr>
            <p:spPr>
              <a:xfrm>
                <a:off x="4147497" y="1422444"/>
                <a:ext cx="752475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600" dirty="0">
                    <a:solidFill>
                      <a:schemeClr val="bg1"/>
                    </a:solidFill>
                  </a:rPr>
                  <a:t>+</a:t>
                </a:r>
                <a:endParaRPr lang="zh-CN" altLang="en-US" sz="6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0D51262F-A70F-ED3C-2222-2BD6D3634BD3}"/>
                  </a:ext>
                </a:extLst>
              </p:cNvPr>
              <p:cNvSpPr/>
              <p:nvPr/>
            </p:nvSpPr>
            <p:spPr>
              <a:xfrm>
                <a:off x="5012519" y="1422444"/>
                <a:ext cx="1280000" cy="1293061"/>
              </a:xfrm>
              <a:prstGeom prst="rect">
                <a:avLst/>
              </a:prstGeom>
              <a:solidFill>
                <a:schemeClr val="accent3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方正风雅宋简体" panose="02000000000000000000" pitchFamily="2" charset="-122"/>
                    <a:ea typeface="方正风雅宋简体" panose="02000000000000000000" pitchFamily="2" charset="-122"/>
                  </a:rPr>
                  <a:t>BERT</a:t>
                </a:r>
                <a:r>
                  <a:rPr lang="zh-CN" altLang="en-US" sz="2000" dirty="0">
                    <a:latin typeface="方正风雅宋简体" panose="02000000000000000000" pitchFamily="2" charset="-122"/>
                    <a:ea typeface="方正风雅宋简体" panose="02000000000000000000" pitchFamily="2" charset="-122"/>
                  </a:rPr>
                  <a:t>语义相似度分析算法</a:t>
                </a:r>
              </a:p>
            </p:txBody>
          </p:sp>
        </p:grp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038C32D1-5735-5601-D6C0-B87131DF3DC8}"/>
                </a:ext>
              </a:extLst>
            </p:cNvPr>
            <p:cNvSpPr/>
            <p:nvPr/>
          </p:nvSpPr>
          <p:spPr>
            <a:xfrm>
              <a:off x="9891398" y="1354968"/>
              <a:ext cx="1280000" cy="1293061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Distil</a:t>
              </a:r>
            </a:p>
            <a:p>
              <a:pPr algn="ctr"/>
              <a:r>
                <a:rPr lang="en-US" altLang="zh-CN" sz="2000" dirty="0"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BERT</a:t>
              </a:r>
            </a:p>
            <a:p>
              <a:pPr algn="ctr"/>
              <a:r>
                <a:rPr lang="zh-CN" altLang="en-US" sz="2000" dirty="0">
                  <a:latin typeface="方正风雅宋简体" panose="02000000000000000000" pitchFamily="2" charset="-122"/>
                  <a:ea typeface="方正风雅宋简体" panose="02000000000000000000" pitchFamily="2" charset="-122"/>
                </a:rPr>
                <a:t>分类算法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5271894C-2AA5-EE5D-2CE2-B30F5174991F}"/>
                </a:ext>
              </a:extLst>
            </p:cNvPr>
            <p:cNvSpPr txBox="1"/>
            <p:nvPr/>
          </p:nvSpPr>
          <p:spPr>
            <a:xfrm>
              <a:off x="9116036" y="1403182"/>
              <a:ext cx="75247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bg1"/>
                  </a:solidFill>
                </a:rPr>
                <a:t>+</a:t>
              </a:r>
              <a:endParaRPr lang="zh-CN" altLang="en-US" sz="6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8C000BF7-3F02-74A5-7309-3FF15B7D84BC}"/>
              </a:ext>
            </a:extLst>
          </p:cNvPr>
          <p:cNvGrpSpPr/>
          <p:nvPr/>
        </p:nvGrpSpPr>
        <p:grpSpPr>
          <a:xfrm>
            <a:off x="6882081" y="5935721"/>
            <a:ext cx="2052177" cy="707886"/>
            <a:chOff x="6889549" y="5920484"/>
            <a:chExt cx="2028825" cy="462973"/>
          </a:xfrm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48236682-6E22-A280-1416-02A9D95FF36D}"/>
                </a:ext>
              </a:extLst>
            </p:cNvPr>
            <p:cNvSpPr/>
            <p:nvPr/>
          </p:nvSpPr>
          <p:spPr>
            <a:xfrm rot="5400000">
              <a:off x="7696078" y="5125084"/>
              <a:ext cx="415767" cy="2028825"/>
            </a:xfrm>
            <a:prstGeom prst="roundRect">
              <a:avLst/>
            </a:prstGeom>
            <a:noFill/>
            <a:ln w="28575">
              <a:solidFill>
                <a:srgbClr val="47A1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D1364814-E59F-A023-1511-D4601849FF6E}"/>
                </a:ext>
              </a:extLst>
            </p:cNvPr>
            <p:cNvSpPr txBox="1"/>
            <p:nvPr/>
          </p:nvSpPr>
          <p:spPr>
            <a:xfrm>
              <a:off x="6994482" y="5920484"/>
              <a:ext cx="1813570" cy="462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err="1">
                  <a:solidFill>
                    <a:schemeClr val="bg1"/>
                  </a:solidFill>
                </a:rPr>
                <a:t>DistilBERT</a:t>
              </a:r>
              <a:endParaRPr lang="en-US" altLang="zh-CN" sz="2000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</a:rPr>
                <a:t>文本分类</a:t>
              </a:r>
            </a:p>
          </p:txBody>
        </p:sp>
      </p:grpSp>
      <p:sp>
        <p:nvSpPr>
          <p:cNvPr id="27" name="箭头: 右 92">
            <a:extLst>
              <a:ext uri="{FF2B5EF4-FFF2-40B4-BE49-F238E27FC236}">
                <a16:creationId xmlns:a16="http://schemas.microsoft.com/office/drawing/2014/main" id="{0F85173F-E446-BA9A-F59D-E0FC1FC128F3}"/>
              </a:ext>
            </a:extLst>
          </p:cNvPr>
          <p:cNvSpPr/>
          <p:nvPr/>
        </p:nvSpPr>
        <p:spPr>
          <a:xfrm rot="5400000">
            <a:off x="7721751" y="5644681"/>
            <a:ext cx="306133" cy="178287"/>
          </a:xfrm>
          <a:prstGeom prst="rightArrow">
            <a:avLst/>
          </a:prstGeom>
          <a:solidFill>
            <a:srgbClr val="00B0F0"/>
          </a:solidFill>
          <a:ln>
            <a:solidFill>
              <a:srgbClr val="47A1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B15A756-621E-4FCE-5055-E9A46C99A730}"/>
              </a:ext>
            </a:extLst>
          </p:cNvPr>
          <p:cNvGrpSpPr/>
          <p:nvPr/>
        </p:nvGrpSpPr>
        <p:grpSpPr>
          <a:xfrm>
            <a:off x="9927784" y="5087293"/>
            <a:ext cx="2176505" cy="415766"/>
            <a:chOff x="6889549" y="4743439"/>
            <a:chExt cx="2176505" cy="415766"/>
          </a:xfrm>
        </p:grpSpPr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id="{E3B303A1-F29D-CBCF-B4C3-0EEEEA154C44}"/>
                </a:ext>
              </a:extLst>
            </p:cNvPr>
            <p:cNvSpPr/>
            <p:nvPr/>
          </p:nvSpPr>
          <p:spPr>
            <a:xfrm rot="5400000">
              <a:off x="7696079" y="3936909"/>
              <a:ext cx="415766" cy="2028825"/>
            </a:xfrm>
            <a:prstGeom prst="roundRect">
              <a:avLst/>
            </a:prstGeom>
            <a:noFill/>
            <a:ln w="28575">
              <a:solidFill>
                <a:srgbClr val="47A1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48077BA9-58E6-83E8-A9FB-B042E0CA6161}"/>
                </a:ext>
              </a:extLst>
            </p:cNvPr>
            <p:cNvSpPr txBox="1"/>
            <p:nvPr/>
          </p:nvSpPr>
          <p:spPr>
            <a:xfrm>
              <a:off x="7037228" y="4764000"/>
              <a:ext cx="2028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输出需精读论文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17047F8A-FD48-95C3-7AF9-CB286D4D1E6F}"/>
              </a:ext>
            </a:extLst>
          </p:cNvPr>
          <p:cNvGrpSpPr/>
          <p:nvPr/>
        </p:nvGrpSpPr>
        <p:grpSpPr>
          <a:xfrm>
            <a:off x="9955735" y="6060652"/>
            <a:ext cx="2066020" cy="415766"/>
            <a:chOff x="6889549" y="4743439"/>
            <a:chExt cx="2066020" cy="415766"/>
          </a:xfrm>
        </p:grpSpPr>
        <p:sp>
          <p:nvSpPr>
            <p:cNvPr id="45" name="矩形: 圆角 44">
              <a:extLst>
                <a:ext uri="{FF2B5EF4-FFF2-40B4-BE49-F238E27FC236}">
                  <a16:creationId xmlns:a16="http://schemas.microsoft.com/office/drawing/2014/main" id="{6DF298B2-C485-F6DC-3DB9-98794F8A5580}"/>
                </a:ext>
              </a:extLst>
            </p:cNvPr>
            <p:cNvSpPr/>
            <p:nvPr/>
          </p:nvSpPr>
          <p:spPr>
            <a:xfrm rot="5400000">
              <a:off x="7696079" y="3936909"/>
              <a:ext cx="415766" cy="2028825"/>
            </a:xfrm>
            <a:prstGeom prst="roundRect">
              <a:avLst/>
            </a:prstGeom>
            <a:noFill/>
            <a:ln w="28575">
              <a:solidFill>
                <a:srgbClr val="47A1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B5A992AA-7509-B0CC-CACA-DE35B8C88DDC}"/>
                </a:ext>
              </a:extLst>
            </p:cNvPr>
            <p:cNvSpPr txBox="1"/>
            <p:nvPr/>
          </p:nvSpPr>
          <p:spPr>
            <a:xfrm>
              <a:off x="6926743" y="4759094"/>
              <a:ext cx="2028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所有论文分类结果</a:t>
              </a:r>
            </a:p>
          </p:txBody>
        </p:sp>
      </p:grpSp>
      <p:sp>
        <p:nvSpPr>
          <p:cNvPr id="47" name="箭头: 右 92">
            <a:extLst>
              <a:ext uri="{FF2B5EF4-FFF2-40B4-BE49-F238E27FC236}">
                <a16:creationId xmlns:a16="http://schemas.microsoft.com/office/drawing/2014/main" id="{C28B5C22-0208-F5E9-5946-B1C7E6F6E221}"/>
              </a:ext>
            </a:extLst>
          </p:cNvPr>
          <p:cNvSpPr/>
          <p:nvPr/>
        </p:nvSpPr>
        <p:spPr>
          <a:xfrm>
            <a:off x="9267683" y="6182546"/>
            <a:ext cx="490433" cy="171976"/>
          </a:xfrm>
          <a:prstGeom prst="rightArrow">
            <a:avLst/>
          </a:prstGeom>
          <a:solidFill>
            <a:srgbClr val="00B0F0"/>
          </a:solidFill>
          <a:ln>
            <a:solidFill>
              <a:srgbClr val="47A1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405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E94336-C181-B843-9E84-D016CF8B4F89}"/>
              </a:ext>
            </a:extLst>
          </p:cNvPr>
          <p:cNvSpPr txBox="1">
            <a:spLocks/>
          </p:cNvSpPr>
          <p:nvPr/>
        </p:nvSpPr>
        <p:spPr>
          <a:xfrm>
            <a:off x="3330172" y="437282"/>
            <a:ext cx="10515600" cy="4781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77" name="直接连接符 2">
            <a:extLst>
              <a:ext uri="{FF2B5EF4-FFF2-40B4-BE49-F238E27FC236}">
                <a16:creationId xmlns:a16="http://schemas.microsoft.com/office/drawing/2014/main" id="{64A97A0A-7C52-7648-95DA-99DB4B5B543E}"/>
              </a:ext>
            </a:extLst>
          </p:cNvPr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本框 77">
            <a:extLst>
              <a:ext uri="{FF2B5EF4-FFF2-40B4-BE49-F238E27FC236}">
                <a16:creationId xmlns:a16="http://schemas.microsoft.com/office/drawing/2014/main" id="{E7ED3914-52F9-3B4E-8B34-F6600DFBF511}"/>
              </a:ext>
            </a:extLst>
          </p:cNvPr>
          <p:cNvSpPr txBox="1"/>
          <p:nvPr/>
        </p:nvSpPr>
        <p:spPr>
          <a:xfrm>
            <a:off x="292499" y="285760"/>
            <a:ext cx="3570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二、项目介绍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Introduction</a:t>
            </a:r>
            <a:endParaRPr lang="zh-CN" alt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762E0BC-D2EC-2CB0-19FB-9387DB0D1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41" y="2152650"/>
            <a:ext cx="7336529" cy="3780686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F21FF772-432F-1A73-6E58-863527FE1C4A}"/>
              </a:ext>
            </a:extLst>
          </p:cNvPr>
          <p:cNvSpPr/>
          <p:nvPr/>
        </p:nvSpPr>
        <p:spPr>
          <a:xfrm>
            <a:off x="8702272" y="2152650"/>
            <a:ext cx="1946678" cy="638175"/>
          </a:xfrm>
          <a:prstGeom prst="roundRect">
            <a:avLst/>
          </a:prstGeom>
          <a:noFill/>
          <a:ln w="19050">
            <a:solidFill>
              <a:srgbClr val="47A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0C8659D-F095-E80B-1BC3-C37A4E1838B3}"/>
              </a:ext>
            </a:extLst>
          </p:cNvPr>
          <p:cNvSpPr txBox="1"/>
          <p:nvPr/>
        </p:nvSpPr>
        <p:spPr>
          <a:xfrm>
            <a:off x="9239250" y="2210127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文本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98C8C739-DC2C-0B8F-1354-A19A44E39D69}"/>
              </a:ext>
            </a:extLst>
          </p:cNvPr>
          <p:cNvSpPr/>
          <p:nvPr/>
        </p:nvSpPr>
        <p:spPr>
          <a:xfrm>
            <a:off x="8702272" y="3587740"/>
            <a:ext cx="1946678" cy="638175"/>
          </a:xfrm>
          <a:prstGeom prst="roundRect">
            <a:avLst/>
          </a:prstGeom>
          <a:noFill/>
          <a:ln w="19050">
            <a:solidFill>
              <a:srgbClr val="47A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047F6A2-D047-3882-88E4-C511ED59611F}"/>
              </a:ext>
            </a:extLst>
          </p:cNvPr>
          <p:cNvSpPr txBox="1"/>
          <p:nvPr/>
        </p:nvSpPr>
        <p:spPr>
          <a:xfrm>
            <a:off x="9239250" y="3645217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BERT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23DC95FE-E7D9-2C48-5907-FA4259F08B9B}"/>
              </a:ext>
            </a:extLst>
          </p:cNvPr>
          <p:cNvSpPr/>
          <p:nvPr/>
        </p:nvSpPr>
        <p:spPr>
          <a:xfrm>
            <a:off x="8702272" y="5065712"/>
            <a:ext cx="1946678" cy="638175"/>
          </a:xfrm>
          <a:prstGeom prst="roundRect">
            <a:avLst/>
          </a:prstGeom>
          <a:noFill/>
          <a:ln w="19050">
            <a:solidFill>
              <a:srgbClr val="47A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F7946C0-D0A8-06D1-E52F-204277A0D221}"/>
              </a:ext>
            </a:extLst>
          </p:cNvPr>
          <p:cNvSpPr txBox="1"/>
          <p:nvPr/>
        </p:nvSpPr>
        <p:spPr>
          <a:xfrm>
            <a:off x="8702272" y="5123189"/>
            <a:ext cx="217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余弦相似度</a:t>
            </a: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559EFB23-876B-78BB-FC7D-7BCA5C445119}"/>
              </a:ext>
            </a:extLst>
          </p:cNvPr>
          <p:cNvCxnSpPr>
            <a:cxnSpLocks/>
          </p:cNvCxnSpPr>
          <p:nvPr/>
        </p:nvCxnSpPr>
        <p:spPr>
          <a:xfrm>
            <a:off x="9675611" y="2867025"/>
            <a:ext cx="0" cy="6286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5C019002-712F-6ED0-5A7C-08EF2F1B61CA}"/>
              </a:ext>
            </a:extLst>
          </p:cNvPr>
          <p:cNvCxnSpPr>
            <a:cxnSpLocks/>
          </p:cNvCxnSpPr>
          <p:nvPr/>
        </p:nvCxnSpPr>
        <p:spPr>
          <a:xfrm>
            <a:off x="9664297" y="4362450"/>
            <a:ext cx="0" cy="6286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E6EE0FAC-427D-A61D-2982-058AEBFA10CE}"/>
              </a:ext>
            </a:extLst>
          </p:cNvPr>
          <p:cNvSpPr/>
          <p:nvPr/>
        </p:nvSpPr>
        <p:spPr>
          <a:xfrm>
            <a:off x="4771558" y="1098550"/>
            <a:ext cx="2372192" cy="442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+mn-ea"/>
              </a:rPr>
              <a:t>相似度分析算法</a:t>
            </a:r>
            <a:r>
              <a:rPr lang="zh-CN" altLang="en-US" b="1" dirty="0">
                <a:solidFill>
                  <a:schemeClr val="bg1"/>
                </a:solidFill>
                <a:latin typeface="+mn-ea"/>
              </a:rPr>
              <a:t>介绍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A634A51-3CBA-C250-80B5-E9E279C99EFF}"/>
              </a:ext>
            </a:extLst>
          </p:cNvPr>
          <p:cNvSpPr txBox="1"/>
          <p:nvPr/>
        </p:nvSpPr>
        <p:spPr>
          <a:xfrm>
            <a:off x="9620251" y="4454287"/>
            <a:ext cx="895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词向量</a:t>
            </a:r>
          </a:p>
        </p:txBody>
      </p:sp>
    </p:spTree>
    <p:extLst>
      <p:ext uri="{BB962C8B-B14F-4D97-AF65-F5344CB8AC3E}">
        <p14:creationId xmlns:p14="http://schemas.microsoft.com/office/powerpoint/2010/main" val="1049056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E94336-C181-B843-9E84-D016CF8B4F89}"/>
              </a:ext>
            </a:extLst>
          </p:cNvPr>
          <p:cNvSpPr txBox="1">
            <a:spLocks/>
          </p:cNvSpPr>
          <p:nvPr/>
        </p:nvSpPr>
        <p:spPr>
          <a:xfrm>
            <a:off x="3330172" y="437282"/>
            <a:ext cx="10515600" cy="4781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77" name="直接连接符 2">
            <a:extLst>
              <a:ext uri="{FF2B5EF4-FFF2-40B4-BE49-F238E27FC236}">
                <a16:creationId xmlns:a16="http://schemas.microsoft.com/office/drawing/2014/main" id="{64A97A0A-7C52-7648-95DA-99DB4B5B543E}"/>
              </a:ext>
            </a:extLst>
          </p:cNvPr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本框 77">
            <a:extLst>
              <a:ext uri="{FF2B5EF4-FFF2-40B4-BE49-F238E27FC236}">
                <a16:creationId xmlns:a16="http://schemas.microsoft.com/office/drawing/2014/main" id="{E7ED3914-52F9-3B4E-8B34-F6600DFBF511}"/>
              </a:ext>
            </a:extLst>
          </p:cNvPr>
          <p:cNvSpPr txBox="1"/>
          <p:nvPr/>
        </p:nvSpPr>
        <p:spPr>
          <a:xfrm>
            <a:off x="292499" y="285760"/>
            <a:ext cx="3570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二、项目介绍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Introduction</a:t>
            </a:r>
            <a:endParaRPr lang="zh-CN" alt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E6EE0FAC-427D-A61D-2982-058AEBFA10CE}"/>
              </a:ext>
            </a:extLst>
          </p:cNvPr>
          <p:cNvSpPr/>
          <p:nvPr/>
        </p:nvSpPr>
        <p:spPr>
          <a:xfrm>
            <a:off x="5081354" y="1099173"/>
            <a:ext cx="1686392" cy="472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分类算法介绍</a:t>
            </a:r>
            <a:endParaRPr lang="en-US" altLang="zh-CN" sz="1800" dirty="0">
              <a:solidFill>
                <a:schemeClr val="bg1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3389D90-18E4-FDEA-7FD6-5AFA0B64B3AA}"/>
              </a:ext>
            </a:extLst>
          </p:cNvPr>
          <p:cNvSpPr txBox="1"/>
          <p:nvPr/>
        </p:nvSpPr>
        <p:spPr>
          <a:xfrm>
            <a:off x="2566872" y="1527368"/>
            <a:ext cx="7277100" cy="886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电力数据、河流数据、积雪数据、信号数据、客流数据、异常故障数据</a:t>
            </a:r>
            <a:endParaRPr lang="en-US" altLang="zh-CN" sz="1800" dirty="0">
              <a:solidFill>
                <a:schemeClr val="bg1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医学指标、水文数据、瓦斯浓度、化学数据、金融数据、其他类数据</a:t>
            </a:r>
            <a:endParaRPr lang="zh-CN" altLang="en-US" dirty="0"/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FEEB18AA-8F34-30CA-664B-C0178B22D2D1}"/>
              </a:ext>
            </a:extLst>
          </p:cNvPr>
          <p:cNvSpPr/>
          <p:nvPr/>
        </p:nvSpPr>
        <p:spPr>
          <a:xfrm>
            <a:off x="3473047" y="2667000"/>
            <a:ext cx="1946678" cy="638175"/>
          </a:xfrm>
          <a:prstGeom prst="roundRect">
            <a:avLst/>
          </a:prstGeom>
          <a:noFill/>
          <a:ln w="19050">
            <a:solidFill>
              <a:srgbClr val="47A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D085EFE-9684-C737-60B4-515AEF601919}"/>
              </a:ext>
            </a:extLst>
          </p:cNvPr>
          <p:cNvSpPr txBox="1"/>
          <p:nvPr/>
        </p:nvSpPr>
        <p:spPr>
          <a:xfrm>
            <a:off x="3473047" y="2781518"/>
            <a:ext cx="203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</a:rPr>
              <a:t>人工标注数据集</a:t>
            </a: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D1C4D5BA-BA61-E2C6-2424-F3FDB491C916}"/>
              </a:ext>
            </a:extLst>
          </p:cNvPr>
          <p:cNvSpPr/>
          <p:nvPr/>
        </p:nvSpPr>
        <p:spPr>
          <a:xfrm>
            <a:off x="3473047" y="4102090"/>
            <a:ext cx="1946678" cy="638175"/>
          </a:xfrm>
          <a:prstGeom prst="roundRect">
            <a:avLst/>
          </a:prstGeom>
          <a:noFill/>
          <a:ln w="19050">
            <a:solidFill>
              <a:srgbClr val="47A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56BAB32-D34A-8A0F-54EC-B89E7D69596A}"/>
              </a:ext>
            </a:extLst>
          </p:cNvPr>
          <p:cNvSpPr txBox="1"/>
          <p:nvPr/>
        </p:nvSpPr>
        <p:spPr>
          <a:xfrm>
            <a:off x="3701646" y="4129277"/>
            <a:ext cx="1628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err="1">
                <a:solidFill>
                  <a:schemeClr val="bg1"/>
                </a:solidFill>
              </a:rPr>
              <a:t>DistilBert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DC5038EC-9EEF-445B-AED4-CB8AE1B40F79}"/>
              </a:ext>
            </a:extLst>
          </p:cNvPr>
          <p:cNvSpPr/>
          <p:nvPr/>
        </p:nvSpPr>
        <p:spPr>
          <a:xfrm>
            <a:off x="3473047" y="5580062"/>
            <a:ext cx="1946678" cy="638175"/>
          </a:xfrm>
          <a:prstGeom prst="roundRect">
            <a:avLst/>
          </a:prstGeom>
          <a:noFill/>
          <a:ln w="19050">
            <a:solidFill>
              <a:srgbClr val="47A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1377AD7-325A-4F8D-5C9B-F4C81380D7AE}"/>
              </a:ext>
            </a:extLst>
          </p:cNvPr>
          <p:cNvSpPr txBox="1"/>
          <p:nvPr/>
        </p:nvSpPr>
        <p:spPr>
          <a:xfrm>
            <a:off x="3573059" y="5667421"/>
            <a:ext cx="1746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</a:rPr>
              <a:t>论文分类结果</a:t>
            </a: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736C66AB-080A-2CE9-A4EA-023C5ABCBC66}"/>
              </a:ext>
            </a:extLst>
          </p:cNvPr>
          <p:cNvCxnSpPr>
            <a:cxnSpLocks/>
          </p:cNvCxnSpPr>
          <p:nvPr/>
        </p:nvCxnSpPr>
        <p:spPr>
          <a:xfrm>
            <a:off x="4446386" y="3381375"/>
            <a:ext cx="0" cy="6286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922579BB-FFCF-F62B-7344-2CCD8D5BDA57}"/>
              </a:ext>
            </a:extLst>
          </p:cNvPr>
          <p:cNvCxnSpPr>
            <a:cxnSpLocks/>
          </p:cNvCxnSpPr>
          <p:nvPr/>
        </p:nvCxnSpPr>
        <p:spPr>
          <a:xfrm>
            <a:off x="4435072" y="4876800"/>
            <a:ext cx="0" cy="6286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1998CD22-F6A8-D313-C05F-530E638367BA}"/>
              </a:ext>
            </a:extLst>
          </p:cNvPr>
          <p:cNvSpPr txBox="1"/>
          <p:nvPr/>
        </p:nvSpPr>
        <p:spPr>
          <a:xfrm>
            <a:off x="4435072" y="3474115"/>
            <a:ext cx="1172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</a:rPr>
              <a:t>微调模型</a:t>
            </a: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662151B9-C84B-7510-687E-A33043742472}"/>
              </a:ext>
            </a:extLst>
          </p:cNvPr>
          <p:cNvSpPr/>
          <p:nvPr/>
        </p:nvSpPr>
        <p:spPr>
          <a:xfrm>
            <a:off x="620194" y="4111780"/>
            <a:ext cx="1946678" cy="638175"/>
          </a:xfrm>
          <a:prstGeom prst="roundRect">
            <a:avLst/>
          </a:prstGeom>
          <a:noFill/>
          <a:ln w="19050">
            <a:solidFill>
              <a:srgbClr val="47A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D301AEE-D17D-0E7A-1DDF-E219BB16C8A6}"/>
              </a:ext>
            </a:extLst>
          </p:cNvPr>
          <p:cNvSpPr txBox="1"/>
          <p:nvPr/>
        </p:nvSpPr>
        <p:spPr>
          <a:xfrm>
            <a:off x="604953" y="4214586"/>
            <a:ext cx="20298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</a:rPr>
              <a:t>所有的论文总结</a:t>
            </a:r>
          </a:p>
        </p:txBody>
      </p: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9048A564-DFAE-F5C3-5B4A-019794A63290}"/>
              </a:ext>
            </a:extLst>
          </p:cNvPr>
          <p:cNvCxnSpPr>
            <a:cxnSpLocks/>
          </p:cNvCxnSpPr>
          <p:nvPr/>
        </p:nvCxnSpPr>
        <p:spPr>
          <a:xfrm>
            <a:off x="2634847" y="4421177"/>
            <a:ext cx="69890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9813178F-5F0B-3BA7-74A2-8DD9E30E8149}"/>
              </a:ext>
            </a:extLst>
          </p:cNvPr>
          <p:cNvSpPr txBox="1"/>
          <p:nvPr/>
        </p:nvSpPr>
        <p:spPr>
          <a:xfrm>
            <a:off x="3341255" y="4939162"/>
            <a:ext cx="1198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</a:rPr>
              <a:t>进行分类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96560C07-191B-8CEC-6181-E82173164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6782" y="2523958"/>
            <a:ext cx="3248025" cy="4048125"/>
          </a:xfrm>
          <a:prstGeom prst="rect">
            <a:avLst/>
          </a:prstGeom>
        </p:spPr>
      </p:pic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8FF964F2-CAEB-458B-9212-84A0201FD363}"/>
              </a:ext>
            </a:extLst>
          </p:cNvPr>
          <p:cNvCxnSpPr>
            <a:cxnSpLocks/>
          </p:cNvCxnSpPr>
          <p:nvPr/>
        </p:nvCxnSpPr>
        <p:spPr>
          <a:xfrm flipH="1">
            <a:off x="5924550" y="2982902"/>
            <a:ext cx="101917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9079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三、执行流程图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Execution Flow Chart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6E4E53CF-A65D-4A75-B622-47C2BC28BEB0}"/>
              </a:ext>
            </a:extLst>
          </p:cNvPr>
          <p:cNvGrpSpPr/>
          <p:nvPr/>
        </p:nvGrpSpPr>
        <p:grpSpPr>
          <a:xfrm>
            <a:off x="720337" y="1398432"/>
            <a:ext cx="9858956" cy="2326328"/>
            <a:chOff x="711267" y="1731322"/>
            <a:chExt cx="9858956" cy="2326328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401DD65-9FBB-E0C7-9625-7CF954B4B4AE}"/>
                </a:ext>
              </a:extLst>
            </p:cNvPr>
            <p:cNvSpPr/>
            <p:nvPr/>
          </p:nvSpPr>
          <p:spPr>
            <a:xfrm>
              <a:off x="711267" y="1731322"/>
              <a:ext cx="428625" cy="2326328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分析系统部署前</a:t>
              </a:r>
              <a:endParaRPr kumimoji="1" lang="zh-CN" altLang="en-US" sz="1200" b="1" dirty="0">
                <a:latin typeface="PingFang SC" panose="020B0400000000000000" pitchFamily="34" charset="-122"/>
                <a:ea typeface="PingFang SC" panose="020B0400000000000000" pitchFamily="34" charset="-122"/>
              </a:endParaRPr>
            </a:p>
          </p:txBody>
        </p:sp>
        <p:grpSp>
          <p:nvGrpSpPr>
            <p:cNvPr id="81" name="组合 80">
              <a:extLst>
                <a:ext uri="{FF2B5EF4-FFF2-40B4-BE49-F238E27FC236}">
                  <a16:creationId xmlns:a16="http://schemas.microsoft.com/office/drawing/2014/main" id="{87C5A664-A96C-BC11-C052-6ADCAFAF8507}"/>
                </a:ext>
              </a:extLst>
            </p:cNvPr>
            <p:cNvGrpSpPr/>
            <p:nvPr/>
          </p:nvGrpSpPr>
          <p:grpSpPr>
            <a:xfrm>
              <a:off x="1760034" y="1823601"/>
              <a:ext cx="8810189" cy="1890644"/>
              <a:chOff x="1811441" y="1811839"/>
              <a:chExt cx="8810189" cy="1890644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955931B-977E-8144-89D7-09510B6984BF}"/>
                  </a:ext>
                </a:extLst>
              </p:cNvPr>
              <p:cNvSpPr txBox="1"/>
              <p:nvPr/>
            </p:nvSpPr>
            <p:spPr>
              <a:xfrm>
                <a:off x="4595884" y="1811839"/>
                <a:ext cx="261535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全流程手工执行</a:t>
                </a: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7D9CB7B5-7048-0E4D-B814-E4FE079309C4}"/>
                  </a:ext>
                </a:extLst>
              </p:cNvPr>
              <p:cNvSpPr txBox="1"/>
              <p:nvPr/>
            </p:nvSpPr>
            <p:spPr>
              <a:xfrm>
                <a:off x="1811441" y="2990507"/>
                <a:ext cx="13844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CN" altLang="en-US" sz="1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登录知网</a:t>
                </a:r>
              </a:p>
            </p:txBody>
          </p:sp>
          <p:pic>
            <p:nvPicPr>
              <p:cNvPr id="14" name="图片 13" descr="人 (2)">
                <a:extLst>
                  <a:ext uri="{FF2B5EF4-FFF2-40B4-BE49-F238E27FC236}">
                    <a16:creationId xmlns:a16="http://schemas.microsoft.com/office/drawing/2014/main" id="{F96DD702-1806-0C46-8F62-9A1A51AC86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biLevel thresh="25000"/>
              </a:blip>
              <a:stretch>
                <a:fillRect/>
              </a:stretch>
            </p:blipFill>
            <p:spPr>
              <a:xfrm>
                <a:off x="2250240" y="2295422"/>
                <a:ext cx="607596" cy="607596"/>
              </a:xfrm>
              <a:prstGeom prst="rect">
                <a:avLst/>
              </a:prstGeom>
            </p:spPr>
          </p:pic>
          <p:pic>
            <p:nvPicPr>
              <p:cNvPr id="17" name="图形 16" descr="Internet">
                <a:extLst>
                  <a:ext uri="{FF2B5EF4-FFF2-40B4-BE49-F238E27FC236}">
                    <a16:creationId xmlns:a16="http://schemas.microsoft.com/office/drawing/2014/main" id="{F0A36638-6104-7646-AEB1-F732BE824E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908256" y="2409542"/>
                <a:ext cx="403296" cy="403296"/>
              </a:xfrm>
              <a:prstGeom prst="rect">
                <a:avLst/>
              </a:prstGeom>
            </p:spPr>
          </p:pic>
          <p:pic>
            <p:nvPicPr>
              <p:cNvPr id="19" name="图片 18" descr="人 (2)">
                <a:extLst>
                  <a:ext uri="{FF2B5EF4-FFF2-40B4-BE49-F238E27FC236}">
                    <a16:creationId xmlns:a16="http://schemas.microsoft.com/office/drawing/2014/main" id="{302F3A24-CB52-6543-90A7-6AA6A9A5E5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biLevel thresh="25000"/>
              </a:blip>
              <a:stretch>
                <a:fillRect/>
              </a:stretch>
            </p:blipFill>
            <p:spPr>
              <a:xfrm>
                <a:off x="5516112" y="2282927"/>
                <a:ext cx="607596" cy="607596"/>
              </a:xfrm>
              <a:prstGeom prst="rect">
                <a:avLst/>
              </a:prstGeom>
            </p:spPr>
          </p:pic>
          <p:pic>
            <p:nvPicPr>
              <p:cNvPr id="21" name="图片 20" descr="人 (2)">
                <a:extLst>
                  <a:ext uri="{FF2B5EF4-FFF2-40B4-BE49-F238E27FC236}">
                    <a16:creationId xmlns:a16="http://schemas.microsoft.com/office/drawing/2014/main" id="{85389B67-5974-2748-A07E-B08D7E2791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biLevel thresh="25000"/>
              </a:blip>
              <a:stretch>
                <a:fillRect/>
              </a:stretch>
            </p:blipFill>
            <p:spPr>
              <a:xfrm>
                <a:off x="6870220" y="2294313"/>
                <a:ext cx="607596" cy="607596"/>
              </a:xfrm>
              <a:prstGeom prst="rect">
                <a:avLst/>
              </a:prstGeom>
            </p:spPr>
          </p:pic>
          <p:pic>
            <p:nvPicPr>
              <p:cNvPr id="22" name="图形 21" descr="列表">
                <a:extLst>
                  <a:ext uri="{FF2B5EF4-FFF2-40B4-BE49-F238E27FC236}">
                    <a16:creationId xmlns:a16="http://schemas.microsoft.com/office/drawing/2014/main" id="{660254DF-797B-774F-968B-07493CA2D9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671494" y="2388905"/>
                <a:ext cx="335200" cy="335200"/>
              </a:xfrm>
              <a:prstGeom prst="rect">
                <a:avLst/>
              </a:prstGeom>
            </p:spPr>
          </p:pic>
          <p:pic>
            <p:nvPicPr>
              <p:cNvPr id="23" name="图片 22" descr="人 (2)">
                <a:extLst>
                  <a:ext uri="{FF2B5EF4-FFF2-40B4-BE49-F238E27FC236}">
                    <a16:creationId xmlns:a16="http://schemas.microsoft.com/office/drawing/2014/main" id="{C534BB7A-5AB3-9447-B081-AF65F88DE1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biLevel thresh="25000"/>
              </a:blip>
              <a:stretch>
                <a:fillRect/>
              </a:stretch>
            </p:blipFill>
            <p:spPr>
              <a:xfrm>
                <a:off x="8224328" y="2242520"/>
                <a:ext cx="607596" cy="607596"/>
              </a:xfrm>
              <a:prstGeom prst="rect">
                <a:avLst/>
              </a:prstGeom>
            </p:spPr>
          </p:pic>
          <p:pic>
            <p:nvPicPr>
              <p:cNvPr id="25" name="图片 24" descr="人 (2)">
                <a:extLst>
                  <a:ext uri="{FF2B5EF4-FFF2-40B4-BE49-F238E27FC236}">
                    <a16:creationId xmlns:a16="http://schemas.microsoft.com/office/drawing/2014/main" id="{EA043DAD-26FE-504E-9C09-8A0C3F2366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biLevel thresh="25000"/>
              </a:blip>
              <a:stretch>
                <a:fillRect/>
              </a:stretch>
            </p:blipFill>
            <p:spPr>
              <a:xfrm>
                <a:off x="9688115" y="2274319"/>
                <a:ext cx="607596" cy="607596"/>
              </a:xfrm>
              <a:prstGeom prst="rect">
                <a:avLst/>
              </a:prstGeom>
            </p:spPr>
          </p:pic>
          <p:pic>
            <p:nvPicPr>
              <p:cNvPr id="26" name="图形 25" descr="复选标记">
                <a:extLst>
                  <a:ext uri="{FF2B5EF4-FFF2-40B4-BE49-F238E27FC236}">
                    <a16:creationId xmlns:a16="http://schemas.microsoft.com/office/drawing/2014/main" id="{8C0916C1-929B-D043-A3B8-71F9E46331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9404797" y="2290071"/>
                <a:ext cx="349732" cy="349732"/>
              </a:xfrm>
              <a:prstGeom prst="rect">
                <a:avLst/>
              </a:prstGeom>
            </p:spPr>
          </p:pic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86FA1D0E-9932-3245-8064-2F3E4AE0906A}"/>
                  </a:ext>
                </a:extLst>
              </p:cNvPr>
              <p:cNvSpPr txBox="1"/>
              <p:nvPr/>
            </p:nvSpPr>
            <p:spPr>
              <a:xfrm>
                <a:off x="9386417" y="2963819"/>
                <a:ext cx="123521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CN" altLang="en-US" sz="1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获得一批值得精读的论文列表</a:t>
                </a: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A8005495-53E8-5B4F-A468-E04BAF9BFFF7}"/>
                  </a:ext>
                </a:extLst>
              </p:cNvPr>
              <p:cNvSpPr txBox="1"/>
              <p:nvPr/>
            </p:nvSpPr>
            <p:spPr>
              <a:xfrm>
                <a:off x="7864544" y="2941614"/>
                <a:ext cx="127090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CN" altLang="en-US" sz="1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简读后判断是否值得精读</a:t>
                </a: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3FE8C83F-9F66-8F40-995F-EB838ADCE489}"/>
                  </a:ext>
                </a:extLst>
              </p:cNvPr>
              <p:cNvSpPr txBox="1"/>
              <p:nvPr/>
            </p:nvSpPr>
            <p:spPr>
              <a:xfrm>
                <a:off x="6609070" y="2926695"/>
                <a:ext cx="111389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CN" altLang="en-US" sz="1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简要阅读论文</a:t>
                </a: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F5E85C21-7C7D-0142-B183-FC908446D450}"/>
                  </a:ext>
                </a:extLst>
              </p:cNvPr>
              <p:cNvSpPr txBox="1"/>
              <p:nvPr/>
            </p:nvSpPr>
            <p:spPr>
              <a:xfrm>
                <a:off x="5245028" y="2933655"/>
                <a:ext cx="111389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CN" altLang="en-US" sz="1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手动选择论文进行下载</a:t>
                </a:r>
              </a:p>
            </p:txBody>
          </p:sp>
          <p:grpSp>
            <p:nvGrpSpPr>
              <p:cNvPr id="73" name="组合 72">
                <a:extLst>
                  <a:ext uri="{FF2B5EF4-FFF2-40B4-BE49-F238E27FC236}">
                    <a16:creationId xmlns:a16="http://schemas.microsoft.com/office/drawing/2014/main" id="{8A376744-A541-ED10-0527-3F8785270A00}"/>
                  </a:ext>
                </a:extLst>
              </p:cNvPr>
              <p:cNvGrpSpPr/>
              <p:nvPr/>
            </p:nvGrpSpPr>
            <p:grpSpPr>
              <a:xfrm>
                <a:off x="3732685" y="2309483"/>
                <a:ext cx="1149823" cy="1166679"/>
                <a:chOff x="3732685" y="2309483"/>
                <a:chExt cx="1149823" cy="1166679"/>
              </a:xfrm>
            </p:grpSpPr>
            <p:pic>
              <p:nvPicPr>
                <p:cNvPr id="15" name="图片 14" descr="人 (2)">
                  <a:extLst>
                    <a:ext uri="{FF2B5EF4-FFF2-40B4-BE49-F238E27FC236}">
                      <a16:creationId xmlns:a16="http://schemas.microsoft.com/office/drawing/2014/main" id="{F1C1D068-861A-5A4E-8558-0542721D69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biLevel thresh="25000"/>
                </a:blip>
                <a:stretch>
                  <a:fillRect/>
                </a:stretch>
              </p:blipFill>
              <p:spPr>
                <a:xfrm>
                  <a:off x="4004918" y="2309483"/>
                  <a:ext cx="607596" cy="607596"/>
                </a:xfrm>
                <a:prstGeom prst="rect">
                  <a:avLst/>
                </a:prstGeom>
              </p:spPr>
            </p:pic>
            <p:pic>
              <p:nvPicPr>
                <p:cNvPr id="18" name="图形 17" descr="月历">
                  <a:extLst>
                    <a:ext uri="{FF2B5EF4-FFF2-40B4-BE49-F238E27FC236}">
                      <a16:creationId xmlns:a16="http://schemas.microsoft.com/office/drawing/2014/main" id="{EA9584C3-FD8C-9F44-BB7F-691CDB2133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32685" y="2410583"/>
                  <a:ext cx="405396" cy="405396"/>
                </a:xfrm>
                <a:prstGeom prst="rect">
                  <a:avLst/>
                </a:prstGeom>
              </p:spPr>
            </p:pic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2A7A6AAC-DD58-5548-A811-C4B68C3D461D}"/>
                    </a:ext>
                  </a:extLst>
                </p:cNvPr>
                <p:cNvSpPr txBox="1"/>
                <p:nvPr/>
              </p:nvSpPr>
              <p:spPr>
                <a:xfrm>
                  <a:off x="3768616" y="2952942"/>
                  <a:ext cx="111389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zh-CN" altLang="en-US" sz="14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输入关键词、主题等信息</a:t>
                  </a:r>
                </a:p>
              </p:txBody>
            </p:sp>
          </p:grpSp>
          <p:pic>
            <p:nvPicPr>
              <p:cNvPr id="34" name="图形 33" descr="目标受众">
                <a:extLst>
                  <a:ext uri="{FF2B5EF4-FFF2-40B4-BE49-F238E27FC236}">
                    <a16:creationId xmlns:a16="http://schemas.microsoft.com/office/drawing/2014/main" id="{2F9A929D-77C1-5747-BE42-F33DEFB2FE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8030480" y="2190159"/>
                <a:ext cx="349732" cy="349732"/>
              </a:xfrm>
              <a:prstGeom prst="rect">
                <a:avLst/>
              </a:prstGeom>
            </p:spPr>
          </p:pic>
          <p:sp>
            <p:nvSpPr>
              <p:cNvPr id="35" name="箭头: 右 90">
                <a:extLst>
                  <a:ext uri="{FF2B5EF4-FFF2-40B4-BE49-F238E27FC236}">
                    <a16:creationId xmlns:a16="http://schemas.microsoft.com/office/drawing/2014/main" id="{FEB06653-512A-574F-BBC8-CC0D8D245EBF}"/>
                  </a:ext>
                </a:extLst>
              </p:cNvPr>
              <p:cNvSpPr/>
              <p:nvPr/>
            </p:nvSpPr>
            <p:spPr>
              <a:xfrm>
                <a:off x="6208511" y="2679731"/>
                <a:ext cx="490433" cy="152772"/>
              </a:xfrm>
              <a:prstGeom prst="rightArrow">
                <a:avLst/>
              </a:prstGeom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箭头: 右 91">
                <a:extLst>
                  <a:ext uri="{FF2B5EF4-FFF2-40B4-BE49-F238E27FC236}">
                    <a16:creationId xmlns:a16="http://schemas.microsoft.com/office/drawing/2014/main" id="{8B34636D-5ECE-0A4A-9FB1-E69A8D93FD1B}"/>
                  </a:ext>
                </a:extLst>
              </p:cNvPr>
              <p:cNvSpPr/>
              <p:nvPr/>
            </p:nvSpPr>
            <p:spPr>
              <a:xfrm>
                <a:off x="4750161" y="2692846"/>
                <a:ext cx="490433" cy="171976"/>
              </a:xfrm>
              <a:prstGeom prst="rightArrow">
                <a:avLst/>
              </a:prstGeom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箭头: 右 92">
                <a:extLst>
                  <a:ext uri="{FF2B5EF4-FFF2-40B4-BE49-F238E27FC236}">
                    <a16:creationId xmlns:a16="http://schemas.microsoft.com/office/drawing/2014/main" id="{85536A3E-DA55-104A-9DF5-D304CACBF5AA}"/>
                  </a:ext>
                </a:extLst>
              </p:cNvPr>
              <p:cNvSpPr/>
              <p:nvPr/>
            </p:nvSpPr>
            <p:spPr>
              <a:xfrm>
                <a:off x="2978650" y="2701612"/>
                <a:ext cx="490433" cy="171976"/>
              </a:xfrm>
              <a:prstGeom prst="rightArrow">
                <a:avLst/>
              </a:prstGeom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pic>
            <p:nvPicPr>
              <p:cNvPr id="66" name="图形 65" descr="研究">
                <a:extLst>
                  <a:ext uri="{FF2B5EF4-FFF2-40B4-BE49-F238E27FC236}">
                    <a16:creationId xmlns:a16="http://schemas.microsoft.com/office/drawing/2014/main" id="{25C79CA1-E5DC-E64C-BF30-BF154BC1ED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5296194" y="2292659"/>
                <a:ext cx="365809" cy="365809"/>
              </a:xfrm>
              <a:prstGeom prst="rect">
                <a:avLst/>
              </a:prstGeom>
            </p:spPr>
          </p:pic>
          <p:sp>
            <p:nvSpPr>
              <p:cNvPr id="9" name="箭头: 右 90">
                <a:extLst>
                  <a:ext uri="{FF2B5EF4-FFF2-40B4-BE49-F238E27FC236}">
                    <a16:creationId xmlns:a16="http://schemas.microsoft.com/office/drawing/2014/main" id="{14803639-8444-9130-FDED-BE7DCDD243F8}"/>
                  </a:ext>
                </a:extLst>
              </p:cNvPr>
              <p:cNvSpPr/>
              <p:nvPr/>
            </p:nvSpPr>
            <p:spPr>
              <a:xfrm>
                <a:off x="7566841" y="2663207"/>
                <a:ext cx="490433" cy="152772"/>
              </a:xfrm>
              <a:prstGeom prst="rightArrow">
                <a:avLst/>
              </a:prstGeom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0" name="箭头: 右 90">
                <a:extLst>
                  <a:ext uri="{FF2B5EF4-FFF2-40B4-BE49-F238E27FC236}">
                    <a16:creationId xmlns:a16="http://schemas.microsoft.com/office/drawing/2014/main" id="{8B66C4CB-74BA-6CF5-302E-644B3C0F6018}"/>
                  </a:ext>
                </a:extLst>
              </p:cNvPr>
              <p:cNvSpPr/>
              <p:nvPr/>
            </p:nvSpPr>
            <p:spPr>
              <a:xfrm>
                <a:off x="8998978" y="2682520"/>
                <a:ext cx="490433" cy="152772"/>
              </a:xfrm>
              <a:prstGeom prst="rightArrow">
                <a:avLst/>
              </a:prstGeom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73FBFC1E-E3AB-49F2-CB92-A403C30E05F8}"/>
              </a:ext>
            </a:extLst>
          </p:cNvPr>
          <p:cNvGrpSpPr/>
          <p:nvPr/>
        </p:nvGrpSpPr>
        <p:grpSpPr>
          <a:xfrm>
            <a:off x="724345" y="4039255"/>
            <a:ext cx="10973725" cy="2428497"/>
            <a:chOff x="726441" y="4230618"/>
            <a:chExt cx="10973725" cy="2428497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F54DDDC-0F97-5247-8255-1D822CE8DB00}"/>
                </a:ext>
              </a:extLst>
            </p:cNvPr>
            <p:cNvSpPr/>
            <p:nvPr/>
          </p:nvSpPr>
          <p:spPr>
            <a:xfrm>
              <a:off x="726441" y="4327375"/>
              <a:ext cx="428625" cy="2027555"/>
            </a:xfrm>
            <a:prstGeom prst="rect">
              <a:avLst/>
            </a:prstGeom>
            <a:solidFill>
              <a:srgbClr val="00AE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分析系统部署后</a:t>
              </a:r>
              <a:endParaRPr kumimoji="1" lang="zh-CN" altLang="en-US" sz="1200" b="1" dirty="0">
                <a:latin typeface="PingFang SC" panose="020B0400000000000000" pitchFamily="34" charset="-122"/>
                <a:ea typeface="PingFang SC" panose="020B0400000000000000" pitchFamily="34" charset="-122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91131CB-23F3-E840-8849-944B1A0360B8}"/>
                </a:ext>
              </a:extLst>
            </p:cNvPr>
            <p:cNvSpPr txBox="1"/>
            <p:nvPr/>
          </p:nvSpPr>
          <p:spPr>
            <a:xfrm>
              <a:off x="3231431" y="4230618"/>
              <a:ext cx="64164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000" b="1" dirty="0">
                  <a:solidFill>
                    <a:srgbClr val="04AF59"/>
                  </a:solidFill>
                  <a:latin typeface="微软雅黑" panose="020B0503020204020204" charset="-122"/>
                  <a:ea typeface="微软雅黑" panose="020B0503020204020204" charset="-122"/>
                </a:rPr>
                <a:t>机器人自动执行登录知网、下载论文、智能分析等步骤</a:t>
              </a:r>
            </a:p>
          </p:txBody>
        </p:sp>
        <p:pic>
          <p:nvPicPr>
            <p:cNvPr id="41" name="图形 40" descr="月历">
              <a:extLst>
                <a:ext uri="{FF2B5EF4-FFF2-40B4-BE49-F238E27FC236}">
                  <a16:creationId xmlns:a16="http://schemas.microsoft.com/office/drawing/2014/main" id="{BB630B42-AD14-374F-BDC1-CAE4CF953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868765" y="4903909"/>
              <a:ext cx="340931" cy="340931"/>
            </a:xfrm>
            <a:prstGeom prst="rect">
              <a:avLst/>
            </a:prstGeom>
          </p:spPr>
        </p:pic>
        <p:pic>
          <p:nvPicPr>
            <p:cNvPr id="42" name="图片 41" descr="ibot">
              <a:extLst>
                <a:ext uri="{FF2B5EF4-FFF2-40B4-BE49-F238E27FC236}">
                  <a16:creationId xmlns:a16="http://schemas.microsoft.com/office/drawing/2014/main" id="{4D053603-AABE-A643-B7C4-FFD61D929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01807" y="4885657"/>
              <a:ext cx="565151" cy="565151"/>
            </a:xfrm>
            <a:prstGeom prst="rect">
              <a:avLst/>
            </a:prstGeom>
          </p:spPr>
        </p:pic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9DE11FDA-7BC8-164A-BCEE-3B990BFC3AC4}"/>
                </a:ext>
              </a:extLst>
            </p:cNvPr>
            <p:cNvSpPr txBox="1"/>
            <p:nvPr/>
          </p:nvSpPr>
          <p:spPr>
            <a:xfrm>
              <a:off x="4738261" y="5510539"/>
              <a:ext cx="11138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400" dirty="0">
                  <a:solidFill>
                    <a:srgbClr val="03AF58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输入关键词、主题</a:t>
              </a:r>
            </a:p>
          </p:txBody>
        </p:sp>
        <p:pic>
          <p:nvPicPr>
            <p:cNvPr id="51" name="图形 50" descr="列表">
              <a:extLst>
                <a:ext uri="{FF2B5EF4-FFF2-40B4-BE49-F238E27FC236}">
                  <a16:creationId xmlns:a16="http://schemas.microsoft.com/office/drawing/2014/main" id="{940AB193-26AD-D14C-B178-420AA1E11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4879202" y="5187123"/>
              <a:ext cx="335200" cy="335200"/>
            </a:xfrm>
            <a:prstGeom prst="rect">
              <a:avLst/>
            </a:prstGeom>
          </p:spPr>
        </p:pic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3E04A628-3230-AE29-35A9-1504D014D2FA}"/>
                </a:ext>
              </a:extLst>
            </p:cNvPr>
            <p:cNvGrpSpPr/>
            <p:nvPr/>
          </p:nvGrpSpPr>
          <p:grpSpPr>
            <a:xfrm>
              <a:off x="6165737" y="4918336"/>
              <a:ext cx="1113892" cy="1117123"/>
              <a:chOff x="6165129" y="4834280"/>
              <a:chExt cx="1113892" cy="1117123"/>
            </a:xfrm>
          </p:grpSpPr>
          <p:pic>
            <p:nvPicPr>
              <p:cNvPr id="43" name="图形 42" descr="Internet">
                <a:extLst>
                  <a:ext uri="{FF2B5EF4-FFF2-40B4-BE49-F238E27FC236}">
                    <a16:creationId xmlns:a16="http://schemas.microsoft.com/office/drawing/2014/main" id="{EFE03FE5-864D-5D4C-B15D-A6156BF7D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6183387" y="4949305"/>
                <a:ext cx="403296" cy="403296"/>
              </a:xfrm>
              <a:prstGeom prst="rect">
                <a:avLst/>
              </a:prstGeom>
            </p:spPr>
          </p:pic>
          <p:pic>
            <p:nvPicPr>
              <p:cNvPr id="44" name="图片 43" descr="ibot">
                <a:extLst>
                  <a:ext uri="{FF2B5EF4-FFF2-40B4-BE49-F238E27FC236}">
                    <a16:creationId xmlns:a16="http://schemas.microsoft.com/office/drawing/2014/main" id="{CD9A09CD-1B2E-0B45-9D13-03E3D6534D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6548749" y="4834280"/>
                <a:ext cx="565151" cy="565151"/>
              </a:xfrm>
              <a:prstGeom prst="rect">
                <a:avLst/>
              </a:prstGeom>
            </p:spPr>
          </p:pic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382058E2-F7FD-924B-8AF4-7A6158C18159}"/>
                  </a:ext>
                </a:extLst>
              </p:cNvPr>
              <p:cNvSpPr txBox="1"/>
              <p:nvPr/>
            </p:nvSpPr>
            <p:spPr>
              <a:xfrm>
                <a:off x="6165129" y="5428183"/>
                <a:ext cx="111389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CN" altLang="en-US" sz="1400" dirty="0">
                    <a:solidFill>
                      <a:srgbClr val="00AE57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批量下载论文</a:t>
                </a:r>
              </a:p>
            </p:txBody>
          </p:sp>
        </p:grp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D6A33F54-DC76-9D47-B53D-F338DD3BEB83}"/>
                </a:ext>
              </a:extLst>
            </p:cNvPr>
            <p:cNvSpPr txBox="1"/>
            <p:nvPr/>
          </p:nvSpPr>
          <p:spPr>
            <a:xfrm>
              <a:off x="7473690" y="5491220"/>
              <a:ext cx="136242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400" dirty="0">
                  <a:solidFill>
                    <a:srgbClr val="00AE57"/>
                  </a:solidFill>
                  <a:latin typeface="微软雅黑" panose="020B0503020204020204" charset="-122"/>
                  <a:ea typeface="微软雅黑" panose="020B0503020204020204" charset="-122"/>
                </a:rPr>
                <a:t>使用</a:t>
              </a:r>
              <a:r>
                <a:rPr kumimoji="1" lang="en-US" altLang="zh-CN" sz="1400" dirty="0" err="1">
                  <a:solidFill>
                    <a:srgbClr val="00AE57"/>
                  </a:solidFill>
                  <a:latin typeface="微软雅黑" panose="020B0503020204020204" charset="-122"/>
                  <a:ea typeface="微软雅黑" panose="020B0503020204020204" charset="-122"/>
                </a:rPr>
                <a:t>kimi</a:t>
              </a:r>
              <a:r>
                <a:rPr kumimoji="1" lang="zh-CN" altLang="en-US" sz="1400" dirty="0">
                  <a:solidFill>
                    <a:srgbClr val="00AE57"/>
                  </a:solidFill>
                  <a:latin typeface="微软雅黑" panose="020B0503020204020204" charset="-122"/>
                  <a:ea typeface="微软雅黑" panose="020B0503020204020204" charset="-122"/>
                </a:rPr>
                <a:t>对论文进行智能概括</a:t>
              </a:r>
            </a:p>
          </p:txBody>
        </p:sp>
        <p:pic>
          <p:nvPicPr>
            <p:cNvPr id="46" name="图片 45" descr="ibot">
              <a:extLst>
                <a:ext uri="{FF2B5EF4-FFF2-40B4-BE49-F238E27FC236}">
                  <a16:creationId xmlns:a16="http://schemas.microsoft.com/office/drawing/2014/main" id="{D9FC3DCE-4C34-0348-9F57-40EDC5A020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00926" y="4881382"/>
              <a:ext cx="565151" cy="565151"/>
            </a:xfrm>
            <a:prstGeom prst="rect">
              <a:avLst/>
            </a:prstGeom>
          </p:spPr>
        </p:pic>
        <p:sp>
          <p:nvSpPr>
            <p:cNvPr id="55" name="箭头: 右 119">
              <a:extLst>
                <a:ext uri="{FF2B5EF4-FFF2-40B4-BE49-F238E27FC236}">
                  <a16:creationId xmlns:a16="http://schemas.microsoft.com/office/drawing/2014/main" id="{2A18C9AA-FEE8-C54A-A2F9-BD3740C93238}"/>
                </a:ext>
              </a:extLst>
            </p:cNvPr>
            <p:cNvSpPr/>
            <p:nvPr/>
          </p:nvSpPr>
          <p:spPr>
            <a:xfrm>
              <a:off x="8641472" y="5205212"/>
              <a:ext cx="424066" cy="138864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箭头: 右 120">
              <a:extLst>
                <a:ext uri="{FF2B5EF4-FFF2-40B4-BE49-F238E27FC236}">
                  <a16:creationId xmlns:a16="http://schemas.microsoft.com/office/drawing/2014/main" id="{F2C52DD2-6788-3F4F-8F13-11FE9B4E2B0C}"/>
                </a:ext>
              </a:extLst>
            </p:cNvPr>
            <p:cNvSpPr/>
            <p:nvPr/>
          </p:nvSpPr>
          <p:spPr>
            <a:xfrm>
              <a:off x="7174099" y="5199534"/>
              <a:ext cx="424066" cy="138864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箭头: 右 121">
              <a:extLst>
                <a:ext uri="{FF2B5EF4-FFF2-40B4-BE49-F238E27FC236}">
                  <a16:creationId xmlns:a16="http://schemas.microsoft.com/office/drawing/2014/main" id="{DFF897D3-252F-B84F-AE23-1360486CCEE9}"/>
                </a:ext>
              </a:extLst>
            </p:cNvPr>
            <p:cNvSpPr/>
            <p:nvPr/>
          </p:nvSpPr>
          <p:spPr>
            <a:xfrm>
              <a:off x="5677327" y="5201499"/>
              <a:ext cx="424066" cy="138864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8" name="图片 47" descr="ibot">
              <a:extLst>
                <a:ext uri="{FF2B5EF4-FFF2-40B4-BE49-F238E27FC236}">
                  <a16:creationId xmlns:a16="http://schemas.microsoft.com/office/drawing/2014/main" id="{69992CDE-7000-3D46-9C23-1F81A4756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339109" y="4906357"/>
              <a:ext cx="565151" cy="565151"/>
            </a:xfrm>
            <a:prstGeom prst="rect">
              <a:avLst/>
            </a:prstGeom>
          </p:spPr>
        </p:pic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73610CD2-0143-5742-8813-3B9DFA7BE54C}"/>
                </a:ext>
              </a:extLst>
            </p:cNvPr>
            <p:cNvSpPr txBox="1"/>
            <p:nvPr/>
          </p:nvSpPr>
          <p:spPr>
            <a:xfrm>
              <a:off x="9046207" y="5477375"/>
              <a:ext cx="111389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400" dirty="0">
                  <a:solidFill>
                    <a:srgbClr val="00AE57"/>
                  </a:solidFill>
                  <a:latin typeface="微软雅黑" panose="020B0503020204020204" charset="-122"/>
                  <a:ea typeface="微软雅黑" panose="020B0503020204020204" charset="-122"/>
                </a:rPr>
                <a:t>BERT</a:t>
              </a:r>
              <a:r>
                <a:rPr kumimoji="1" lang="zh-CN" altLang="en-US" sz="1400" dirty="0">
                  <a:solidFill>
                    <a:srgbClr val="00AE57"/>
                  </a:solidFill>
                  <a:latin typeface="微软雅黑" panose="020B0503020204020204" charset="-122"/>
                  <a:ea typeface="微软雅黑" panose="020B0503020204020204" charset="-122"/>
                </a:rPr>
                <a:t>对论文进行语义相似度分析</a:t>
              </a:r>
            </a:p>
          </p:txBody>
        </p:sp>
        <p:sp>
          <p:nvSpPr>
            <p:cNvPr id="59" name="箭头: 右 124">
              <a:extLst>
                <a:ext uri="{FF2B5EF4-FFF2-40B4-BE49-F238E27FC236}">
                  <a16:creationId xmlns:a16="http://schemas.microsoft.com/office/drawing/2014/main" id="{F6A92F14-521B-8F43-811F-304DFD6315D7}"/>
                </a:ext>
              </a:extLst>
            </p:cNvPr>
            <p:cNvSpPr/>
            <p:nvPr/>
          </p:nvSpPr>
          <p:spPr>
            <a:xfrm>
              <a:off x="9946121" y="5215581"/>
              <a:ext cx="424066" cy="138864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1" name="图片 60" descr="ibot">
              <a:extLst>
                <a:ext uri="{FF2B5EF4-FFF2-40B4-BE49-F238E27FC236}">
                  <a16:creationId xmlns:a16="http://schemas.microsoft.com/office/drawing/2014/main" id="{D830A3BC-A26F-5D4C-AA2E-7395543E1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724988" y="4926069"/>
              <a:ext cx="565151" cy="565151"/>
            </a:xfrm>
            <a:prstGeom prst="rect">
              <a:avLst/>
            </a:prstGeom>
          </p:spPr>
        </p:pic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BE1683EC-58D1-B843-8351-7245264AF6B1}"/>
                </a:ext>
              </a:extLst>
            </p:cNvPr>
            <p:cNvSpPr txBox="1"/>
            <p:nvPr/>
          </p:nvSpPr>
          <p:spPr>
            <a:xfrm>
              <a:off x="10370187" y="5510539"/>
              <a:ext cx="132997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1400" dirty="0">
                  <a:solidFill>
                    <a:srgbClr val="00AE57"/>
                  </a:solidFill>
                  <a:latin typeface="微软雅黑" panose="020B0503020204020204" charset="-122"/>
                  <a:ea typeface="微软雅黑" panose="020B0503020204020204" charset="-122"/>
                </a:rPr>
                <a:t>获得指定数量的值得精读的论文</a:t>
              </a:r>
            </a:p>
          </p:txBody>
        </p: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7AAE92BD-F101-BE67-A6DB-8A71A1C387A0}"/>
                </a:ext>
              </a:extLst>
            </p:cNvPr>
            <p:cNvGrpSpPr/>
            <p:nvPr/>
          </p:nvGrpSpPr>
          <p:grpSpPr>
            <a:xfrm>
              <a:off x="1908881" y="4846105"/>
              <a:ext cx="1149823" cy="1813010"/>
              <a:chOff x="3732685" y="2309483"/>
              <a:chExt cx="1149823" cy="1813010"/>
            </a:xfrm>
          </p:grpSpPr>
          <p:pic>
            <p:nvPicPr>
              <p:cNvPr id="75" name="图片 74" descr="人 (2)">
                <a:extLst>
                  <a:ext uri="{FF2B5EF4-FFF2-40B4-BE49-F238E27FC236}">
                    <a16:creationId xmlns:a16="http://schemas.microsoft.com/office/drawing/2014/main" id="{41DA993B-36C7-C134-1C4A-5961955A59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biLevel thresh="25000"/>
              </a:blip>
              <a:stretch>
                <a:fillRect/>
              </a:stretch>
            </p:blipFill>
            <p:spPr>
              <a:xfrm>
                <a:off x="4004918" y="2309483"/>
                <a:ext cx="607596" cy="607596"/>
              </a:xfrm>
              <a:prstGeom prst="rect">
                <a:avLst/>
              </a:prstGeom>
            </p:spPr>
          </p:pic>
          <p:pic>
            <p:nvPicPr>
              <p:cNvPr id="76" name="图形 75" descr="月历">
                <a:extLst>
                  <a:ext uri="{FF2B5EF4-FFF2-40B4-BE49-F238E27FC236}">
                    <a16:creationId xmlns:a16="http://schemas.microsoft.com/office/drawing/2014/main" id="{68D7FF31-8DA5-7470-885F-F22E18306E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3732685" y="2410583"/>
                <a:ext cx="405396" cy="405396"/>
              </a:xfrm>
              <a:prstGeom prst="rect">
                <a:avLst/>
              </a:prstGeom>
            </p:spPr>
          </p:pic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id="{81135524-100A-2BD0-1E51-2854E9939124}"/>
                  </a:ext>
                </a:extLst>
              </p:cNvPr>
              <p:cNvSpPr txBox="1"/>
              <p:nvPr/>
            </p:nvSpPr>
            <p:spPr>
              <a:xfrm>
                <a:off x="3768616" y="2952942"/>
                <a:ext cx="1113892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CN" altLang="en-US" sz="1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提前准备好关键词、主题、所需要的论文数量的信息</a:t>
                </a:r>
              </a:p>
            </p:txBody>
          </p:sp>
        </p:grpSp>
        <p:grpSp>
          <p:nvGrpSpPr>
            <p:cNvPr id="79" name="组合 78">
              <a:extLst>
                <a:ext uri="{FF2B5EF4-FFF2-40B4-BE49-F238E27FC236}">
                  <a16:creationId xmlns:a16="http://schemas.microsoft.com/office/drawing/2014/main" id="{47230121-A3D8-9BE8-6133-AEA1128B8D0B}"/>
                </a:ext>
              </a:extLst>
            </p:cNvPr>
            <p:cNvGrpSpPr/>
            <p:nvPr/>
          </p:nvGrpSpPr>
          <p:grpSpPr>
            <a:xfrm>
              <a:off x="3483075" y="4885658"/>
              <a:ext cx="1335090" cy="978607"/>
              <a:chOff x="3682305" y="4836266"/>
              <a:chExt cx="1335090" cy="978607"/>
            </a:xfrm>
          </p:grpSpPr>
          <p:pic>
            <p:nvPicPr>
              <p:cNvPr id="13" name="图片 12" descr="ibot">
                <a:extLst>
                  <a:ext uri="{FF2B5EF4-FFF2-40B4-BE49-F238E27FC236}">
                    <a16:creationId xmlns:a16="http://schemas.microsoft.com/office/drawing/2014/main" id="{68B93D38-B207-F344-A981-A53D765689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4017082" y="4836266"/>
                <a:ext cx="565150" cy="565150"/>
              </a:xfrm>
              <a:prstGeom prst="rect">
                <a:avLst/>
              </a:prstGeom>
            </p:spPr>
          </p:pic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360C7EE9-75D8-C347-80EE-BCA91A4E9A8A}"/>
                  </a:ext>
                </a:extLst>
              </p:cNvPr>
              <p:cNvSpPr txBox="1"/>
              <p:nvPr/>
            </p:nvSpPr>
            <p:spPr>
              <a:xfrm>
                <a:off x="3686036" y="5507096"/>
                <a:ext cx="11138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zh-CN" altLang="en-US" sz="1400" dirty="0">
                    <a:solidFill>
                      <a:srgbClr val="00AE57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登录知网</a:t>
                </a:r>
              </a:p>
            </p:txBody>
          </p:sp>
          <p:sp>
            <p:nvSpPr>
              <p:cNvPr id="58" name="箭头: 右 122">
                <a:extLst>
                  <a:ext uri="{FF2B5EF4-FFF2-40B4-BE49-F238E27FC236}">
                    <a16:creationId xmlns:a16="http://schemas.microsoft.com/office/drawing/2014/main" id="{1DB2CB3D-29F6-5B4C-B6B7-7395C2E08553}"/>
                  </a:ext>
                </a:extLst>
              </p:cNvPr>
              <p:cNvSpPr/>
              <p:nvPr/>
            </p:nvSpPr>
            <p:spPr>
              <a:xfrm>
                <a:off x="4593329" y="5154465"/>
                <a:ext cx="424066" cy="138864"/>
              </a:xfrm>
              <a:prstGeom prst="rightArrow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78" name="图形 77" descr="Internet">
                <a:extLst>
                  <a:ext uri="{FF2B5EF4-FFF2-40B4-BE49-F238E27FC236}">
                    <a16:creationId xmlns:a16="http://schemas.microsoft.com/office/drawing/2014/main" id="{8ABC31FF-1B65-549F-4E0B-E25164C464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p:blipFill>
            <p:spPr>
              <a:xfrm>
                <a:off x="3682305" y="4951053"/>
                <a:ext cx="403296" cy="403296"/>
              </a:xfrm>
              <a:prstGeom prst="rect">
                <a:avLst/>
              </a:prstGeom>
            </p:spPr>
          </p:pic>
        </p:grpSp>
        <p:sp>
          <p:nvSpPr>
            <p:cNvPr id="80" name="箭头: 右 121">
              <a:extLst>
                <a:ext uri="{FF2B5EF4-FFF2-40B4-BE49-F238E27FC236}">
                  <a16:creationId xmlns:a16="http://schemas.microsoft.com/office/drawing/2014/main" id="{34B7F6AE-9F63-85A9-AE6B-68223E41153E}"/>
                </a:ext>
              </a:extLst>
            </p:cNvPr>
            <p:cNvSpPr/>
            <p:nvPr/>
          </p:nvSpPr>
          <p:spPr>
            <a:xfrm>
              <a:off x="2906124" y="5159508"/>
              <a:ext cx="424066" cy="138864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5" name="图形 84" descr="列表">
              <a:extLst>
                <a:ext uri="{FF2B5EF4-FFF2-40B4-BE49-F238E27FC236}">
                  <a16:creationId xmlns:a16="http://schemas.microsoft.com/office/drawing/2014/main" id="{5058EE24-BBCB-93A5-CD29-D98D386BF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7647690" y="5051705"/>
              <a:ext cx="335200" cy="335200"/>
            </a:xfrm>
            <a:prstGeom prst="rect">
              <a:avLst/>
            </a:prstGeom>
          </p:spPr>
        </p:pic>
        <p:pic>
          <p:nvPicPr>
            <p:cNvPr id="87" name="图形 86" descr="研究">
              <a:extLst>
                <a:ext uri="{FF2B5EF4-FFF2-40B4-BE49-F238E27FC236}">
                  <a16:creationId xmlns:a16="http://schemas.microsoft.com/office/drawing/2014/main" id="{CDB785B1-C958-A995-DAC7-BEE47B341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9065538" y="4966998"/>
              <a:ext cx="365809" cy="365809"/>
            </a:xfrm>
            <a:prstGeom prst="rect">
              <a:avLst/>
            </a:prstGeom>
          </p:spPr>
        </p:pic>
        <p:pic>
          <p:nvPicPr>
            <p:cNvPr id="88" name="图形 87" descr="复选标记">
              <a:extLst>
                <a:ext uri="{FF2B5EF4-FFF2-40B4-BE49-F238E27FC236}">
                  <a16:creationId xmlns:a16="http://schemas.microsoft.com/office/drawing/2014/main" id="{EDD8972C-174A-1533-BAD6-F48FF6ABB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10430092" y="5024668"/>
              <a:ext cx="349732" cy="349732"/>
            </a:xfrm>
            <a:prstGeom prst="rect">
              <a:avLst/>
            </a:prstGeom>
          </p:spPr>
        </p:pic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650BA195-4791-0C27-F6F3-681834BBC584}"/>
                </a:ext>
              </a:extLst>
            </p:cNvPr>
            <p:cNvSpPr txBox="1"/>
            <p:nvPr/>
          </p:nvSpPr>
          <p:spPr>
            <a:xfrm>
              <a:off x="8455034" y="6236593"/>
              <a:ext cx="111389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00B0F0"/>
                  </a:solidFill>
                </a:rPr>
                <a:t>AI</a:t>
              </a:r>
              <a:r>
                <a:rPr lang="zh-CN" altLang="en-US" b="1" dirty="0">
                  <a:solidFill>
                    <a:srgbClr val="00B0F0"/>
                  </a:solidFill>
                </a:rPr>
                <a:t>部分</a:t>
              </a:r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A20BAD56-BAF9-D0C0-9432-F4820272F92A}"/>
                </a:ext>
              </a:extLst>
            </p:cNvPr>
            <p:cNvSpPr/>
            <p:nvPr/>
          </p:nvSpPr>
          <p:spPr>
            <a:xfrm>
              <a:off x="7436348" y="4806945"/>
              <a:ext cx="2705770" cy="1830690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70762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E94336-C181-B843-9E84-D016CF8B4F89}"/>
              </a:ext>
            </a:extLst>
          </p:cNvPr>
          <p:cNvSpPr txBox="1">
            <a:spLocks/>
          </p:cNvSpPr>
          <p:nvPr/>
        </p:nvSpPr>
        <p:spPr>
          <a:xfrm>
            <a:off x="3330172" y="437282"/>
            <a:ext cx="10515600" cy="4781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77" name="直接连接符 2">
            <a:extLst>
              <a:ext uri="{FF2B5EF4-FFF2-40B4-BE49-F238E27FC236}">
                <a16:creationId xmlns:a16="http://schemas.microsoft.com/office/drawing/2014/main" id="{64A97A0A-7C52-7648-95DA-99DB4B5B543E}"/>
              </a:ext>
            </a:extLst>
          </p:cNvPr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本框 77">
            <a:extLst>
              <a:ext uri="{FF2B5EF4-FFF2-40B4-BE49-F238E27FC236}">
                <a16:creationId xmlns:a16="http://schemas.microsoft.com/office/drawing/2014/main" id="{E7ED3914-52F9-3B4E-8B34-F6600DFBF511}"/>
              </a:ext>
            </a:extLst>
          </p:cNvPr>
          <p:cNvSpPr txBox="1"/>
          <p:nvPr/>
        </p:nvSpPr>
        <p:spPr>
          <a:xfrm>
            <a:off x="292499" y="285760"/>
            <a:ext cx="3570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三、项目效果展示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Introduction</a:t>
            </a:r>
            <a:endParaRPr lang="zh-CN" alt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086AFAD-A173-51E8-E6B1-27586D99B353}"/>
              </a:ext>
            </a:extLst>
          </p:cNvPr>
          <p:cNvSpPr txBox="1"/>
          <p:nvPr/>
        </p:nvSpPr>
        <p:spPr>
          <a:xfrm>
            <a:off x="1243055" y="1164481"/>
            <a:ext cx="4321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n-ea"/>
              </a:rPr>
              <a:t>相似度分析结果：相似度最高的</a:t>
            </a:r>
            <a:r>
              <a:rPr lang="en-US" altLang="zh-CN" b="1" dirty="0">
                <a:solidFill>
                  <a:schemeClr val="bg1"/>
                </a:solidFill>
                <a:latin typeface="+mn-ea"/>
              </a:rPr>
              <a:t>5</a:t>
            </a:r>
            <a:r>
              <a:rPr lang="zh-CN" altLang="en-US" b="1" dirty="0">
                <a:solidFill>
                  <a:schemeClr val="bg1"/>
                </a:solidFill>
                <a:latin typeface="+mn-ea"/>
              </a:rPr>
              <a:t>篇论文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578A9AC-11EE-0B36-9538-8D481E1A1433}"/>
              </a:ext>
            </a:extLst>
          </p:cNvPr>
          <p:cNvSpPr txBox="1"/>
          <p:nvPr/>
        </p:nvSpPr>
        <p:spPr>
          <a:xfrm>
            <a:off x="8119798" y="1179377"/>
            <a:ext cx="2359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n-ea"/>
              </a:rPr>
              <a:t>分类结果（部分展示）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7C23F21-EBE6-FACD-6734-45835E7CC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2427" y="1569774"/>
            <a:ext cx="2514742" cy="444915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D1E7153-1F19-74E8-3923-AB8C28F70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8559" y="1569774"/>
            <a:ext cx="2439392" cy="444915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F11E81D-61B3-A1AA-85B6-2D6A17F93A80}"/>
              </a:ext>
            </a:extLst>
          </p:cNvPr>
          <p:cNvSpPr txBox="1"/>
          <p:nvPr/>
        </p:nvSpPr>
        <p:spPr>
          <a:xfrm>
            <a:off x="133350" y="6361666"/>
            <a:ext cx="11688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最后耗时</a:t>
            </a:r>
            <a:r>
              <a:rPr lang="en-US" altLang="zh-CN" b="1" dirty="0">
                <a:solidFill>
                  <a:schemeClr val="bg1"/>
                </a:solidFill>
              </a:rPr>
              <a:t>38</a:t>
            </a:r>
            <a:r>
              <a:rPr lang="zh-CN" altLang="en-US" b="1" dirty="0">
                <a:solidFill>
                  <a:schemeClr val="bg1"/>
                </a:solidFill>
              </a:rPr>
              <a:t>分钟，从</a:t>
            </a:r>
            <a:r>
              <a:rPr lang="en-US" altLang="zh-CN" b="1" dirty="0">
                <a:solidFill>
                  <a:schemeClr val="bg1"/>
                </a:solidFill>
              </a:rPr>
              <a:t>43082</a:t>
            </a:r>
            <a:r>
              <a:rPr lang="zh-CN" altLang="en-US" b="1" dirty="0">
                <a:solidFill>
                  <a:schemeClr val="bg1"/>
                </a:solidFill>
              </a:rPr>
              <a:t>篇文章中，选取了最相似的</a:t>
            </a:r>
            <a:r>
              <a:rPr lang="en-US" altLang="zh-CN" b="1" dirty="0">
                <a:solidFill>
                  <a:schemeClr val="bg1"/>
                </a:solidFill>
              </a:rPr>
              <a:t>5</a:t>
            </a:r>
            <a:r>
              <a:rPr lang="zh-CN" altLang="en-US" b="1" dirty="0">
                <a:solidFill>
                  <a:schemeClr val="bg1"/>
                </a:solidFill>
              </a:rPr>
              <a:t>篇文章，并对按知网相关度排序的前</a:t>
            </a:r>
            <a:r>
              <a:rPr lang="en-US" altLang="zh-CN" b="1" dirty="0">
                <a:solidFill>
                  <a:schemeClr val="bg1"/>
                </a:solidFill>
              </a:rPr>
              <a:t>100</a:t>
            </a:r>
            <a:r>
              <a:rPr lang="zh-CN" altLang="en-US" b="1" dirty="0">
                <a:solidFill>
                  <a:schemeClr val="bg1"/>
                </a:solidFill>
              </a:rPr>
              <a:t>篇文章进行了分类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B7B0168-1B2E-8596-ECED-8F9B708C91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318"/>
          <a:stretch/>
        </p:blipFill>
        <p:spPr>
          <a:xfrm>
            <a:off x="45778" y="1548709"/>
            <a:ext cx="3245814" cy="3653398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BC3793B2-10A5-5C9D-9B23-9A5CA0B25922}"/>
              </a:ext>
            </a:extLst>
          </p:cNvPr>
          <p:cNvGrpSpPr/>
          <p:nvPr/>
        </p:nvGrpSpPr>
        <p:grpSpPr>
          <a:xfrm>
            <a:off x="3456020" y="1569774"/>
            <a:ext cx="3245814" cy="3397264"/>
            <a:chOff x="4007768" y="3662017"/>
            <a:chExt cx="4171533" cy="3049292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EA6AD59F-EF4C-C9B5-3225-B67532053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12697" y="4957796"/>
              <a:ext cx="4166604" cy="1753513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D6A0E56-2334-76E0-F60A-8DF456FA1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07768" y="3662017"/>
              <a:ext cx="4166604" cy="12957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7392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5442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10211</TotalTime>
  <Words>738</Words>
  <Application>Microsoft Office PowerPoint</Application>
  <PresentationFormat>宽屏</PresentationFormat>
  <Paragraphs>116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7" baseType="lpstr">
      <vt:lpstr>Arial Unicode MS</vt:lpstr>
      <vt:lpstr>PingFang SC</vt:lpstr>
      <vt:lpstr>等线</vt:lpstr>
      <vt:lpstr>方正粗黑宋简体</vt:lpstr>
      <vt:lpstr>方正风雅宋简体</vt:lpstr>
      <vt:lpstr>黑体</vt:lpstr>
      <vt:lpstr>华文仿宋</vt:lpstr>
      <vt:lpstr>Microsoft YaHei</vt:lpstr>
      <vt:lpstr>Microsoft YaHei</vt:lpstr>
      <vt:lpstr>Arial</vt:lpstr>
      <vt:lpstr>Calibri</vt:lpstr>
      <vt:lpstr>Calibri Light</vt:lpstr>
      <vt:lpstr>Ebrima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媛 郑</cp:lastModifiedBy>
  <cp:revision>271</cp:revision>
  <dcterms:created xsi:type="dcterms:W3CDTF">2021-03-03T08:16:49Z</dcterms:created>
  <dcterms:modified xsi:type="dcterms:W3CDTF">2024-09-20T09:00:46Z</dcterms:modified>
</cp:coreProperties>
</file>