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72" r:id="rId5"/>
    <p:sldId id="267" r:id="rId6"/>
    <p:sldId id="263" r:id="rId7"/>
    <p:sldId id="264" r:id="rId8"/>
    <p:sldId id="271" r:id="rId9"/>
    <p:sldId id="260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2"/>
    <p:restoredTop sz="94674"/>
  </p:normalViewPr>
  <p:slideViewPr>
    <p:cSldViewPr snapToGrid="0">
      <p:cViewPr varScale="1">
        <p:scale>
          <a:sx n="98" d="100"/>
          <a:sy n="9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2024/9/30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4D8B923D-9785-E24B-988A-793F543F48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自动收发文件机器人</a:t>
            </a:r>
            <a:endParaRPr kumimoji="1" lang="en-US" altLang="zh-CN" dirty="0"/>
          </a:p>
          <a:p>
            <a:pPr algn="ctr"/>
            <a:r>
              <a:rPr kumimoji="1" lang="en-US" altLang="zh-CN" sz="700" dirty="0"/>
              <a:t>Please enter the name of the APP….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7" y="2742188"/>
            <a:ext cx="9365958" cy="3944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：独木成林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：伍洋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：科技赋能流程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代码编织梦想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北京信息科技大学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：人力资源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财务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班级管理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：收集入职所需材料、收集报销发票、作业自动收发与统计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其它介绍：本作品是以学习委员日常工作为灵感设计的自动化机器人，经过微调可以应用于人力资源或财务工作中相似的收发文件流程，后续改进将会融入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大模型，协助整理和分析收到的文件。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6418564-1FF8-0D49-6DDB-E1F06B777C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988A2A-D5DA-C67C-B6CB-F7A629F71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1993900"/>
            <a:ext cx="2921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数据量大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效率低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重复性高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1028700" y="5343215"/>
            <a:ext cx="3185491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人工对照名单核对未交人员耗费时间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084641" y="5315182"/>
            <a:ext cx="329929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涉及人数多、收到的邮件数量多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3922893" y="1875616"/>
            <a:ext cx="4096349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需要从邮箱中手动逐个下载邮件并整理打包发送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 txBox="1"/>
          <p:nvPr/>
        </p:nvSpPr>
        <p:spPr>
          <a:xfrm>
            <a:off x="4771717" y="285644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收发文件流程痛点</a:t>
            </a: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94336-C181-B843-9E84-D016CF8B4F89}"/>
              </a:ext>
            </a:extLst>
          </p:cNvPr>
          <p:cNvSpPr txBox="1">
            <a:spLocks/>
          </p:cNvSpPr>
          <p:nvPr/>
        </p:nvSpPr>
        <p:spPr>
          <a:xfrm>
            <a:off x="3796865" y="443553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收发文件流程（以作业自动收发与统计为例）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C41BB6-0CE6-1C4B-AC09-1328EC852A3D}"/>
              </a:ext>
            </a:extLst>
          </p:cNvPr>
          <p:cNvSpPr/>
          <p:nvPr/>
        </p:nvSpPr>
        <p:spPr>
          <a:xfrm>
            <a:off x="11182985" y="5246370"/>
            <a:ext cx="68580" cy="71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ADA3F0C1-A117-E5D0-D39F-8A0835EF14E4}"/>
              </a:ext>
            </a:extLst>
          </p:cNvPr>
          <p:cNvGrpSpPr/>
          <p:nvPr/>
        </p:nvGrpSpPr>
        <p:grpSpPr>
          <a:xfrm>
            <a:off x="1932069" y="2612079"/>
            <a:ext cx="1387284" cy="1332346"/>
            <a:chOff x="408069" y="1873698"/>
            <a:chExt cx="1387284" cy="1332346"/>
          </a:xfrm>
        </p:grpSpPr>
        <p:sp>
          <p:nvSpPr>
            <p:cNvPr id="92" name="矩形: 圆角 91">
              <a:extLst>
                <a:ext uri="{FF2B5EF4-FFF2-40B4-BE49-F238E27FC236}">
                  <a16:creationId xmlns:a16="http://schemas.microsoft.com/office/drawing/2014/main" id="{B11934BF-9EC4-BC93-2554-CA5CBE5B3123}"/>
                </a:ext>
              </a:extLst>
            </p:cNvPr>
            <p:cNvSpPr/>
            <p:nvPr/>
          </p:nvSpPr>
          <p:spPr>
            <a:xfrm>
              <a:off x="408069" y="1873698"/>
              <a:ext cx="1387284" cy="13323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3" name="文本框 5">
              <a:extLst>
                <a:ext uri="{FF2B5EF4-FFF2-40B4-BE49-F238E27FC236}">
                  <a16:creationId xmlns:a16="http://schemas.microsoft.com/office/drawing/2014/main" id="{AD408B73-9A95-4C21-B623-B0E945C60EAE}"/>
                </a:ext>
              </a:extLst>
            </p:cNvPr>
            <p:cNvSpPr txBox="1"/>
            <p:nvPr/>
          </p:nvSpPr>
          <p:spPr>
            <a:xfrm>
              <a:off x="658893" y="2449403"/>
              <a:ext cx="93168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登录邮箱</a:t>
              </a:r>
            </a:p>
          </p:txBody>
        </p:sp>
      </p:grpSp>
      <p:sp>
        <p:nvSpPr>
          <p:cNvPr id="80" name="箭头: 右 79">
            <a:extLst>
              <a:ext uri="{FF2B5EF4-FFF2-40B4-BE49-F238E27FC236}">
                <a16:creationId xmlns:a16="http://schemas.microsoft.com/office/drawing/2014/main" id="{E768DE8A-B301-F05B-3296-437BF8347D43}"/>
              </a:ext>
            </a:extLst>
          </p:cNvPr>
          <p:cNvSpPr/>
          <p:nvPr/>
        </p:nvSpPr>
        <p:spPr>
          <a:xfrm>
            <a:off x="3498406" y="3036566"/>
            <a:ext cx="596919" cy="53501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1" name="箭头: 右 80">
            <a:extLst>
              <a:ext uri="{FF2B5EF4-FFF2-40B4-BE49-F238E27FC236}">
                <a16:creationId xmlns:a16="http://schemas.microsoft.com/office/drawing/2014/main" id="{1ECBC1D8-5D8B-2C4E-465F-7278F2447A6C}"/>
              </a:ext>
            </a:extLst>
          </p:cNvPr>
          <p:cNvSpPr/>
          <p:nvPr/>
        </p:nvSpPr>
        <p:spPr>
          <a:xfrm>
            <a:off x="5797651" y="3095451"/>
            <a:ext cx="596919" cy="53501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2" name="箭头: 右 81">
            <a:extLst>
              <a:ext uri="{FF2B5EF4-FFF2-40B4-BE49-F238E27FC236}">
                <a16:creationId xmlns:a16="http://schemas.microsoft.com/office/drawing/2014/main" id="{98FE6109-80E6-3BCE-60AF-AC985770E588}"/>
              </a:ext>
            </a:extLst>
          </p:cNvPr>
          <p:cNvSpPr/>
          <p:nvPr/>
        </p:nvSpPr>
        <p:spPr>
          <a:xfrm>
            <a:off x="8088898" y="3126109"/>
            <a:ext cx="596919" cy="53501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B5771D2-D600-3120-730B-359B2FDCD15F}"/>
              </a:ext>
            </a:extLst>
          </p:cNvPr>
          <p:cNvGrpSpPr/>
          <p:nvPr/>
        </p:nvGrpSpPr>
        <p:grpSpPr>
          <a:xfrm>
            <a:off x="4274379" y="2666828"/>
            <a:ext cx="1387284" cy="1332346"/>
            <a:chOff x="2750379" y="1928447"/>
            <a:chExt cx="1387284" cy="1332346"/>
          </a:xfrm>
        </p:grpSpPr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E76588AB-EBEE-316A-FFFF-27EF5D3B2CE2}"/>
                </a:ext>
              </a:extLst>
            </p:cNvPr>
            <p:cNvSpPr/>
            <p:nvPr/>
          </p:nvSpPr>
          <p:spPr>
            <a:xfrm>
              <a:off x="2750379" y="1928447"/>
              <a:ext cx="1387284" cy="13323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91" name="文本框 10">
              <a:extLst>
                <a:ext uri="{FF2B5EF4-FFF2-40B4-BE49-F238E27FC236}">
                  <a16:creationId xmlns:a16="http://schemas.microsoft.com/office/drawing/2014/main" id="{BA6EAECF-E7E5-C1F9-EA41-BC9F3F4C8CF1}"/>
                </a:ext>
              </a:extLst>
            </p:cNvPr>
            <p:cNvSpPr txBox="1"/>
            <p:nvPr/>
          </p:nvSpPr>
          <p:spPr>
            <a:xfrm>
              <a:off x="2821570" y="2304347"/>
              <a:ext cx="1244901" cy="6014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05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将附件下载到本地文件夹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D18839E6-0A57-7241-302B-0624755B0E29}"/>
              </a:ext>
            </a:extLst>
          </p:cNvPr>
          <p:cNvGrpSpPr/>
          <p:nvPr/>
        </p:nvGrpSpPr>
        <p:grpSpPr>
          <a:xfrm>
            <a:off x="6524459" y="2696785"/>
            <a:ext cx="1387284" cy="1332346"/>
            <a:chOff x="5000459" y="1958404"/>
            <a:chExt cx="1387284" cy="1332346"/>
          </a:xfrm>
        </p:grpSpPr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932C6617-25A6-D69B-E19F-41B4FF846344}"/>
                </a:ext>
              </a:extLst>
            </p:cNvPr>
            <p:cNvSpPr/>
            <p:nvPr/>
          </p:nvSpPr>
          <p:spPr>
            <a:xfrm>
              <a:off x="5000459" y="1958404"/>
              <a:ext cx="1387284" cy="13323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9" name="文本框 13">
              <a:extLst>
                <a:ext uri="{FF2B5EF4-FFF2-40B4-BE49-F238E27FC236}">
                  <a16:creationId xmlns:a16="http://schemas.microsoft.com/office/drawing/2014/main" id="{5FB36EE4-BD88-4A23-AD0C-730C06366F3D}"/>
                </a:ext>
              </a:extLst>
            </p:cNvPr>
            <p:cNvSpPr txBox="1"/>
            <p:nvPr/>
          </p:nvSpPr>
          <p:spPr>
            <a:xfrm>
              <a:off x="5263372" y="2304347"/>
              <a:ext cx="939987" cy="6014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05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检查作业</a:t>
              </a:r>
              <a:endParaRPr lang="en-US" altLang="zh-CN" sz="12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>
                <a:lnSpc>
                  <a:spcPts val="2105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是否交齐</a:t>
              </a: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5D0176C3-6D55-40B7-BBD7-98C97FEC7510}"/>
              </a:ext>
            </a:extLst>
          </p:cNvPr>
          <p:cNvGrpSpPr/>
          <p:nvPr/>
        </p:nvGrpSpPr>
        <p:grpSpPr>
          <a:xfrm>
            <a:off x="8862973" y="2696785"/>
            <a:ext cx="1387284" cy="1332346"/>
            <a:chOff x="7338973" y="1958404"/>
            <a:chExt cx="1387284" cy="1332346"/>
          </a:xfrm>
        </p:grpSpPr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930DA998-2D6E-F13E-354E-B66DC778CE11}"/>
                </a:ext>
              </a:extLst>
            </p:cNvPr>
            <p:cNvSpPr/>
            <p:nvPr/>
          </p:nvSpPr>
          <p:spPr>
            <a:xfrm>
              <a:off x="7338973" y="1958404"/>
              <a:ext cx="1387284" cy="13323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7" name="文本框 16">
              <a:extLst>
                <a:ext uri="{FF2B5EF4-FFF2-40B4-BE49-F238E27FC236}">
                  <a16:creationId xmlns:a16="http://schemas.microsoft.com/office/drawing/2014/main" id="{744DA603-984A-1E2C-7FC5-A8878CA6AB16}"/>
                </a:ext>
              </a:extLst>
            </p:cNvPr>
            <p:cNvSpPr txBox="1"/>
            <p:nvPr/>
          </p:nvSpPr>
          <p:spPr>
            <a:xfrm>
              <a:off x="7657644" y="2449403"/>
              <a:ext cx="827463" cy="3321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05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打包发送</a:t>
              </a: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00589F69-0B49-B85A-40D1-73848EAB485B}"/>
              </a:ext>
            </a:extLst>
          </p:cNvPr>
          <p:cNvGrpSpPr/>
          <p:nvPr/>
        </p:nvGrpSpPr>
        <p:grpSpPr>
          <a:xfrm>
            <a:off x="2068057" y="2909542"/>
            <a:ext cx="1387284" cy="1332346"/>
            <a:chOff x="408069" y="1873698"/>
            <a:chExt cx="1387284" cy="1332346"/>
          </a:xfrm>
        </p:grpSpPr>
        <p:sp>
          <p:nvSpPr>
            <p:cNvPr id="97" name="矩形: 圆角 96">
              <a:extLst>
                <a:ext uri="{FF2B5EF4-FFF2-40B4-BE49-F238E27FC236}">
                  <a16:creationId xmlns:a16="http://schemas.microsoft.com/office/drawing/2014/main" id="{0CBF6B45-BEDC-51C0-818E-480CEB143C16}"/>
                </a:ext>
              </a:extLst>
            </p:cNvPr>
            <p:cNvSpPr/>
            <p:nvPr/>
          </p:nvSpPr>
          <p:spPr>
            <a:xfrm>
              <a:off x="408069" y="1873698"/>
              <a:ext cx="1387284" cy="13323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8" name="文本框 5">
              <a:extLst>
                <a:ext uri="{FF2B5EF4-FFF2-40B4-BE49-F238E27FC236}">
                  <a16:creationId xmlns:a16="http://schemas.microsoft.com/office/drawing/2014/main" id="{99AE2126-D4CD-112A-BE04-15C1F3FB4B5A}"/>
                </a:ext>
              </a:extLst>
            </p:cNvPr>
            <p:cNvSpPr txBox="1"/>
            <p:nvPr/>
          </p:nvSpPr>
          <p:spPr>
            <a:xfrm>
              <a:off x="658893" y="2449403"/>
              <a:ext cx="931687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登录邮箱</a:t>
              </a:r>
            </a:p>
          </p:txBody>
        </p:sp>
      </p:grpSp>
      <p:sp>
        <p:nvSpPr>
          <p:cNvPr id="99" name="箭头: 右 98">
            <a:extLst>
              <a:ext uri="{FF2B5EF4-FFF2-40B4-BE49-F238E27FC236}">
                <a16:creationId xmlns:a16="http://schemas.microsoft.com/office/drawing/2014/main" id="{9674D138-CF08-0E3D-D4B8-5AA034F2ECC7}"/>
              </a:ext>
            </a:extLst>
          </p:cNvPr>
          <p:cNvSpPr/>
          <p:nvPr/>
        </p:nvSpPr>
        <p:spPr>
          <a:xfrm>
            <a:off x="3634394" y="3334029"/>
            <a:ext cx="596919" cy="53501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0" name="箭头: 右 99">
            <a:extLst>
              <a:ext uri="{FF2B5EF4-FFF2-40B4-BE49-F238E27FC236}">
                <a16:creationId xmlns:a16="http://schemas.microsoft.com/office/drawing/2014/main" id="{0CE0F142-CFC8-8442-C900-77FF7208DEC7}"/>
              </a:ext>
            </a:extLst>
          </p:cNvPr>
          <p:cNvSpPr/>
          <p:nvPr/>
        </p:nvSpPr>
        <p:spPr>
          <a:xfrm>
            <a:off x="5933639" y="3392914"/>
            <a:ext cx="596919" cy="53501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1" name="箭头: 右 100">
            <a:extLst>
              <a:ext uri="{FF2B5EF4-FFF2-40B4-BE49-F238E27FC236}">
                <a16:creationId xmlns:a16="http://schemas.microsoft.com/office/drawing/2014/main" id="{2A40B400-EBEA-D47F-A165-8869976D676B}"/>
              </a:ext>
            </a:extLst>
          </p:cNvPr>
          <p:cNvSpPr/>
          <p:nvPr/>
        </p:nvSpPr>
        <p:spPr>
          <a:xfrm>
            <a:off x="8224886" y="3423572"/>
            <a:ext cx="596919" cy="53501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E606E51E-ADC9-A001-CA73-C17A65FA2FB9}"/>
              </a:ext>
            </a:extLst>
          </p:cNvPr>
          <p:cNvGrpSpPr/>
          <p:nvPr/>
        </p:nvGrpSpPr>
        <p:grpSpPr>
          <a:xfrm>
            <a:off x="4410367" y="2964291"/>
            <a:ext cx="1387284" cy="1332346"/>
            <a:chOff x="2750379" y="1928447"/>
            <a:chExt cx="1387284" cy="1332346"/>
          </a:xfrm>
        </p:grpSpPr>
        <p:sp>
          <p:nvSpPr>
            <p:cNvPr id="103" name="矩形: 圆角 102">
              <a:extLst>
                <a:ext uri="{FF2B5EF4-FFF2-40B4-BE49-F238E27FC236}">
                  <a16:creationId xmlns:a16="http://schemas.microsoft.com/office/drawing/2014/main" id="{DE6113F4-5183-7E67-2588-22E94E8A6A8E}"/>
                </a:ext>
              </a:extLst>
            </p:cNvPr>
            <p:cNvSpPr/>
            <p:nvPr/>
          </p:nvSpPr>
          <p:spPr>
            <a:xfrm>
              <a:off x="2750379" y="1928447"/>
              <a:ext cx="1387284" cy="13323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04" name="文本框 10">
              <a:extLst>
                <a:ext uri="{FF2B5EF4-FFF2-40B4-BE49-F238E27FC236}">
                  <a16:creationId xmlns:a16="http://schemas.microsoft.com/office/drawing/2014/main" id="{8FB67876-9FC9-EE11-2686-D06797FB1E05}"/>
                </a:ext>
              </a:extLst>
            </p:cNvPr>
            <p:cNvSpPr txBox="1"/>
            <p:nvPr/>
          </p:nvSpPr>
          <p:spPr>
            <a:xfrm>
              <a:off x="2821570" y="2304347"/>
              <a:ext cx="1244901" cy="6014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05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将附件下载到本地文件夹</a:t>
              </a: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9E7BC418-3A5E-79AA-A8C9-A77FD0AA2D42}"/>
              </a:ext>
            </a:extLst>
          </p:cNvPr>
          <p:cNvGrpSpPr/>
          <p:nvPr/>
        </p:nvGrpSpPr>
        <p:grpSpPr>
          <a:xfrm>
            <a:off x="6660447" y="2994248"/>
            <a:ext cx="1387284" cy="1332346"/>
            <a:chOff x="5000459" y="1958404"/>
            <a:chExt cx="1387284" cy="1332346"/>
          </a:xfrm>
        </p:grpSpPr>
        <p:sp>
          <p:nvSpPr>
            <p:cNvPr id="106" name="矩形: 圆角 105">
              <a:extLst>
                <a:ext uri="{FF2B5EF4-FFF2-40B4-BE49-F238E27FC236}">
                  <a16:creationId xmlns:a16="http://schemas.microsoft.com/office/drawing/2014/main" id="{270F6187-26C8-2829-158C-EAB351421C1F}"/>
                </a:ext>
              </a:extLst>
            </p:cNvPr>
            <p:cNvSpPr/>
            <p:nvPr/>
          </p:nvSpPr>
          <p:spPr>
            <a:xfrm>
              <a:off x="5000459" y="1958404"/>
              <a:ext cx="1387284" cy="13323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7" name="文本框 13">
              <a:extLst>
                <a:ext uri="{FF2B5EF4-FFF2-40B4-BE49-F238E27FC236}">
                  <a16:creationId xmlns:a16="http://schemas.microsoft.com/office/drawing/2014/main" id="{E1EF7219-AAB9-E54A-6E92-33775C15A723}"/>
                </a:ext>
              </a:extLst>
            </p:cNvPr>
            <p:cNvSpPr txBox="1"/>
            <p:nvPr/>
          </p:nvSpPr>
          <p:spPr>
            <a:xfrm>
              <a:off x="5263372" y="2304347"/>
              <a:ext cx="939987" cy="6014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05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检查作业</a:t>
              </a:r>
              <a:endParaRPr lang="en-US" altLang="zh-CN" sz="12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>
                <a:lnSpc>
                  <a:spcPts val="2105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是否交齐</a:t>
              </a: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315E48ED-BFCF-B825-4EAB-D6367259BA78}"/>
              </a:ext>
            </a:extLst>
          </p:cNvPr>
          <p:cNvGrpSpPr/>
          <p:nvPr/>
        </p:nvGrpSpPr>
        <p:grpSpPr>
          <a:xfrm>
            <a:off x="8998961" y="2994248"/>
            <a:ext cx="1387284" cy="1332346"/>
            <a:chOff x="7338973" y="1958404"/>
            <a:chExt cx="1387284" cy="1332346"/>
          </a:xfrm>
        </p:grpSpPr>
        <p:sp>
          <p:nvSpPr>
            <p:cNvPr id="109" name="矩形: 圆角 108">
              <a:extLst>
                <a:ext uri="{FF2B5EF4-FFF2-40B4-BE49-F238E27FC236}">
                  <a16:creationId xmlns:a16="http://schemas.microsoft.com/office/drawing/2014/main" id="{285F7F4C-577E-A7BF-997D-98041AF0A610}"/>
                </a:ext>
              </a:extLst>
            </p:cNvPr>
            <p:cNvSpPr/>
            <p:nvPr/>
          </p:nvSpPr>
          <p:spPr>
            <a:xfrm>
              <a:off x="7338973" y="1958404"/>
              <a:ext cx="1387284" cy="13323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0" name="文本框 16">
              <a:extLst>
                <a:ext uri="{FF2B5EF4-FFF2-40B4-BE49-F238E27FC236}">
                  <a16:creationId xmlns:a16="http://schemas.microsoft.com/office/drawing/2014/main" id="{371DC9BB-DF4A-8D30-59AF-761F46E40B39}"/>
                </a:ext>
              </a:extLst>
            </p:cNvPr>
            <p:cNvSpPr txBox="1"/>
            <p:nvPr/>
          </p:nvSpPr>
          <p:spPr>
            <a:xfrm>
              <a:off x="7657644" y="2449403"/>
              <a:ext cx="827463" cy="3321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105"/>
                </a:lnSpc>
              </a:pPr>
              <a:r>
                <a:rPr lang="zh-CN" altLang="en-US" sz="1200" dirty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打包发送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6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机器人部署前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机器人部署后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55931B-977E-8144-89D7-09510B6984BF}"/>
              </a:ext>
            </a:extLst>
          </p:cNvPr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全流程手工执行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1131CB-23F3-E840-8849-944B1A0360B8}"/>
              </a:ext>
            </a:extLst>
          </p:cNvPr>
          <p:cNvSpPr txBox="1"/>
          <p:nvPr/>
        </p:nvSpPr>
        <p:spPr>
          <a:xfrm>
            <a:off x="3450419" y="4165460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charset="-122"/>
                <a:ea typeface="微软雅黑" panose="020B0503020204020204" charset="-122"/>
              </a:rPr>
              <a:t>机器人自动完成登录邮箱系统、收发文件等业务流程</a:t>
            </a:r>
          </a:p>
        </p:txBody>
      </p:sp>
      <p:pic>
        <p:nvPicPr>
          <p:cNvPr id="14" name="图片 13" descr="人 (2)">
            <a:extLst>
              <a:ext uri="{FF2B5EF4-FFF2-40B4-BE49-F238E27FC236}">
                <a16:creationId xmlns:a16="http://schemas.microsoft.com/office/drawing/2014/main" id="{F96DD702-1806-0C46-8F62-9A1A51AC86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731917" y="1723564"/>
            <a:ext cx="607596" cy="607596"/>
          </a:xfrm>
          <a:prstGeom prst="rect">
            <a:avLst/>
          </a:prstGeom>
        </p:spPr>
      </p:pic>
      <p:pic>
        <p:nvPicPr>
          <p:cNvPr id="15" name="图片 14" descr="人 (2)">
            <a:extLst>
              <a:ext uri="{FF2B5EF4-FFF2-40B4-BE49-F238E27FC236}">
                <a16:creationId xmlns:a16="http://schemas.microsoft.com/office/drawing/2014/main" id="{F1C1D068-861A-5A4E-8558-0542721D6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5486595" y="1737625"/>
            <a:ext cx="607596" cy="607596"/>
          </a:xfrm>
          <a:prstGeom prst="rect">
            <a:avLst/>
          </a:prstGeom>
        </p:spPr>
      </p:pic>
      <p:pic>
        <p:nvPicPr>
          <p:cNvPr id="16" name="图片 15" descr="文件 (3)">
            <a:extLst>
              <a:ext uri="{FF2B5EF4-FFF2-40B4-BE49-F238E27FC236}">
                <a16:creationId xmlns:a16="http://schemas.microsoft.com/office/drawing/2014/main" id="{FD514426-CAA5-D240-91FD-628F4A453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785910" y="3027157"/>
            <a:ext cx="349732" cy="349732"/>
          </a:xfrm>
          <a:prstGeom prst="rect">
            <a:avLst/>
          </a:prstGeom>
        </p:spPr>
      </p:pic>
      <p:pic>
        <p:nvPicPr>
          <p:cNvPr id="17" name="图形 16" descr="Internet">
            <a:extLst>
              <a:ext uri="{FF2B5EF4-FFF2-40B4-BE49-F238E27FC236}">
                <a16:creationId xmlns:a16="http://schemas.microsoft.com/office/drawing/2014/main" id="{F0A36638-6104-7646-AEB1-F732BE824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9933" y="1837684"/>
            <a:ext cx="403296" cy="403296"/>
          </a:xfrm>
          <a:prstGeom prst="rect">
            <a:avLst/>
          </a:prstGeom>
        </p:spPr>
      </p:pic>
      <p:pic>
        <p:nvPicPr>
          <p:cNvPr id="18" name="图形 17" descr="月历">
            <a:extLst>
              <a:ext uri="{FF2B5EF4-FFF2-40B4-BE49-F238E27FC236}">
                <a16:creationId xmlns:a16="http://schemas.microsoft.com/office/drawing/2014/main" id="{EA9584C3-FD8C-9F44-BB7F-691CDB213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19" name="图片 18" descr="人 (2)">
            <a:extLst>
              <a:ext uri="{FF2B5EF4-FFF2-40B4-BE49-F238E27FC236}">
                <a16:creationId xmlns:a16="http://schemas.microsoft.com/office/drawing/2014/main" id="{302F3A24-CB52-6543-90A7-6AA6A9A5E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>
            <a:extLst>
              <a:ext uri="{FF2B5EF4-FFF2-40B4-BE49-F238E27FC236}">
                <a16:creationId xmlns:a16="http://schemas.microsoft.com/office/drawing/2014/main" id="{4B0E44DB-C3D4-6B4B-AC7E-37C60CDEB2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21" name="图片 20" descr="人 (2)">
            <a:extLst>
              <a:ext uri="{FF2B5EF4-FFF2-40B4-BE49-F238E27FC236}">
                <a16:creationId xmlns:a16="http://schemas.microsoft.com/office/drawing/2014/main" id="{85389B67-5974-2748-A07E-B08D7E279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</p:spPr>
      </p:pic>
      <p:pic>
        <p:nvPicPr>
          <p:cNvPr id="22" name="图形 21" descr="列表">
            <a:extLst>
              <a:ext uri="{FF2B5EF4-FFF2-40B4-BE49-F238E27FC236}">
                <a16:creationId xmlns:a16="http://schemas.microsoft.com/office/drawing/2014/main" id="{660254DF-797B-774F-968B-07493CA2D9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23" name="图片 22" descr="人 (2)">
            <a:extLst>
              <a:ext uri="{FF2B5EF4-FFF2-40B4-BE49-F238E27FC236}">
                <a16:creationId xmlns:a16="http://schemas.microsoft.com/office/drawing/2014/main" id="{C534BB7A-5AB3-9447-B081-AF65F88DE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8332487" y="3037445"/>
            <a:ext cx="607596" cy="607596"/>
          </a:xfrm>
          <a:prstGeom prst="rect">
            <a:avLst/>
          </a:prstGeom>
        </p:spPr>
      </p:pic>
      <p:pic>
        <p:nvPicPr>
          <p:cNvPr id="24" name="图片 23" descr="人 (2)">
            <a:extLst>
              <a:ext uri="{FF2B5EF4-FFF2-40B4-BE49-F238E27FC236}">
                <a16:creationId xmlns:a16="http://schemas.microsoft.com/office/drawing/2014/main" id="{EFB5824C-AAF9-0149-8338-9B1AB03B9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7057700" y="3042624"/>
            <a:ext cx="607596" cy="607596"/>
          </a:xfrm>
          <a:prstGeom prst="rect">
            <a:avLst/>
          </a:prstGeom>
        </p:spPr>
      </p:pic>
      <p:pic>
        <p:nvPicPr>
          <p:cNvPr id="25" name="图片 24" descr="人 (2)">
            <a:extLst>
              <a:ext uri="{FF2B5EF4-FFF2-40B4-BE49-F238E27FC236}">
                <a16:creationId xmlns:a16="http://schemas.microsoft.com/office/drawing/2014/main" id="{EA043DAD-26FE-504E-9C09-8A0C3F236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744074" y="2991984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>
            <a:extLst>
              <a:ext uri="{FF2B5EF4-FFF2-40B4-BE49-F238E27FC236}">
                <a16:creationId xmlns:a16="http://schemas.microsoft.com/office/drawing/2014/main" id="{8C0916C1-929B-D043-A3B8-71F9E46331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60756" y="3007736"/>
            <a:ext cx="349732" cy="34973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D9CB7B5-7048-0E4D-B814-E4FE079309C4}"/>
              </a:ext>
            </a:extLst>
          </p:cNvPr>
          <p:cNvSpPr txBox="1"/>
          <p:nvPr/>
        </p:nvSpPr>
        <p:spPr>
          <a:xfrm>
            <a:off x="3293118" y="2418649"/>
            <a:ext cx="138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登录指定邮箱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FA1D0E-9932-3245-8064-2F3E4AE0906A}"/>
              </a:ext>
            </a:extLst>
          </p:cNvPr>
          <p:cNvSpPr txBox="1"/>
          <p:nvPr/>
        </p:nvSpPr>
        <p:spPr>
          <a:xfrm>
            <a:off x="3442377" y="3681484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发送到指定邮箱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9373BD7-466F-854A-A306-F3BBF7CE9EBD}"/>
              </a:ext>
            </a:extLst>
          </p:cNvPr>
          <p:cNvSpPr txBox="1"/>
          <p:nvPr/>
        </p:nvSpPr>
        <p:spPr>
          <a:xfrm>
            <a:off x="6688702" y="3725173"/>
            <a:ext cx="1271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记入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表格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8005495-53E8-5B4F-A468-E04BAF9BFFF7}"/>
              </a:ext>
            </a:extLst>
          </p:cNvPr>
          <p:cNvSpPr txBox="1"/>
          <p:nvPr/>
        </p:nvSpPr>
        <p:spPr>
          <a:xfrm>
            <a:off x="7972703" y="3736539"/>
            <a:ext cx="1270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标出未交人员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E8C83F-9F66-8F40-995F-EB838ADCE489}"/>
              </a:ext>
            </a:extLst>
          </p:cNvPr>
          <p:cNvSpPr txBox="1"/>
          <p:nvPr/>
        </p:nvSpPr>
        <p:spPr>
          <a:xfrm>
            <a:off x="8090747" y="2354837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核对名单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E85C21-7C7D-0142-B183-FC908446D450}"/>
              </a:ext>
            </a:extLst>
          </p:cNvPr>
          <p:cNvSpPr txBox="1"/>
          <p:nvPr/>
        </p:nvSpPr>
        <p:spPr>
          <a:xfrm>
            <a:off x="6726705" y="2361797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整理到文件夹中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A7A6AAC-DD58-5548-A811-C4B68C3D461D}"/>
              </a:ext>
            </a:extLst>
          </p:cNvPr>
          <p:cNvSpPr txBox="1"/>
          <p:nvPr/>
        </p:nvSpPr>
        <p:spPr>
          <a:xfrm>
            <a:off x="5250293" y="2381084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逐个下载附件</a:t>
            </a:r>
          </a:p>
        </p:txBody>
      </p:sp>
      <p:pic>
        <p:nvPicPr>
          <p:cNvPr id="34" name="图形 33" descr="目标受众">
            <a:extLst>
              <a:ext uri="{FF2B5EF4-FFF2-40B4-BE49-F238E27FC236}">
                <a16:creationId xmlns:a16="http://schemas.microsoft.com/office/drawing/2014/main" id="{2F9A929D-77C1-5747-BE42-F33DEFB2FE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38639" y="2985084"/>
            <a:ext cx="349732" cy="349732"/>
          </a:xfrm>
          <a:prstGeom prst="rect">
            <a:avLst/>
          </a:prstGeom>
        </p:spPr>
      </p:pic>
      <p:sp>
        <p:nvSpPr>
          <p:cNvPr id="35" name="箭头: 右 90">
            <a:extLst>
              <a:ext uri="{FF2B5EF4-FFF2-40B4-BE49-F238E27FC236}">
                <a16:creationId xmlns:a16="http://schemas.microsoft.com/office/drawing/2014/main" id="{FEB06653-512A-574F-BBC8-CC0D8D245EBF}"/>
              </a:ext>
            </a:extLst>
          </p:cNvPr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>
            <a:extLst>
              <a:ext uri="{FF2B5EF4-FFF2-40B4-BE49-F238E27FC236}">
                <a16:creationId xmlns:a16="http://schemas.microsoft.com/office/drawing/2014/main" id="{8B34636D-5ECE-0A4A-9FB1-E69A8D93FD1B}"/>
              </a:ext>
            </a:extLst>
          </p:cNvPr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>
            <a:extLst>
              <a:ext uri="{FF2B5EF4-FFF2-40B4-BE49-F238E27FC236}">
                <a16:creationId xmlns:a16="http://schemas.microsoft.com/office/drawing/2014/main" id="{85536A3E-DA55-104A-9DF5-D304CACBF5AA}"/>
              </a:ext>
            </a:extLst>
          </p:cNvPr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>
            <a:extLst>
              <a:ext uri="{FF2B5EF4-FFF2-40B4-BE49-F238E27FC236}">
                <a16:creationId xmlns:a16="http://schemas.microsoft.com/office/drawing/2014/main" id="{DE94BA7D-9564-4649-A1A1-E05B5D546E18}"/>
              </a:ext>
            </a:extLst>
          </p:cNvPr>
          <p:cNvSpPr/>
          <p:nvPr/>
        </p:nvSpPr>
        <p:spPr>
          <a:xfrm>
            <a:off x="8572279" y="2636544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箭头: 左 94">
            <a:extLst>
              <a:ext uri="{FF2B5EF4-FFF2-40B4-BE49-F238E27FC236}">
                <a16:creationId xmlns:a16="http://schemas.microsoft.com/office/drawing/2014/main" id="{EE5DFFF6-B007-4940-ABF9-613D9E2EEE92}"/>
              </a:ext>
            </a:extLst>
          </p:cNvPr>
          <p:cNvSpPr/>
          <p:nvPr/>
        </p:nvSpPr>
        <p:spPr>
          <a:xfrm>
            <a:off x="7786190" y="3389782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27FB3EB-DAE6-E00C-9CE0-980AF37C77B4}"/>
              </a:ext>
            </a:extLst>
          </p:cNvPr>
          <p:cNvGrpSpPr/>
          <p:nvPr/>
        </p:nvGrpSpPr>
        <p:grpSpPr>
          <a:xfrm>
            <a:off x="3726841" y="4655937"/>
            <a:ext cx="5142478" cy="1024992"/>
            <a:chOff x="2257603" y="4763102"/>
            <a:chExt cx="5142478" cy="1024992"/>
          </a:xfrm>
        </p:grpSpPr>
        <p:pic>
          <p:nvPicPr>
            <p:cNvPr id="13" name="图片 12" descr="ibot">
              <a:extLst>
                <a:ext uri="{FF2B5EF4-FFF2-40B4-BE49-F238E27FC236}">
                  <a16:creationId xmlns:a16="http://schemas.microsoft.com/office/drawing/2014/main" id="{68B93D38-B207-F344-A981-A53D76568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88649" y="4771515"/>
              <a:ext cx="565150" cy="565150"/>
            </a:xfrm>
            <a:prstGeom prst="rect">
              <a:avLst/>
            </a:prstGeom>
          </p:spPr>
        </p:pic>
        <p:pic>
          <p:nvPicPr>
            <p:cNvPr id="40" name="图片 39" descr="文件 (4)">
              <a:extLst>
                <a:ext uri="{FF2B5EF4-FFF2-40B4-BE49-F238E27FC236}">
                  <a16:creationId xmlns:a16="http://schemas.microsoft.com/office/drawing/2014/main" id="{393649CC-0612-964D-AF72-8DFFCF424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97004" y="4959208"/>
              <a:ext cx="326154" cy="326154"/>
            </a:xfrm>
            <a:prstGeom prst="rect">
              <a:avLst/>
            </a:prstGeom>
          </p:spPr>
        </p:pic>
        <p:pic>
          <p:nvPicPr>
            <p:cNvPr id="41" name="图形 40" descr="月历">
              <a:extLst>
                <a:ext uri="{FF2B5EF4-FFF2-40B4-BE49-F238E27FC236}">
                  <a16:creationId xmlns:a16="http://schemas.microsoft.com/office/drawing/2014/main" id="{BB630B42-AD14-374F-BDC1-CAE4CF95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621430" y="4781354"/>
              <a:ext cx="340931" cy="340931"/>
            </a:xfrm>
            <a:prstGeom prst="rect">
              <a:avLst/>
            </a:prstGeom>
          </p:spPr>
        </p:pic>
        <p:pic>
          <p:nvPicPr>
            <p:cNvPr id="42" name="图片 41" descr="ibot">
              <a:extLst>
                <a:ext uri="{FF2B5EF4-FFF2-40B4-BE49-F238E27FC236}">
                  <a16:creationId xmlns:a16="http://schemas.microsoft.com/office/drawing/2014/main" id="{4D053603-AABE-A643-B7C4-FFD61D929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54472" y="4763102"/>
              <a:ext cx="565151" cy="565151"/>
            </a:xfrm>
            <a:prstGeom prst="rect">
              <a:avLst/>
            </a:prstGeom>
          </p:spPr>
        </p:pic>
        <p:pic>
          <p:nvPicPr>
            <p:cNvPr id="43" name="图形 42" descr="Internet">
              <a:extLst>
                <a:ext uri="{FF2B5EF4-FFF2-40B4-BE49-F238E27FC236}">
                  <a16:creationId xmlns:a16="http://schemas.microsoft.com/office/drawing/2014/main" id="{EFE03FE5-864D-5D4C-B15D-A6156BF7D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835372" y="4867352"/>
              <a:ext cx="403296" cy="403296"/>
            </a:xfrm>
            <a:prstGeom prst="rect">
              <a:avLst/>
            </a:prstGeom>
          </p:spPr>
        </p:pic>
        <p:pic>
          <p:nvPicPr>
            <p:cNvPr id="44" name="图片 43" descr="ibot">
              <a:extLst>
                <a:ext uri="{FF2B5EF4-FFF2-40B4-BE49-F238E27FC236}">
                  <a16:creationId xmlns:a16="http://schemas.microsoft.com/office/drawing/2014/main" id="{CD9A09CD-1B2E-0B45-9D13-03E3D653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20316" y="4769529"/>
              <a:ext cx="565151" cy="565151"/>
            </a:xfrm>
            <a:prstGeom prst="rect">
              <a:avLst/>
            </a:prstGeom>
          </p:spPr>
        </p:pic>
        <p:pic>
          <p:nvPicPr>
            <p:cNvPr id="45" name="图形 44" descr="复选标记">
              <a:extLst>
                <a:ext uri="{FF2B5EF4-FFF2-40B4-BE49-F238E27FC236}">
                  <a16:creationId xmlns:a16="http://schemas.microsoft.com/office/drawing/2014/main" id="{D926075C-450A-D64E-8CE8-FB2413E6A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216536" y="4947796"/>
              <a:ext cx="349732" cy="349732"/>
            </a:xfrm>
            <a:prstGeom prst="rect">
              <a:avLst/>
            </a:prstGeom>
          </p:spPr>
        </p:pic>
        <p:pic>
          <p:nvPicPr>
            <p:cNvPr id="46" name="图片 45" descr="ibot">
              <a:extLst>
                <a:ext uri="{FF2B5EF4-FFF2-40B4-BE49-F238E27FC236}">
                  <a16:creationId xmlns:a16="http://schemas.microsoft.com/office/drawing/2014/main" id="{D9FC3DCE-4C34-0348-9F57-40EDC5A0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64888" y="4769528"/>
              <a:ext cx="565151" cy="565151"/>
            </a:xfrm>
            <a:prstGeom prst="rect">
              <a:avLst/>
            </a:prstGeom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360C7EE9-75D8-C347-80EE-BCA91A4E9A8A}"/>
                </a:ext>
              </a:extLst>
            </p:cNvPr>
            <p:cNvSpPr txBox="1"/>
            <p:nvPr/>
          </p:nvSpPr>
          <p:spPr>
            <a:xfrm>
              <a:off x="2257603" y="5442345"/>
              <a:ext cx="11138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rgbClr val="00AE57"/>
                  </a:solidFill>
                  <a:latin typeface="微软雅黑" panose="020B0503020204020204" charset="-122"/>
                  <a:ea typeface="微软雅黑" panose="020B0503020204020204" charset="-122"/>
                </a:rPr>
                <a:t>登录指定邮箱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9DE11FDA-7BC8-164A-BCEE-3B990BFC3AC4}"/>
                </a:ext>
              </a:extLst>
            </p:cNvPr>
            <p:cNvSpPr txBox="1"/>
            <p:nvPr/>
          </p:nvSpPr>
          <p:spPr>
            <a:xfrm>
              <a:off x="3490926" y="5387984"/>
              <a:ext cx="1113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rgbClr val="03AF58"/>
                  </a:solidFill>
                  <a:latin typeface="微软雅黑" panose="020B0503020204020204" charset="-122"/>
                  <a:ea typeface="微软雅黑" panose="020B0503020204020204" charset="-122"/>
                </a:rPr>
                <a:t>根据条件批量</a:t>
              </a:r>
              <a:endParaRPr kumimoji="1" lang="en-US" altLang="zh-CN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kumimoji="1" lang="zh-CN" altLang="en-US" sz="1000" dirty="0">
                  <a:solidFill>
                    <a:srgbClr val="03AF58"/>
                  </a:solidFill>
                  <a:latin typeface="微软雅黑" panose="020B0503020204020204" charset="-122"/>
                  <a:ea typeface="微软雅黑" panose="020B0503020204020204" charset="-122"/>
                </a:rPr>
                <a:t>下载附件</a:t>
              </a:r>
            </a:p>
          </p:txBody>
        </p:sp>
        <p:pic>
          <p:nvPicPr>
            <p:cNvPr id="51" name="图形 50" descr="列表">
              <a:extLst>
                <a:ext uri="{FF2B5EF4-FFF2-40B4-BE49-F238E27FC236}">
                  <a16:creationId xmlns:a16="http://schemas.microsoft.com/office/drawing/2014/main" id="{940AB193-26AD-D14C-B178-420AA1E11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631867" y="5064568"/>
              <a:ext cx="335200" cy="335200"/>
            </a:xfrm>
            <a:prstGeom prst="rect">
              <a:avLst/>
            </a:prstGeom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82058E2-F7FD-924B-8AF4-7A6158C18159}"/>
                </a:ext>
              </a:extLst>
            </p:cNvPr>
            <p:cNvSpPr txBox="1"/>
            <p:nvPr/>
          </p:nvSpPr>
          <p:spPr>
            <a:xfrm>
              <a:off x="4736696" y="5363432"/>
              <a:ext cx="1113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rgbClr val="00AE57"/>
                  </a:solidFill>
                  <a:latin typeface="微软雅黑" panose="020B0503020204020204" charset="-122"/>
                  <a:ea typeface="微软雅黑" panose="020B0503020204020204" charset="-122"/>
                </a:rPr>
                <a:t>根据名单自动</a:t>
              </a:r>
              <a:endParaRPr kumimoji="1" lang="en-US" altLang="zh-CN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kumimoji="1" lang="zh-CN" altLang="en-US" sz="1000" dirty="0">
                  <a:solidFill>
                    <a:srgbClr val="00AE57"/>
                  </a:solidFill>
                  <a:latin typeface="微软雅黑" panose="020B0503020204020204" charset="-122"/>
                  <a:ea typeface="微软雅黑" panose="020B0503020204020204" charset="-122"/>
                </a:rPr>
                <a:t>核对未交人员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D6A33F54-DC76-9D47-B53D-F338DD3BEB83}"/>
                </a:ext>
              </a:extLst>
            </p:cNvPr>
            <p:cNvSpPr txBox="1"/>
            <p:nvPr/>
          </p:nvSpPr>
          <p:spPr>
            <a:xfrm>
              <a:off x="6037652" y="5379366"/>
              <a:ext cx="1362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rgbClr val="00AE57"/>
                  </a:solidFill>
                  <a:latin typeface="微软雅黑" panose="020B0503020204020204" charset="-122"/>
                  <a:ea typeface="微软雅黑" panose="020B0503020204020204" charset="-122"/>
                </a:rPr>
                <a:t>将附件及</a:t>
              </a:r>
              <a:r>
                <a:rPr kumimoji="1" lang="en-US" altLang="zh-CN" sz="1000" dirty="0">
                  <a:solidFill>
                    <a:srgbClr val="00AE57"/>
                  </a:solidFill>
                  <a:latin typeface="微软雅黑" panose="020B0503020204020204" charset="-122"/>
                  <a:ea typeface="微软雅黑" panose="020B0503020204020204" charset="-122"/>
                </a:rPr>
                <a:t>Excel</a:t>
              </a:r>
              <a:r>
                <a:rPr kumimoji="1" lang="zh-CN" altLang="en-US" sz="1000" dirty="0">
                  <a:solidFill>
                    <a:srgbClr val="00AE57"/>
                  </a:solidFill>
                  <a:latin typeface="微软雅黑" panose="020B0503020204020204" charset="-122"/>
                  <a:ea typeface="微软雅黑" panose="020B0503020204020204" charset="-122"/>
                </a:rPr>
                <a:t>打包发送到指定邮箱</a:t>
              </a:r>
            </a:p>
          </p:txBody>
        </p:sp>
        <p:sp>
          <p:nvSpPr>
            <p:cNvPr id="56" name="箭头: 右 120">
              <a:extLst>
                <a:ext uri="{FF2B5EF4-FFF2-40B4-BE49-F238E27FC236}">
                  <a16:creationId xmlns:a16="http://schemas.microsoft.com/office/drawing/2014/main" id="{F2C52DD2-6788-3F4F-8F13-11FE9B4E2B0C}"/>
                </a:ext>
              </a:extLst>
            </p:cNvPr>
            <p:cNvSpPr/>
            <p:nvPr/>
          </p:nvSpPr>
          <p:spPr>
            <a:xfrm>
              <a:off x="5745666" y="5134783"/>
              <a:ext cx="424066" cy="13886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箭头: 右 121">
              <a:extLst>
                <a:ext uri="{FF2B5EF4-FFF2-40B4-BE49-F238E27FC236}">
                  <a16:creationId xmlns:a16="http://schemas.microsoft.com/office/drawing/2014/main" id="{DFF897D3-252F-B84F-AE23-1360486CCEE9}"/>
                </a:ext>
              </a:extLst>
            </p:cNvPr>
            <p:cNvSpPr/>
            <p:nvPr/>
          </p:nvSpPr>
          <p:spPr>
            <a:xfrm>
              <a:off x="4429992" y="5078944"/>
              <a:ext cx="424066" cy="13886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箭头: 右 122">
              <a:extLst>
                <a:ext uri="{FF2B5EF4-FFF2-40B4-BE49-F238E27FC236}">
                  <a16:creationId xmlns:a16="http://schemas.microsoft.com/office/drawing/2014/main" id="{1DB2CB3D-29F6-5B4C-B6B7-7395C2E08553}"/>
                </a:ext>
              </a:extLst>
            </p:cNvPr>
            <p:cNvSpPr/>
            <p:nvPr/>
          </p:nvSpPr>
          <p:spPr>
            <a:xfrm>
              <a:off x="3164896" y="5089714"/>
              <a:ext cx="424066" cy="13886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箭头: 左 94">
            <a:extLst>
              <a:ext uri="{FF2B5EF4-FFF2-40B4-BE49-F238E27FC236}">
                <a16:creationId xmlns:a16="http://schemas.microsoft.com/office/drawing/2014/main" id="{AEE139C9-BAAA-BF4F-9F48-6E9C117F7947}"/>
              </a:ext>
            </a:extLst>
          </p:cNvPr>
          <p:cNvSpPr/>
          <p:nvPr/>
        </p:nvSpPr>
        <p:spPr>
          <a:xfrm>
            <a:off x="6298080" y="3419148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矩形: 圆角 89">
            <a:extLst>
              <a:ext uri="{FF2B5EF4-FFF2-40B4-BE49-F238E27FC236}">
                <a16:creationId xmlns:a16="http://schemas.microsoft.com/office/drawing/2014/main" id="{06DEA9DA-204B-C641-BA62-E6A58D5B1958}"/>
              </a:ext>
            </a:extLst>
          </p:cNvPr>
          <p:cNvSpPr/>
          <p:nvPr/>
        </p:nvSpPr>
        <p:spPr>
          <a:xfrm>
            <a:off x="10127186" y="4503484"/>
            <a:ext cx="1735430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</a:t>
            </a:r>
          </a:p>
          <a:p>
            <a:pPr algn="ctr"/>
            <a:endParaRPr lang="en-US" altLang="zh-CN" sz="1100" dirty="0"/>
          </a:p>
        </p:txBody>
      </p:sp>
      <p:sp>
        <p:nvSpPr>
          <p:cNvPr id="64" name="矩形: 圆角 90">
            <a:extLst>
              <a:ext uri="{FF2B5EF4-FFF2-40B4-BE49-F238E27FC236}">
                <a16:creationId xmlns:a16="http://schemas.microsoft.com/office/drawing/2014/main" id="{379018D4-3AF3-C046-A91D-40EC8C689946}"/>
              </a:ext>
            </a:extLst>
          </p:cNvPr>
          <p:cNvSpPr/>
          <p:nvPr/>
        </p:nvSpPr>
        <p:spPr>
          <a:xfrm>
            <a:off x="10090582" y="2304850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</a:t>
            </a:r>
          </a:p>
          <a:p>
            <a:pPr algn="ctr"/>
            <a:endParaRPr lang="zh-CN" altLang="en-US" sz="900" dirty="0"/>
          </a:p>
        </p:txBody>
      </p:sp>
      <p:pic>
        <p:nvPicPr>
          <p:cNvPr id="65" name="图片 64" descr="人 (2)">
            <a:extLst>
              <a:ext uri="{FF2B5EF4-FFF2-40B4-BE49-F238E27FC236}">
                <a16:creationId xmlns:a16="http://schemas.microsoft.com/office/drawing/2014/main" id="{F3D45601-C33A-F945-BB86-985AD1589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5432680" y="3001650"/>
            <a:ext cx="607596" cy="607596"/>
          </a:xfrm>
          <a:prstGeom prst="rect">
            <a:avLst/>
          </a:prstGeom>
        </p:spPr>
      </p:pic>
      <p:pic>
        <p:nvPicPr>
          <p:cNvPr id="66" name="图形 65" descr="研究">
            <a:extLst>
              <a:ext uri="{FF2B5EF4-FFF2-40B4-BE49-F238E27FC236}">
                <a16:creationId xmlns:a16="http://schemas.microsoft.com/office/drawing/2014/main" id="{25C79CA1-E5DC-E64C-BF30-BF154BC1ED7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225192" y="2950228"/>
            <a:ext cx="365809" cy="365809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C77B425A-38A6-C64C-913A-3C78A66D1BF6}"/>
              </a:ext>
            </a:extLst>
          </p:cNvPr>
          <p:cNvSpPr txBox="1"/>
          <p:nvPr/>
        </p:nvSpPr>
        <p:spPr>
          <a:xfrm>
            <a:off x="5214362" y="3723415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将附件及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表格打包</a:t>
            </a:r>
          </a:p>
        </p:txBody>
      </p:sp>
      <p:sp>
        <p:nvSpPr>
          <p:cNvPr id="68" name="箭头: 左 94">
            <a:extLst>
              <a:ext uri="{FF2B5EF4-FFF2-40B4-BE49-F238E27FC236}">
                <a16:creationId xmlns:a16="http://schemas.microsoft.com/office/drawing/2014/main" id="{80954791-86CE-2542-84B2-27741C400601}"/>
              </a:ext>
            </a:extLst>
          </p:cNvPr>
          <p:cNvSpPr/>
          <p:nvPr/>
        </p:nvSpPr>
        <p:spPr>
          <a:xfrm>
            <a:off x="4556269" y="3432227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id="{75A97BE7-45E2-7B45-B8BA-83A7C8194BDA}"/>
              </a:ext>
            </a:extLst>
          </p:cNvPr>
          <p:cNvSpPr txBox="1">
            <a:spLocks/>
          </p:cNvSpPr>
          <p:nvPr/>
        </p:nvSpPr>
        <p:spPr>
          <a:xfrm>
            <a:off x="3464089" y="453299"/>
            <a:ext cx="6930459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项目实施前后的文件收发处理流程对比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287A11-55FC-7F42-A024-E84B73C99BD6}"/>
              </a:ext>
            </a:extLst>
          </p:cNvPr>
          <p:cNvSpPr txBox="1"/>
          <p:nvPr/>
        </p:nvSpPr>
        <p:spPr>
          <a:xfrm>
            <a:off x="2713019" y="2518112"/>
            <a:ext cx="72501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确保机器人正确连接邮箱</a:t>
            </a:r>
            <a:endParaRPr kumimoji="1" lang="en-US" altLang="zh-CN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注意邮箱文件的时效，定期下载</a:t>
            </a:r>
            <a:endParaRPr kumimoji="1" lang="en-US" altLang="zh-CN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每次使用时需要根据所需收取文件的主题更改下载条件</a:t>
            </a:r>
            <a:endParaRPr kumimoji="1" lang="en-US" altLang="zh-CN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29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C2F4AAE-59E8-14C2-08DE-7091FC66DEDD}"/>
              </a:ext>
            </a:extLst>
          </p:cNvPr>
          <p:cNvSpPr/>
          <p:nvPr/>
        </p:nvSpPr>
        <p:spPr>
          <a:xfrm>
            <a:off x="3152341" y="2289192"/>
            <a:ext cx="5887316" cy="3125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4A7D342-1860-A988-DAC4-B855E107C1B6}"/>
              </a:ext>
            </a:extLst>
          </p:cNvPr>
          <p:cNvSpPr/>
          <p:nvPr/>
        </p:nvSpPr>
        <p:spPr>
          <a:xfrm>
            <a:off x="3541462" y="2523616"/>
            <a:ext cx="5431088" cy="265713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将收发文件处理流程分为三个流程块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实现对照名单生成未交名单核心流程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将接收文件与发送文件功能融合，提高效率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E47E5D6-BC4D-4784-9C08-39F45F4DDEA7}"/>
              </a:ext>
            </a:extLst>
          </p:cNvPr>
          <p:cNvSpPr txBox="1"/>
          <p:nvPr/>
        </p:nvSpPr>
        <p:spPr>
          <a:xfrm>
            <a:off x="3152341" y="1685437"/>
            <a:ext cx="1987783" cy="369332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模式创新</a:t>
            </a:r>
          </a:p>
        </p:txBody>
      </p:sp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7184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六、方案价值与收益（以作业自动收发与统计为例）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B9DE612-7C06-3A4E-A51D-8621597342EA}"/>
              </a:ext>
            </a:extLst>
          </p:cNvPr>
          <p:cNvSpPr/>
          <p:nvPr/>
        </p:nvSpPr>
        <p:spPr>
          <a:xfrm>
            <a:off x="685532" y="2715405"/>
            <a:ext cx="11230243" cy="326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方案收益</a:t>
            </a: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人工处理与自动化处理模式对比，对比效果如下：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原人工模式：逐个下载附件大约耗时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分钟，容易出现重复下载或少下载的情况</a:t>
            </a: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                       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与名单核对得到未交名单大约耗时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15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分钟，容易出现名单不全的情况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自动化处理模式：批量下载附件大约耗时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30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秒</a:t>
            </a: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                               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自动与名单核对得到未交名单大约耗时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分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30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  <a:sym typeface="+mn-lt"/>
              </a:rPr>
              <a:t>秒，缩短了耗时且提高了准确性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6C08D1-AA1F-E644-7BFF-BF17E250A77A}"/>
              </a:ext>
            </a:extLst>
          </p:cNvPr>
          <p:cNvSpPr txBox="1"/>
          <p:nvPr/>
        </p:nvSpPr>
        <p:spPr>
          <a:xfrm>
            <a:off x="685532" y="1876425"/>
            <a:ext cx="854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方案价值：财务或人力资源工作中会出现大量收发文件的情形，例如收集入职所需材料、收集报销发票</a:t>
            </a:r>
            <a:r>
              <a:rPr lang="zh-CN" altLang="en-US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等，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该方案稍加改动也能使用。</a:t>
            </a:r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10320</TotalTime>
  <Words>579</Words>
  <Application>Microsoft Office PowerPoint</Application>
  <PresentationFormat>宽屏</PresentationFormat>
  <Paragraphs>85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 Unicode MS</vt:lpstr>
      <vt:lpstr>PingFang SC</vt:lpstr>
      <vt:lpstr>等线</vt:lpstr>
      <vt:lpstr>方正粗黑宋简体</vt:lpstr>
      <vt:lpstr>华文仿宋</vt:lpstr>
      <vt:lpstr>Microsoft YaHei</vt:lpstr>
      <vt:lpstr>Microsoft YaHei</vt:lpstr>
      <vt:lpstr>微软雅黑 Light</vt:lpstr>
      <vt:lpstr>Arial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Y W</cp:lastModifiedBy>
  <cp:revision>201</cp:revision>
  <dcterms:created xsi:type="dcterms:W3CDTF">2021-03-03T08:16:49Z</dcterms:created>
  <dcterms:modified xsi:type="dcterms:W3CDTF">2024-09-30T12:55:35Z</dcterms:modified>
</cp:coreProperties>
</file>