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007579897" r:id="rId2"/>
    <p:sldId id="2007579769" r:id="rId3"/>
    <p:sldId id="2007579824" r:id="rId4"/>
    <p:sldId id="2007579913" r:id="rId5"/>
    <p:sldId id="2007579914" r:id="rId6"/>
    <p:sldId id="2007579916" r:id="rId7"/>
    <p:sldId id="2007579898" r:id="rId8"/>
    <p:sldId id="2007579926" r:id="rId9"/>
    <p:sldId id="2007579933" r:id="rId10"/>
    <p:sldId id="2007579917" r:id="rId11"/>
    <p:sldId id="2007579934" r:id="rId12"/>
    <p:sldId id="2007579905" r:id="rId13"/>
    <p:sldId id="2007579928" r:id="rId14"/>
    <p:sldId id="2007579927" r:id="rId15"/>
    <p:sldId id="2007579930" r:id="rId16"/>
    <p:sldId id="2007579935" r:id="rId17"/>
    <p:sldId id="2007579923" r:id="rId18"/>
    <p:sldId id="2007579910" r:id="rId19"/>
    <p:sldId id="2007579909" r:id="rId20"/>
  </p:sldIdLst>
  <p:sldSz cx="9145588" cy="5145088"/>
  <p:notesSz cx="6858000" cy="9144000"/>
  <p:custDataLst>
    <p:tags r:id="rId22"/>
  </p:custDataLst>
  <p:defaultTextStyle>
    <a:defPPr>
      <a:defRPr lang="zh-CN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550" userDrawn="1">
          <p15:clr>
            <a:srgbClr val="A4A3A4"/>
          </p15:clr>
        </p15:guide>
        <p15:guide id="9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B00"/>
    <a:srgbClr val="0B4CB5"/>
    <a:srgbClr val="595959"/>
    <a:srgbClr val="FF5822"/>
    <a:srgbClr val="37C9EF"/>
    <a:srgbClr val="0D5BD9"/>
    <a:srgbClr val="FA9A00"/>
    <a:srgbClr val="1F6FF1"/>
    <a:srgbClr val="FFC000"/>
    <a:srgbClr val="05A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11" autoAdjust="0"/>
  </p:normalViewPr>
  <p:slideViewPr>
    <p:cSldViewPr snapToGrid="0">
      <p:cViewPr>
        <p:scale>
          <a:sx n="110" d="100"/>
          <a:sy n="110" d="100"/>
        </p:scale>
        <p:origin x="-686" y="-24"/>
      </p:cViewPr>
      <p:guideLst>
        <p:guide orient="horz" pos="413"/>
        <p:guide orient="horz" pos="209"/>
        <p:guide pos="2881"/>
        <p:guide pos="227"/>
        <p:guide pos="55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D2A35-CE6E-4C0E-A7CB-87FB589BF3D3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DDE1-0C8C-4542-B407-4913545C9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8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508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不用表格形式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300</a:t>
            </a:r>
            <a:r>
              <a:rPr kumimoji="1" lang="zh-CN" altLang="en-US" dirty="0" smtClean="0"/>
              <a:t>人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1200</a:t>
            </a:r>
            <a:r>
              <a:rPr kumimoji="1" lang="zh-CN" altLang="en-US" dirty="0" smtClean="0"/>
              <a:t>次流程运行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AI</a:t>
            </a:r>
            <a:r>
              <a:rPr kumimoji="1" lang="zh-CN" altLang="en-US" dirty="0" smtClean="0"/>
              <a:t>调用：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早期上线阶段：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	</a:t>
            </a:r>
            <a:r>
              <a:rPr kumimoji="1" lang="zh-CN" altLang="en-US" dirty="0" smtClean="0"/>
              <a:t>每日</a:t>
            </a:r>
            <a:r>
              <a:rPr kumimoji="1" lang="en-US" altLang="zh-CN" dirty="0" smtClean="0"/>
              <a:t>1000</a:t>
            </a:r>
            <a:r>
              <a:rPr kumimoji="1" lang="zh-CN" altLang="en-US" dirty="0" smtClean="0"/>
              <a:t>次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形成稳定模式之后：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存在规则修改：</a:t>
            </a:r>
            <a:r>
              <a:rPr kumimoji="1" lang="en-US" altLang="zh-CN" dirty="0" smtClean="0"/>
              <a:t>400+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不存在规则修改：</a:t>
            </a:r>
            <a:r>
              <a:rPr kumimoji="1" lang="en-US" altLang="zh-CN" dirty="0" smtClean="0"/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描述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04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43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不用表格形式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不用表格形式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不用表格形式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不用表格形式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不用表格形式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不用表格形式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 smtClean="0"/>
              <a:t>结合</a:t>
            </a:r>
            <a:r>
              <a:rPr kumimoji="1" lang="en-US" altLang="zh-CN" dirty="0" smtClean="0"/>
              <a:t>RPA</a:t>
            </a:r>
            <a:r>
              <a:rPr kumimoji="1" lang="zh-CN" altLang="en-US" dirty="0" smtClean="0"/>
              <a:t>实际使用需要和模型算法特性，从推理流程、数据计算、模型构成多方面进行优化改进，找到资源占用、计算效率、推理精度的最佳平衡点，为研发人员提供优质快速的</a:t>
            </a:r>
            <a:r>
              <a:rPr kumimoji="1" lang="en-US" altLang="zh-CN" dirty="0" smtClean="0"/>
              <a:t>RPA</a:t>
            </a:r>
            <a:r>
              <a:rPr kumimoji="1" lang="zh-CN" altLang="en-US" dirty="0" smtClean="0"/>
              <a:t>技术支持。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300</a:t>
            </a:r>
            <a:r>
              <a:rPr kumimoji="1" lang="zh-CN" altLang="en-US" dirty="0" smtClean="0"/>
              <a:t>人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1200</a:t>
            </a:r>
            <a:r>
              <a:rPr kumimoji="1" lang="zh-CN" altLang="en-US" dirty="0" smtClean="0"/>
              <a:t>次流程运行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AI</a:t>
            </a:r>
            <a:r>
              <a:rPr kumimoji="1" lang="zh-CN" altLang="en-US" dirty="0" smtClean="0"/>
              <a:t>调用：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早期上线阶段：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	</a:t>
            </a:r>
            <a:r>
              <a:rPr kumimoji="1" lang="zh-CN" altLang="en-US" dirty="0" smtClean="0"/>
              <a:t>每日</a:t>
            </a:r>
            <a:r>
              <a:rPr kumimoji="1" lang="en-US" altLang="zh-CN" dirty="0" smtClean="0"/>
              <a:t>1000</a:t>
            </a:r>
            <a:r>
              <a:rPr kumimoji="1" lang="zh-CN" altLang="en-US" dirty="0" smtClean="0"/>
              <a:t>次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形成稳定模式之后：</a:t>
            </a: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存在规则修改：</a:t>
            </a:r>
            <a:r>
              <a:rPr kumimoji="1" lang="en-US" altLang="zh-CN" dirty="0" smtClean="0"/>
              <a:t>400+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不存在规则修改：</a:t>
            </a:r>
            <a:r>
              <a:rPr kumimoji="1" lang="en-US" altLang="zh-CN" dirty="0" smtClean="0"/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DDE1-0C8C-4542-B407-4913545C94C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8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560" userDrawn="1">
          <p15:clr>
            <a:srgbClr val="F26B43"/>
          </p15:clr>
        </p15:guide>
        <p15:guide id="6" orient="horz" pos="624" userDrawn="1">
          <p15:clr>
            <a:srgbClr val="F26B43"/>
          </p15:clr>
        </p15:guide>
        <p15:guide id="7" orient="horz" pos="4056" userDrawn="1">
          <p15:clr>
            <a:srgbClr val="F26B43"/>
          </p15:clr>
        </p15:guide>
        <p15:guide id="8" orient="horz" pos="3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69144" cy="5158340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17BACB3D-8383-4987-8111-BCB10B1D6197}"/>
              </a:ext>
            </a:extLst>
          </p:cNvPr>
          <p:cNvSpPr/>
          <p:nvPr/>
        </p:nvSpPr>
        <p:spPr>
          <a:xfrm>
            <a:off x="0" y="0"/>
            <a:ext cx="9145588" cy="38274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2200">
                <a:srgbClr val="0C57CF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xmlns="" id="{1754EA42-8D2B-444A-A264-178FD41641C9}"/>
              </a:ext>
            </a:extLst>
          </p:cNvPr>
          <p:cNvSpPr txBox="1"/>
          <p:nvPr/>
        </p:nvSpPr>
        <p:spPr>
          <a:xfrm>
            <a:off x="3656334" y="4566013"/>
            <a:ext cx="2087769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1200" dirty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汇报日期：</a:t>
            </a:r>
            <a:r>
              <a:rPr lang="en-US" altLang="zh-CN" sz="1200" dirty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sz="1200" dirty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年</a:t>
            </a:r>
            <a:r>
              <a:rPr lang="en-US" altLang="zh-CN" sz="1200" dirty="0" smtClean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10</a:t>
            </a:r>
            <a:r>
              <a:rPr lang="zh-CN" altLang="en-US" sz="1200" dirty="0" smtClean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月</a:t>
            </a:r>
            <a:r>
              <a:rPr lang="en-US" altLang="zh-CN" sz="1200" dirty="0" smtClean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16</a:t>
            </a:r>
            <a:r>
              <a:rPr lang="zh-CN" altLang="en-US" sz="1200" dirty="0" smtClean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日</a:t>
            </a:r>
            <a:endParaRPr lang="zh-CN" altLang="en-US" sz="1200" dirty="0">
              <a:solidFill>
                <a:srgbClr val="0C53C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xmlns="" id="{A84E2BC1-6951-44C5-A6E2-138A217FA4C9}"/>
              </a:ext>
            </a:extLst>
          </p:cNvPr>
          <p:cNvGrpSpPr/>
          <p:nvPr/>
        </p:nvGrpSpPr>
        <p:grpSpPr>
          <a:xfrm>
            <a:off x="2968952" y="4651033"/>
            <a:ext cx="497368" cy="83954"/>
            <a:chOff x="6572251" y="-1254662"/>
            <a:chExt cx="663042" cy="196801"/>
          </a:xfrm>
        </p:grpSpPr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4169BB46-87FA-4333-8A04-B0EFE8B78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A79BC5-721D-45AC-8329-F6F2B7622D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FFA1AF51-692C-408F-988D-1FB777355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9376B748-9454-4EFB-AFF5-5DCAB3F181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1A503DAB-77D6-483E-AB9E-439DA24B3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F4388A8B-B671-4AC2-AFC3-1EB9E2B11D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C352D943-66B7-4E81-B97F-0717131769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3DB308CF-960F-463A-8F1B-B0D5A7EFDD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81B6D234-F484-4B30-98BD-C4DEEAC731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D27EC931-029A-4432-BA58-2FBEC05523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C69E4424-20A4-4BCD-B95E-D44005278A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xmlns="" id="{FCD77DB6-B941-4969-8C3C-622909771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B7CD131B-9943-E34A-BD4A-FA90C82EDB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0"/>
          <a:stretch/>
        </p:blipFill>
        <p:spPr>
          <a:xfrm>
            <a:off x="8660" y="-3971"/>
            <a:ext cx="9164636" cy="3885106"/>
          </a:xfrm>
          <a:prstGeom prst="rect">
            <a:avLst/>
          </a:prstGeom>
        </p:spPr>
      </p:pic>
      <p:sp>
        <p:nvSpPr>
          <p:cNvPr id="45" name="平行四边形 44">
            <a:extLst>
              <a:ext uri="{FF2B5EF4-FFF2-40B4-BE49-F238E27FC236}">
                <a16:creationId xmlns:a16="http://schemas.microsoft.com/office/drawing/2014/main" xmlns="" id="{582F129E-8563-1B44-B0A0-04C520AC7D62}"/>
              </a:ext>
            </a:extLst>
          </p:cNvPr>
          <p:cNvSpPr/>
          <p:nvPr/>
        </p:nvSpPr>
        <p:spPr>
          <a:xfrm>
            <a:off x="1241475" y="1229769"/>
            <a:ext cx="1202391" cy="179670"/>
          </a:xfrm>
          <a:prstGeom prst="parallelogram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00000">
                <a:schemeClr val="bg1">
                  <a:alpha val="2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xmlns="" id="{CE3B9343-60BB-4640-87CA-869B4C426108}"/>
              </a:ext>
            </a:extLst>
          </p:cNvPr>
          <p:cNvSpPr/>
          <p:nvPr/>
        </p:nvSpPr>
        <p:spPr>
          <a:xfrm>
            <a:off x="1616054" y="1346868"/>
            <a:ext cx="1202391" cy="144362"/>
          </a:xfrm>
          <a:prstGeom prst="parallelogram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00000">
                <a:schemeClr val="bg1">
                  <a:alpha val="2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xmlns="" id="{DB11567C-569C-454B-A23F-B42B874DC18E}"/>
              </a:ext>
            </a:extLst>
          </p:cNvPr>
          <p:cNvSpPr/>
          <p:nvPr/>
        </p:nvSpPr>
        <p:spPr>
          <a:xfrm flipH="1">
            <a:off x="6601241" y="2300636"/>
            <a:ext cx="1202391" cy="144362"/>
          </a:xfrm>
          <a:prstGeom prst="parallelogram">
            <a:avLst/>
          </a:prstGeom>
          <a:gradFill flip="none" rotWithShape="1">
            <a:gsLst>
              <a:gs pos="10000">
                <a:schemeClr val="bg1">
                  <a:alpha val="0"/>
                </a:schemeClr>
              </a:gs>
              <a:gs pos="100000">
                <a:schemeClr val="bg1">
                  <a:alpha val="2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xmlns="" id="{B8E50329-9965-354B-9D01-B0618CF57BE3}"/>
              </a:ext>
            </a:extLst>
          </p:cNvPr>
          <p:cNvSpPr/>
          <p:nvPr/>
        </p:nvSpPr>
        <p:spPr>
          <a:xfrm flipH="1">
            <a:off x="7207198" y="2180545"/>
            <a:ext cx="1202391" cy="144362"/>
          </a:xfrm>
          <a:prstGeom prst="parallelogram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00000">
                <a:schemeClr val="bg1">
                  <a:alpha val="2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0" name="直接连接符 62">
            <a:extLst>
              <a:ext uri="{FF2B5EF4-FFF2-40B4-BE49-F238E27FC236}">
                <a16:creationId xmlns:a16="http://schemas.microsoft.com/office/drawing/2014/main" xmlns="" id="{DC631612-5E2C-E447-84BE-D68793813410}"/>
              </a:ext>
            </a:extLst>
          </p:cNvPr>
          <p:cNvCxnSpPr>
            <a:cxnSpLocks/>
          </p:cNvCxnSpPr>
          <p:nvPr/>
        </p:nvCxnSpPr>
        <p:spPr>
          <a:xfrm>
            <a:off x="2069287" y="2330397"/>
            <a:ext cx="847868" cy="0"/>
          </a:xfrm>
          <a:prstGeom prst="line">
            <a:avLst/>
          </a:prstGeom>
          <a:ln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7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0FE31B42-BA85-8443-80DE-31DB65392341}"/>
              </a:ext>
            </a:extLst>
          </p:cNvPr>
          <p:cNvGrpSpPr/>
          <p:nvPr/>
        </p:nvGrpSpPr>
        <p:grpSpPr>
          <a:xfrm>
            <a:off x="8505458" y="228416"/>
            <a:ext cx="269313" cy="66386"/>
            <a:chOff x="11200518" y="251954"/>
            <a:chExt cx="566808" cy="139700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xmlns="" id="{48ADDBC6-1137-0A4B-9567-97A2B4C4DE44}"/>
                </a:ext>
              </a:extLst>
            </p:cNvPr>
            <p:cNvSpPr/>
            <p:nvPr/>
          </p:nvSpPr>
          <p:spPr>
            <a:xfrm>
              <a:off x="11200518" y="251954"/>
              <a:ext cx="139700" cy="139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xmlns="" id="{300EF7A1-2AE2-C241-91DE-839F60E22C5D}"/>
                </a:ext>
              </a:extLst>
            </p:cNvPr>
            <p:cNvSpPr/>
            <p:nvPr/>
          </p:nvSpPr>
          <p:spPr>
            <a:xfrm>
              <a:off x="11406258" y="251954"/>
              <a:ext cx="139700" cy="1397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bg1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="" id="{C23368E5-FBC0-FF48-908B-205C69787693}"/>
                </a:ext>
              </a:extLst>
            </p:cNvPr>
            <p:cNvSpPr/>
            <p:nvPr/>
          </p:nvSpPr>
          <p:spPr>
            <a:xfrm>
              <a:off x="11627626" y="251954"/>
              <a:ext cx="139700" cy="139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xmlns="" id="{C0E2290E-17BD-FB4F-9D4D-C95FAC33603D}"/>
              </a:ext>
            </a:extLst>
          </p:cNvPr>
          <p:cNvSpPr txBox="1"/>
          <p:nvPr/>
        </p:nvSpPr>
        <p:spPr>
          <a:xfrm>
            <a:off x="403968" y="911909"/>
            <a:ext cx="8171054" cy="145469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2024</a:t>
            </a:r>
          </a:p>
          <a:p>
            <a:pPr algn="ctr"/>
            <a:r>
              <a:rPr lang="zh-CN" altLang="en-US" sz="4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中国</a:t>
            </a:r>
            <a:r>
              <a:rPr lang="en-US" altLang="zh-CN" sz="4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RPA+AI</a:t>
            </a:r>
            <a:r>
              <a:rPr lang="zh-CN" altLang="en-US" sz="4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开发者大赛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1FB1E4D0-85A5-174A-875B-387D8E121CA9}"/>
              </a:ext>
            </a:extLst>
          </p:cNvPr>
          <p:cNvSpPr/>
          <p:nvPr/>
        </p:nvSpPr>
        <p:spPr>
          <a:xfrm>
            <a:off x="-9524" y="3604672"/>
            <a:ext cx="9164636" cy="277085"/>
          </a:xfrm>
          <a:prstGeom prst="rect">
            <a:avLst/>
          </a:prstGeom>
          <a:solidFill>
            <a:srgbClr val="579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2A108162-9B09-9549-8124-1DAE45327F99}"/>
              </a:ext>
            </a:extLst>
          </p:cNvPr>
          <p:cNvGrpSpPr/>
          <p:nvPr/>
        </p:nvGrpSpPr>
        <p:grpSpPr>
          <a:xfrm>
            <a:off x="5728960" y="4651033"/>
            <a:ext cx="497368" cy="83954"/>
            <a:chOff x="6572251" y="-1254662"/>
            <a:chExt cx="663042" cy="196801"/>
          </a:xfrm>
        </p:grpSpPr>
        <p:cxnSp>
          <p:nvCxnSpPr>
            <p:cNvPr id="78" name="直接连接符 110">
              <a:extLst>
                <a:ext uri="{FF2B5EF4-FFF2-40B4-BE49-F238E27FC236}">
                  <a16:creationId xmlns:a16="http://schemas.microsoft.com/office/drawing/2014/main" xmlns="" id="{43D3BDCD-E577-E347-B4A8-737743E42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115">
              <a:extLst>
                <a:ext uri="{FF2B5EF4-FFF2-40B4-BE49-F238E27FC236}">
                  <a16:creationId xmlns:a16="http://schemas.microsoft.com/office/drawing/2014/main" xmlns="" id="{1E6DA96A-F481-8144-A588-CEC28AD31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116">
              <a:extLst>
                <a:ext uri="{FF2B5EF4-FFF2-40B4-BE49-F238E27FC236}">
                  <a16:creationId xmlns:a16="http://schemas.microsoft.com/office/drawing/2014/main" xmlns="" id="{CBA83C2C-7120-4246-85B3-D0060F1A45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118">
              <a:extLst>
                <a:ext uri="{FF2B5EF4-FFF2-40B4-BE49-F238E27FC236}">
                  <a16:creationId xmlns:a16="http://schemas.microsoft.com/office/drawing/2014/main" xmlns="" id="{C8380F30-FB54-574A-84F8-0BBE71C8B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119">
              <a:extLst>
                <a:ext uri="{FF2B5EF4-FFF2-40B4-BE49-F238E27FC236}">
                  <a16:creationId xmlns:a16="http://schemas.microsoft.com/office/drawing/2014/main" xmlns="" id="{315A3C64-AA31-3C41-A171-B0E04C8BA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20">
              <a:extLst>
                <a:ext uri="{FF2B5EF4-FFF2-40B4-BE49-F238E27FC236}">
                  <a16:creationId xmlns:a16="http://schemas.microsoft.com/office/drawing/2014/main" xmlns="" id="{32095AF9-9572-1440-85EB-45D37C54A0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121">
              <a:extLst>
                <a:ext uri="{FF2B5EF4-FFF2-40B4-BE49-F238E27FC236}">
                  <a16:creationId xmlns:a16="http://schemas.microsoft.com/office/drawing/2014/main" xmlns="" id="{B63FC7E3-98AC-3C4A-88BE-60466F5E03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122">
              <a:extLst>
                <a:ext uri="{FF2B5EF4-FFF2-40B4-BE49-F238E27FC236}">
                  <a16:creationId xmlns:a16="http://schemas.microsoft.com/office/drawing/2014/main" xmlns="" id="{3C1A6CF4-F5EE-BD49-897F-8E183F64B5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123">
              <a:extLst>
                <a:ext uri="{FF2B5EF4-FFF2-40B4-BE49-F238E27FC236}">
                  <a16:creationId xmlns:a16="http://schemas.microsoft.com/office/drawing/2014/main" xmlns="" id="{0EA78BA3-04EA-0547-A382-B836E323E6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124">
              <a:extLst>
                <a:ext uri="{FF2B5EF4-FFF2-40B4-BE49-F238E27FC236}">
                  <a16:creationId xmlns:a16="http://schemas.microsoft.com/office/drawing/2014/main" xmlns="" id="{D9F90514-53A0-474C-9A12-5E2B80D62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125">
              <a:extLst>
                <a:ext uri="{FF2B5EF4-FFF2-40B4-BE49-F238E27FC236}">
                  <a16:creationId xmlns:a16="http://schemas.microsoft.com/office/drawing/2014/main" xmlns="" id="{C5039650-8526-484C-9CC9-FC687C8F3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126">
              <a:extLst>
                <a:ext uri="{FF2B5EF4-FFF2-40B4-BE49-F238E27FC236}">
                  <a16:creationId xmlns:a16="http://schemas.microsoft.com/office/drawing/2014/main" xmlns="" id="{FC6AE03C-F8A7-794D-971C-B15D9C5A7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2EBEF838-35E1-C190-4034-8F9FEF9500C3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ECCC9943-5820-794A-BA5A-36CB680D6012}"/>
              </a:ext>
            </a:extLst>
          </p:cNvPr>
          <p:cNvGrpSpPr/>
          <p:nvPr/>
        </p:nvGrpSpPr>
        <p:grpSpPr>
          <a:xfrm>
            <a:off x="3821229" y="3356650"/>
            <a:ext cx="1620957" cy="392352"/>
            <a:chOff x="5297737" y="4949275"/>
            <a:chExt cx="2024295" cy="489914"/>
          </a:xfrm>
        </p:grpSpPr>
        <p:sp>
          <p:nvSpPr>
            <p:cNvPr id="53" name="矩形: 圆角 65">
              <a:extLst>
                <a:ext uri="{FF2B5EF4-FFF2-40B4-BE49-F238E27FC236}">
                  <a16:creationId xmlns:a16="http://schemas.microsoft.com/office/drawing/2014/main" xmlns="" id="{4F2AC4FA-0CB6-8E40-8DC0-830123A1D265}"/>
                </a:ext>
              </a:extLst>
            </p:cNvPr>
            <p:cNvSpPr/>
            <p:nvPr/>
          </p:nvSpPr>
          <p:spPr>
            <a:xfrm>
              <a:off x="5304518" y="4949275"/>
              <a:ext cx="1989359" cy="4899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</a:gradFill>
            <a:ln w="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76200" dist="50800" dir="5400000" algn="t" rotWithShape="0">
                <a:srgbClr val="778495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srgbClr val="F7B7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文本框 73">
              <a:extLst>
                <a:ext uri="{FF2B5EF4-FFF2-40B4-BE49-F238E27FC236}">
                  <a16:creationId xmlns:a16="http://schemas.microsoft.com/office/drawing/2014/main" xmlns="" id="{7A08FCE4-17CE-2D4F-8968-6B805E36ABF2}"/>
                </a:ext>
              </a:extLst>
            </p:cNvPr>
            <p:cNvSpPr txBox="1"/>
            <p:nvPr/>
          </p:nvSpPr>
          <p:spPr>
            <a:xfrm>
              <a:off x="5297737" y="5014232"/>
              <a:ext cx="2024295" cy="38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汇报人</a:t>
              </a:r>
              <a:r>
                <a:rPr lang="zh-CN" alt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研而有新</a:t>
              </a: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044EC384-CB2C-8C48-8C48-7B3802F8930C}"/>
              </a:ext>
            </a:extLst>
          </p:cNvPr>
          <p:cNvSpPr/>
          <p:nvPr/>
        </p:nvSpPr>
        <p:spPr>
          <a:xfrm>
            <a:off x="2944106" y="2566483"/>
            <a:ext cx="3257376" cy="30009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zh-CN" altLang="en-US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基于</a:t>
            </a:r>
            <a:r>
              <a:rPr lang="en-US" altLang="zh-CN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RPA+AI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实现研发流程持续交付</a:t>
            </a:r>
            <a:endParaRPr lang="zh-CN" altLang="en-US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8" name="直接连接符 61">
            <a:extLst>
              <a:ext uri="{FF2B5EF4-FFF2-40B4-BE49-F238E27FC236}">
                <a16:creationId xmlns:a16="http://schemas.microsoft.com/office/drawing/2014/main" xmlns="" id="{47151552-F911-C647-AA3F-B5C0AD9DE79B}"/>
              </a:ext>
            </a:extLst>
          </p:cNvPr>
          <p:cNvCxnSpPr>
            <a:cxnSpLocks/>
          </p:cNvCxnSpPr>
          <p:nvPr/>
        </p:nvCxnSpPr>
        <p:spPr>
          <a:xfrm>
            <a:off x="2019413" y="2711437"/>
            <a:ext cx="1026275" cy="0"/>
          </a:xfrm>
          <a:prstGeom prst="line">
            <a:avLst/>
          </a:prstGeom>
          <a:ln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38">
            <a:extLst>
              <a:ext uri="{FF2B5EF4-FFF2-40B4-BE49-F238E27FC236}">
                <a16:creationId xmlns:a16="http://schemas.microsoft.com/office/drawing/2014/main" xmlns="" id="{C62DBCC3-79C0-7D4B-BF16-3222F26016C3}"/>
              </a:ext>
            </a:extLst>
          </p:cNvPr>
          <p:cNvCxnSpPr>
            <a:cxnSpLocks/>
          </p:cNvCxnSpPr>
          <p:nvPr/>
        </p:nvCxnSpPr>
        <p:spPr>
          <a:xfrm flipH="1">
            <a:off x="6084537" y="2722326"/>
            <a:ext cx="1026275" cy="0"/>
          </a:xfrm>
          <a:prstGeom prst="line">
            <a:avLst/>
          </a:prstGeom>
          <a:ln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927" y="-41563"/>
            <a:ext cx="9169144" cy="5212371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1533130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模式创新性</a:t>
            </a:r>
            <a:endParaRPr lang="zh-CN" altLang="en-US" sz="2100" b="1" spc="75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10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27" y="1514068"/>
            <a:ext cx="7586433" cy="32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22602" y="762000"/>
            <a:ext cx="8323739" cy="516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流水线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将底层各工具平台进行聚合，在此之上借助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RPA+AI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实现与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管理规范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的动态结合，形成面对不同场景的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自动化流程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，最终服务于整体研发过程中的各类用户。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18" y="430956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流水线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76" y="3154626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大模型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33" y="3886197"/>
            <a:ext cx="246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15" y="2661901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630" y="2885649"/>
            <a:ext cx="246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15" y="214235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标准化流程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757" y="2388418"/>
            <a:ext cx="246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</a:p>
        </p:txBody>
      </p:sp>
      <p:sp>
        <p:nvSpPr>
          <p:cNvPr id="12" name="矩形 11"/>
          <p:cNvSpPr/>
          <p:nvPr/>
        </p:nvSpPr>
        <p:spPr>
          <a:xfrm>
            <a:off x="95744" y="4205930"/>
            <a:ext cx="929492" cy="467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流水线</a:t>
            </a:r>
          </a:p>
        </p:txBody>
      </p:sp>
      <p:sp>
        <p:nvSpPr>
          <p:cNvPr id="27" name="矩形 26"/>
          <p:cNvSpPr/>
          <p:nvPr/>
        </p:nvSpPr>
        <p:spPr>
          <a:xfrm>
            <a:off x="95743" y="3616035"/>
            <a:ext cx="929492" cy="24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管理规范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5743" y="3154626"/>
            <a:ext cx="929492" cy="24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大模型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2226" y="2699650"/>
            <a:ext cx="929492" cy="24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1781" y="2172878"/>
            <a:ext cx="929492" cy="246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自动化流程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9489" y="3348321"/>
            <a:ext cx="246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50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0" descr="preencoded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0" y="-55417"/>
            <a:ext cx="9169144" cy="5226225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327660" y="2627630"/>
            <a:ext cx="8377555" cy="972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327660" y="3785870"/>
            <a:ext cx="8377555" cy="972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324485" y="1469390"/>
            <a:ext cx="8377555" cy="972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/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/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343" y="227433"/>
            <a:ext cx="1533130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技术创新性</a:t>
            </a:r>
            <a:endParaRPr lang="zh-CN" altLang="en-US" sz="2100" b="1" spc="75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/>
            <p:cNvSpPr/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 txBox="1"/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16"/>
          <p:cNvSpPr txBox="1"/>
          <p:nvPr>
            <p:custDataLst>
              <p:tags r:id="rId4"/>
            </p:custDataLst>
          </p:nvPr>
        </p:nvSpPr>
        <p:spPr>
          <a:xfrm>
            <a:off x="427355" y="1778000"/>
            <a:ext cx="1996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小模型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大模型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</a:p>
        </p:txBody>
      </p:sp>
      <p:sp>
        <p:nvSpPr>
          <p:cNvPr id="26" name="文本框 18"/>
          <p:cNvSpPr txBox="1"/>
          <p:nvPr>
            <p:custDataLst>
              <p:tags r:id="rId5"/>
            </p:custDataLst>
          </p:nvPr>
        </p:nvSpPr>
        <p:spPr>
          <a:xfrm>
            <a:off x="426085" y="2936240"/>
            <a:ext cx="1998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规则缓存预载入</a:t>
            </a:r>
          </a:p>
        </p:txBody>
      </p:sp>
      <p:sp>
        <p:nvSpPr>
          <p:cNvPr id="27" name="文本框 19"/>
          <p:cNvSpPr txBox="1"/>
          <p:nvPr>
            <p:custDataLst>
              <p:tags r:id="rId6"/>
            </p:custDataLst>
          </p:nvPr>
        </p:nvSpPr>
        <p:spPr>
          <a:xfrm>
            <a:off x="426085" y="4094480"/>
            <a:ext cx="2040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细分场景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LORA</a:t>
            </a:r>
          </a:p>
        </p:txBody>
      </p:sp>
      <p:sp>
        <p:nvSpPr>
          <p:cNvPr id="35" name="矩形 34"/>
          <p:cNvSpPr/>
          <p:nvPr/>
        </p:nvSpPr>
        <p:spPr>
          <a:xfrm>
            <a:off x="422602" y="762000"/>
            <a:ext cx="8323739" cy="516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结合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实际使用需要和模型算法特性，从推理流程、数据计算、模型构成多方面进行优化改进，找到资源占用、计算效率、推理精度的最佳平衡点，为研发人员提供优质快速的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  <p:sp>
        <p:nvSpPr>
          <p:cNvPr id="3" name="文本框 21"/>
          <p:cNvSpPr txBox="1"/>
          <p:nvPr>
            <p:custDataLst>
              <p:tags r:id="rId7"/>
            </p:custDataLst>
          </p:nvPr>
        </p:nvSpPr>
        <p:spPr>
          <a:xfrm>
            <a:off x="4819650" y="1468755"/>
            <a:ext cx="1610360" cy="970915"/>
          </a:xfrm>
          <a:prstGeom prst="rect">
            <a:avLst/>
          </a:prstGeom>
          <a:noFill/>
        </p:spPr>
        <p:txBody>
          <a:bodyPr wrap="square" lIns="90170" tIns="0" rIns="90170" bIns="0" rtlCol="0" anchor="ctr" anchorCtr="0">
            <a:noAutofit/>
          </a:bodyPr>
          <a:lstStyle/>
          <a:p>
            <a:pPr indent="0" algn="l" fontAlgn="auto">
              <a:lnSpc>
                <a:spcPct val="115000"/>
              </a:lnSpc>
              <a:spcAft>
                <a:spcPts val="300"/>
              </a:spcAft>
              <a:buNone/>
            </a:pPr>
            <a:r>
              <a:rPr lang="zh-CN" altLang="en-US" sz="1000" b="1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模型占用资源多</a:t>
            </a:r>
          </a:p>
          <a:p>
            <a:pPr indent="0" algn="l" fontAlgn="auto">
              <a:lnSpc>
                <a:spcPct val="115000"/>
              </a:lnSpc>
              <a:buNone/>
            </a:pPr>
            <a:r>
              <a:rPr lang="zh-CN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流程需要多次沟通，单纯使用大模型耗费大量计算资源。</a:t>
            </a:r>
          </a:p>
        </p:txBody>
      </p:sp>
      <p:sp>
        <p:nvSpPr>
          <p:cNvPr id="4" name="文本框 21"/>
          <p:cNvSpPr txBox="1"/>
          <p:nvPr>
            <p:custDataLst>
              <p:tags r:id="rId8"/>
            </p:custDataLst>
          </p:nvPr>
        </p:nvSpPr>
        <p:spPr>
          <a:xfrm>
            <a:off x="4819650" y="2629535"/>
            <a:ext cx="1610360" cy="970915"/>
          </a:xfrm>
          <a:prstGeom prst="rect">
            <a:avLst/>
          </a:prstGeom>
          <a:noFill/>
        </p:spPr>
        <p:txBody>
          <a:bodyPr wrap="square" lIns="90170" tIns="0" rIns="90170" bIns="0" rtlCol="0" anchor="ctr" anchorCtr="0">
            <a:noAutofit/>
          </a:bodyPr>
          <a:lstStyle/>
          <a:p>
            <a:pPr indent="0" algn="l" fontAlgn="auto">
              <a:lnSpc>
                <a:spcPct val="115000"/>
              </a:lnSpc>
              <a:spcAft>
                <a:spcPts val="300"/>
              </a:spcAft>
              <a:buNone/>
            </a:pPr>
            <a:r>
              <a:rPr lang="zh-CN" altLang="en-US" sz="1000" b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规则太长推理慢</a:t>
            </a:r>
          </a:p>
          <a:p>
            <a:pPr indent="0" algn="l" fontAlgn="auto">
              <a:lnSpc>
                <a:spcPct val="115000"/>
              </a:lnSpc>
              <a:buNone/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RPA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组件会不断升级变化，需要使用知识库载入规则，会使模型处理速度变慢。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21"/>
          <p:cNvSpPr txBox="1"/>
          <p:nvPr>
            <p:custDataLst>
              <p:tags r:id="rId9"/>
            </p:custDataLst>
          </p:nvPr>
        </p:nvSpPr>
        <p:spPr>
          <a:xfrm>
            <a:off x="4819015" y="3790315"/>
            <a:ext cx="1610360" cy="970915"/>
          </a:xfrm>
          <a:prstGeom prst="rect">
            <a:avLst/>
          </a:prstGeom>
          <a:noFill/>
        </p:spPr>
        <p:txBody>
          <a:bodyPr wrap="square" lIns="90170" tIns="0" rIns="90170" bIns="0" rtlCol="0" anchor="ctr" anchorCtr="0">
            <a:noAutofit/>
          </a:bodyPr>
          <a:lstStyle/>
          <a:p>
            <a:pPr indent="0" algn="just" fontAlgn="auto">
              <a:lnSpc>
                <a:spcPct val="115000"/>
              </a:lnSpc>
              <a:spcAft>
                <a:spcPts val="300"/>
              </a:spcAft>
              <a:buNone/>
            </a:pP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场景复杂效果差</a:t>
            </a:r>
          </a:p>
          <a:p>
            <a:pPr indent="0" algn="just" fontAlgn="auto">
              <a:lnSpc>
                <a:spcPct val="115000"/>
              </a:lnSpc>
              <a:buNone/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RPA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会面向多种开发环境的使用者，单一通用模型无法完美覆盖所有环境。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21"/>
          <p:cNvSpPr txBox="1"/>
          <p:nvPr>
            <p:custDataLst>
              <p:tags r:id="rId10"/>
            </p:custDataLst>
          </p:nvPr>
        </p:nvSpPr>
        <p:spPr>
          <a:xfrm>
            <a:off x="7219950" y="1474470"/>
            <a:ext cx="1610360" cy="970915"/>
          </a:xfrm>
          <a:prstGeom prst="rect">
            <a:avLst/>
          </a:prstGeom>
          <a:noFill/>
        </p:spPr>
        <p:txBody>
          <a:bodyPr wrap="square" lIns="90170" tIns="0" rIns="90170" bIns="0" rtlCol="0" anchor="ctr" anchorCtr="0">
            <a:noAutofit/>
          </a:bodyPr>
          <a:lstStyle/>
          <a:p>
            <a:pPr indent="0" algn="l" fontAlgn="auto">
              <a:lnSpc>
                <a:spcPct val="115000"/>
              </a:lnSpc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解耦用户沟通和流程生成的环节，</a:t>
            </a:r>
            <a:r>
              <a:rPr lang="zh-CN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分散通用和专有流量，降低资源占用。</a:t>
            </a:r>
          </a:p>
        </p:txBody>
      </p:sp>
      <p:sp>
        <p:nvSpPr>
          <p:cNvPr id="7" name="文本框 21"/>
          <p:cNvSpPr txBox="1"/>
          <p:nvPr>
            <p:custDataLst>
              <p:tags r:id="rId11"/>
            </p:custDataLst>
          </p:nvPr>
        </p:nvSpPr>
        <p:spPr>
          <a:xfrm>
            <a:off x="7219315" y="2633980"/>
            <a:ext cx="1610360" cy="970915"/>
          </a:xfrm>
          <a:prstGeom prst="rect">
            <a:avLst/>
          </a:prstGeom>
          <a:noFill/>
        </p:spPr>
        <p:txBody>
          <a:bodyPr wrap="square" lIns="90170" tIns="0" rIns="90170" bIns="0" rtlCol="0" anchor="ctr" anchorCtr="0">
            <a:noAutofit/>
          </a:bodyPr>
          <a:lstStyle/>
          <a:p>
            <a:pPr indent="0" algn="just" fontAlgn="auto">
              <a:lnSpc>
                <a:spcPct val="115000"/>
              </a:lnSpc>
              <a:buNone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规则知识库前置并应用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KVcache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缓存，模型只需处理需求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token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减少计算耗时。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21"/>
          <p:cNvSpPr txBox="1"/>
          <p:nvPr>
            <p:custDataLst>
              <p:tags r:id="rId12"/>
            </p:custDataLst>
          </p:nvPr>
        </p:nvSpPr>
        <p:spPr>
          <a:xfrm>
            <a:off x="7219315" y="3784600"/>
            <a:ext cx="1610360" cy="970915"/>
          </a:xfrm>
          <a:prstGeom prst="rect">
            <a:avLst/>
          </a:prstGeom>
          <a:noFill/>
        </p:spPr>
        <p:txBody>
          <a:bodyPr wrap="square" lIns="90170" tIns="0" rIns="90170" bIns="0" rtlCol="0" anchor="ctr" anchorCtr="0">
            <a:noAutofit/>
          </a:bodyPr>
          <a:lstStyle/>
          <a:p>
            <a:pPr indent="0" algn="just" fontAlgn="auto">
              <a:lnSpc>
                <a:spcPct val="115000"/>
              </a:lnSpc>
              <a:buNone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依托中心大量开发数据微调细分场景LORA，根据用户需求灵活切换来增强特定场景效果。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28"/>
          <p:cNvSpPr txBox="1"/>
          <p:nvPr>
            <p:custDataLst>
              <p:tags r:id="rId13"/>
            </p:custDataLst>
          </p:nvPr>
        </p:nvSpPr>
        <p:spPr>
          <a:xfrm>
            <a:off x="2439035" y="1812290"/>
            <a:ext cx="23869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资源综合占用</a:t>
            </a:r>
            <a:r>
              <a:rPr lang="zh-CN" sz="16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en-US" altLang="zh-CN" sz="16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62%</a:t>
            </a:r>
          </a:p>
        </p:txBody>
      </p:sp>
      <p:sp>
        <p:nvSpPr>
          <p:cNvPr id="23" name="文本框 29"/>
          <p:cNvSpPr txBox="1"/>
          <p:nvPr>
            <p:custDataLst>
              <p:tags r:id="rId14"/>
            </p:custDataLst>
          </p:nvPr>
        </p:nvSpPr>
        <p:spPr>
          <a:xfrm>
            <a:off x="2433320" y="2698750"/>
            <a:ext cx="2386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首字符推理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提速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</a:p>
          <a:p>
            <a:pPr algn="just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总推理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提速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</a:p>
        </p:txBody>
      </p:sp>
      <p:sp>
        <p:nvSpPr>
          <p:cNvPr id="37" name="文本框 30"/>
          <p:cNvSpPr txBox="1"/>
          <p:nvPr>
            <p:custDataLst>
              <p:tags r:id="rId15"/>
            </p:custDataLst>
          </p:nvPr>
        </p:nvSpPr>
        <p:spPr>
          <a:xfrm>
            <a:off x="2433320" y="3852545"/>
            <a:ext cx="2386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构建成功率</a:t>
            </a:r>
            <a:r>
              <a:rPr 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平均提升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9%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单场景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最高提升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18%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29375" y="1823720"/>
            <a:ext cx="789940" cy="275590"/>
          </a:xfrm>
          <a:prstGeom prst="rect">
            <a:avLst/>
          </a:prstGeom>
          <a:noFill/>
          <a:ln w="22225" cmpd="sng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1">
                    <a:lumMod val="60000"/>
                    <a:lumOff val="40000"/>
                  </a:schemeClr>
                </a:gs>
                <a:gs pos="7500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30010" y="2977515"/>
            <a:ext cx="789940" cy="275590"/>
          </a:xfrm>
          <a:prstGeom prst="rect">
            <a:avLst/>
          </a:prstGeom>
          <a:noFill/>
          <a:ln w="22225" cmpd="sng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1">
                    <a:lumMod val="60000"/>
                    <a:lumOff val="40000"/>
                  </a:schemeClr>
                </a:gs>
                <a:gs pos="7500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30010" y="4131945"/>
            <a:ext cx="789940" cy="275590"/>
          </a:xfrm>
          <a:prstGeom prst="rect">
            <a:avLst/>
          </a:prstGeom>
          <a:noFill/>
          <a:ln w="22225" cmpd="sng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1">
                    <a:lumMod val="60000"/>
                    <a:lumOff val="40000"/>
                  </a:schemeClr>
                </a:gs>
                <a:gs pos="7500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46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0782"/>
            <a:ext cx="9169144" cy="516586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E6804C2-EFC5-9C46-A2B5-CA04031E73B0}"/>
              </a:ext>
            </a:extLst>
          </p:cNvPr>
          <p:cNvSpPr/>
          <p:nvPr/>
        </p:nvSpPr>
        <p:spPr>
          <a:xfrm>
            <a:off x="0" y="1439827"/>
            <a:ext cx="9145588" cy="2265434"/>
          </a:xfrm>
          <a:prstGeom prst="rect">
            <a:avLst/>
          </a:prstGeom>
          <a:gradFill>
            <a:gsLst>
              <a:gs pos="0">
                <a:srgbClr val="83BCF8">
                  <a:alpha val="1004"/>
                </a:srgbClr>
              </a:gs>
              <a:gs pos="100000">
                <a:srgbClr val="83BCF8">
                  <a:alpha val="3695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3" name="直接连接符 13">
            <a:extLst>
              <a:ext uri="{FF2B5EF4-FFF2-40B4-BE49-F238E27FC236}">
                <a16:creationId xmlns:a16="http://schemas.microsoft.com/office/drawing/2014/main" xmlns="" id="{68212EB8-4956-834D-80EE-E564F2C1FE77}"/>
              </a:ext>
            </a:extLst>
          </p:cNvPr>
          <p:cNvCxnSpPr>
            <a:cxnSpLocks/>
          </p:cNvCxnSpPr>
          <p:nvPr/>
        </p:nvCxnSpPr>
        <p:spPr>
          <a:xfrm>
            <a:off x="4356303" y="2301950"/>
            <a:ext cx="2745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 153">
            <a:extLst>
              <a:ext uri="{FF2B5EF4-FFF2-40B4-BE49-F238E27FC236}">
                <a16:creationId xmlns:a16="http://schemas.microsoft.com/office/drawing/2014/main" xmlns="" id="{EE8D7F2B-8398-C64A-A9FB-60ABEE246051}"/>
              </a:ext>
            </a:extLst>
          </p:cNvPr>
          <p:cNvSpPr/>
          <p:nvPr/>
        </p:nvSpPr>
        <p:spPr>
          <a:xfrm>
            <a:off x="4262508" y="2275275"/>
            <a:ext cx="1083655" cy="68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kern="0">
              <a:solidFill>
                <a:srgbClr val="3D485D"/>
              </a:solidFill>
              <a:latin typeface="Arial"/>
              <a:ea typeface="等线" panose="02010600030101010101" pitchFamily="2" charset="-122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xmlns="" id="{D211AC96-0B30-9A49-A5F0-CC80B4FB9217}"/>
              </a:ext>
            </a:extLst>
          </p:cNvPr>
          <p:cNvSpPr/>
          <p:nvPr/>
        </p:nvSpPr>
        <p:spPr>
          <a:xfrm>
            <a:off x="4200147" y="2406285"/>
            <a:ext cx="3154710" cy="630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4100" b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POSans H" panose="00020600040101010101" pitchFamily="18" charset="-122"/>
              </a:rPr>
              <a:t>项目实施情况</a:t>
            </a:r>
            <a:endParaRPr lang="zh-CN" altLang="en-US" sz="41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POSans H" panose="00020600040101010101" pitchFamily="18" charset="-122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xmlns="" id="{DC983922-DBC3-D243-B69F-8321A5E0F4E5}"/>
              </a:ext>
            </a:extLst>
          </p:cNvPr>
          <p:cNvSpPr txBox="1"/>
          <p:nvPr/>
        </p:nvSpPr>
        <p:spPr>
          <a:xfrm>
            <a:off x="4262508" y="1914570"/>
            <a:ext cx="1255273" cy="2309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rgbClr val="007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 THREE</a:t>
            </a:r>
            <a:endParaRPr lang="zh-CN" altLang="en-US" sz="15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xmlns="" id="{B8040532-254B-8749-9E28-DAC90EA77FD3}"/>
              </a:ext>
            </a:extLst>
          </p:cNvPr>
          <p:cNvGrpSpPr/>
          <p:nvPr/>
        </p:nvGrpSpPr>
        <p:grpSpPr>
          <a:xfrm>
            <a:off x="4262508" y="3115346"/>
            <a:ext cx="497368" cy="83954"/>
            <a:chOff x="6572251" y="-1254662"/>
            <a:chExt cx="663042" cy="196801"/>
          </a:xfrm>
        </p:grpSpPr>
        <p:cxnSp>
          <p:nvCxnSpPr>
            <p:cNvPr id="158" name="直接连接符 110">
              <a:extLst>
                <a:ext uri="{FF2B5EF4-FFF2-40B4-BE49-F238E27FC236}">
                  <a16:creationId xmlns:a16="http://schemas.microsoft.com/office/drawing/2014/main" xmlns="" id="{5F2199D4-283B-654E-88C8-863FC40A2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15">
              <a:extLst>
                <a:ext uri="{FF2B5EF4-FFF2-40B4-BE49-F238E27FC236}">
                  <a16:creationId xmlns:a16="http://schemas.microsoft.com/office/drawing/2014/main" xmlns="" id="{49015400-CF40-1044-A540-C08650EA9E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16">
              <a:extLst>
                <a:ext uri="{FF2B5EF4-FFF2-40B4-BE49-F238E27FC236}">
                  <a16:creationId xmlns:a16="http://schemas.microsoft.com/office/drawing/2014/main" xmlns="" id="{ABF6EA78-BC8B-B64F-9EFE-D175C88200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18">
              <a:extLst>
                <a:ext uri="{FF2B5EF4-FFF2-40B4-BE49-F238E27FC236}">
                  <a16:creationId xmlns:a16="http://schemas.microsoft.com/office/drawing/2014/main" xmlns="" id="{37F3A2D9-569F-D149-B0B4-E0A3FA75A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19">
              <a:extLst>
                <a:ext uri="{FF2B5EF4-FFF2-40B4-BE49-F238E27FC236}">
                  <a16:creationId xmlns:a16="http://schemas.microsoft.com/office/drawing/2014/main" xmlns="" id="{FDDEE114-5412-2B40-A225-AB5EF9D6BB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20">
              <a:extLst>
                <a:ext uri="{FF2B5EF4-FFF2-40B4-BE49-F238E27FC236}">
                  <a16:creationId xmlns:a16="http://schemas.microsoft.com/office/drawing/2014/main" xmlns="" id="{445E6F7C-223E-4A4E-BA76-6120C9DE7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21">
              <a:extLst>
                <a:ext uri="{FF2B5EF4-FFF2-40B4-BE49-F238E27FC236}">
                  <a16:creationId xmlns:a16="http://schemas.microsoft.com/office/drawing/2014/main" xmlns="" id="{C4CD0AC7-EEAA-BC4F-B78F-B5CE06022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22">
              <a:extLst>
                <a:ext uri="{FF2B5EF4-FFF2-40B4-BE49-F238E27FC236}">
                  <a16:creationId xmlns:a16="http://schemas.microsoft.com/office/drawing/2014/main" xmlns="" id="{40220406-1DE4-2D47-87B9-DB8B43394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23">
              <a:extLst>
                <a:ext uri="{FF2B5EF4-FFF2-40B4-BE49-F238E27FC236}">
                  <a16:creationId xmlns:a16="http://schemas.microsoft.com/office/drawing/2014/main" xmlns="" id="{2DD3E003-A1CA-2D44-8959-A7CD3FA81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24">
              <a:extLst>
                <a:ext uri="{FF2B5EF4-FFF2-40B4-BE49-F238E27FC236}">
                  <a16:creationId xmlns:a16="http://schemas.microsoft.com/office/drawing/2014/main" xmlns="" id="{3E530B0A-2B09-E44C-AE55-F9E8027484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25">
              <a:extLst>
                <a:ext uri="{FF2B5EF4-FFF2-40B4-BE49-F238E27FC236}">
                  <a16:creationId xmlns:a16="http://schemas.microsoft.com/office/drawing/2014/main" xmlns="" id="{6B2BB808-3469-C241-9A41-8BC6D5897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26">
              <a:extLst>
                <a:ext uri="{FF2B5EF4-FFF2-40B4-BE49-F238E27FC236}">
                  <a16:creationId xmlns:a16="http://schemas.microsoft.com/office/drawing/2014/main" xmlns="" id="{43309527-692F-F44B-8624-774FFBC28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xmlns="" id="{9ED93FB6-B1C0-6D41-B3AE-5F65F6122CF1}"/>
              </a:ext>
            </a:extLst>
          </p:cNvPr>
          <p:cNvGrpSpPr/>
          <p:nvPr/>
        </p:nvGrpSpPr>
        <p:grpSpPr>
          <a:xfrm>
            <a:off x="4776947" y="3115346"/>
            <a:ext cx="497368" cy="83954"/>
            <a:chOff x="6572251" y="-1254662"/>
            <a:chExt cx="663042" cy="196801"/>
          </a:xfrm>
        </p:grpSpPr>
        <p:cxnSp>
          <p:nvCxnSpPr>
            <p:cNvPr id="171" name="直接连接符 110">
              <a:extLst>
                <a:ext uri="{FF2B5EF4-FFF2-40B4-BE49-F238E27FC236}">
                  <a16:creationId xmlns:a16="http://schemas.microsoft.com/office/drawing/2014/main" xmlns="" id="{920B02D9-AC86-694C-B19C-17DA814F3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15">
              <a:extLst>
                <a:ext uri="{FF2B5EF4-FFF2-40B4-BE49-F238E27FC236}">
                  <a16:creationId xmlns:a16="http://schemas.microsoft.com/office/drawing/2014/main" xmlns="" id="{B5D22309-3E80-0447-A61A-FC49E3AD9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16">
              <a:extLst>
                <a:ext uri="{FF2B5EF4-FFF2-40B4-BE49-F238E27FC236}">
                  <a16:creationId xmlns:a16="http://schemas.microsoft.com/office/drawing/2014/main" xmlns="" id="{E7B2F8D9-2C32-444B-B8B7-36CB6F49F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18">
              <a:extLst>
                <a:ext uri="{FF2B5EF4-FFF2-40B4-BE49-F238E27FC236}">
                  <a16:creationId xmlns:a16="http://schemas.microsoft.com/office/drawing/2014/main" xmlns="" id="{606D5E80-675E-E141-899D-47967B716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19">
              <a:extLst>
                <a:ext uri="{FF2B5EF4-FFF2-40B4-BE49-F238E27FC236}">
                  <a16:creationId xmlns:a16="http://schemas.microsoft.com/office/drawing/2014/main" xmlns="" id="{F2E755E4-95F5-AD49-B8E9-765BECDF2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20">
              <a:extLst>
                <a:ext uri="{FF2B5EF4-FFF2-40B4-BE49-F238E27FC236}">
                  <a16:creationId xmlns:a16="http://schemas.microsoft.com/office/drawing/2014/main" xmlns="" id="{F762AE1D-D6A0-794C-82CD-E3768830C2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21">
              <a:extLst>
                <a:ext uri="{FF2B5EF4-FFF2-40B4-BE49-F238E27FC236}">
                  <a16:creationId xmlns:a16="http://schemas.microsoft.com/office/drawing/2014/main" xmlns="" id="{C5980F8C-6A06-EF4D-A1A7-2050C662F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22">
              <a:extLst>
                <a:ext uri="{FF2B5EF4-FFF2-40B4-BE49-F238E27FC236}">
                  <a16:creationId xmlns:a16="http://schemas.microsoft.com/office/drawing/2014/main" xmlns="" id="{D47448CA-E6FC-B343-BD83-A428452AB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23">
              <a:extLst>
                <a:ext uri="{FF2B5EF4-FFF2-40B4-BE49-F238E27FC236}">
                  <a16:creationId xmlns:a16="http://schemas.microsoft.com/office/drawing/2014/main" xmlns="" id="{3C041C07-D8E5-6F41-85B8-690E856A6A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24">
              <a:extLst>
                <a:ext uri="{FF2B5EF4-FFF2-40B4-BE49-F238E27FC236}">
                  <a16:creationId xmlns:a16="http://schemas.microsoft.com/office/drawing/2014/main" xmlns="" id="{2B3A14F2-42FD-2847-B5B5-438DB02639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25">
              <a:extLst>
                <a:ext uri="{FF2B5EF4-FFF2-40B4-BE49-F238E27FC236}">
                  <a16:creationId xmlns:a16="http://schemas.microsoft.com/office/drawing/2014/main" xmlns="" id="{64DE9ACF-5DCC-9D49-A0BB-B674EB3B7C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26">
              <a:extLst>
                <a:ext uri="{FF2B5EF4-FFF2-40B4-BE49-F238E27FC236}">
                  <a16:creationId xmlns:a16="http://schemas.microsoft.com/office/drawing/2014/main" xmlns="" id="{14E14458-ED9A-2449-A107-069F87E49C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xmlns="" id="{F41777D4-8B44-F54B-8D6C-E8D1241B8CD3}"/>
              </a:ext>
            </a:extLst>
          </p:cNvPr>
          <p:cNvGrpSpPr/>
          <p:nvPr/>
        </p:nvGrpSpPr>
        <p:grpSpPr>
          <a:xfrm>
            <a:off x="5291386" y="3115346"/>
            <a:ext cx="497368" cy="83954"/>
            <a:chOff x="6572251" y="-1254662"/>
            <a:chExt cx="663042" cy="196801"/>
          </a:xfrm>
        </p:grpSpPr>
        <p:cxnSp>
          <p:nvCxnSpPr>
            <p:cNvPr id="184" name="直接连接符 110">
              <a:extLst>
                <a:ext uri="{FF2B5EF4-FFF2-40B4-BE49-F238E27FC236}">
                  <a16:creationId xmlns:a16="http://schemas.microsoft.com/office/drawing/2014/main" xmlns="" id="{C756B194-D49B-5B4F-8BBA-C61EFE6A1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15">
              <a:extLst>
                <a:ext uri="{FF2B5EF4-FFF2-40B4-BE49-F238E27FC236}">
                  <a16:creationId xmlns:a16="http://schemas.microsoft.com/office/drawing/2014/main" xmlns="" id="{D290D2A6-1EFB-F746-BBFF-82EF996DBD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16">
              <a:extLst>
                <a:ext uri="{FF2B5EF4-FFF2-40B4-BE49-F238E27FC236}">
                  <a16:creationId xmlns:a16="http://schemas.microsoft.com/office/drawing/2014/main" xmlns="" id="{9677A8EC-D880-9740-8F4F-37B71C2241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18">
              <a:extLst>
                <a:ext uri="{FF2B5EF4-FFF2-40B4-BE49-F238E27FC236}">
                  <a16:creationId xmlns:a16="http://schemas.microsoft.com/office/drawing/2014/main" xmlns="" id="{04908038-7B4E-8347-AE41-E89B3DA8A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19">
              <a:extLst>
                <a:ext uri="{FF2B5EF4-FFF2-40B4-BE49-F238E27FC236}">
                  <a16:creationId xmlns:a16="http://schemas.microsoft.com/office/drawing/2014/main" xmlns="" id="{24E63F19-91EB-F74A-B7D8-634DEE064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20">
              <a:extLst>
                <a:ext uri="{FF2B5EF4-FFF2-40B4-BE49-F238E27FC236}">
                  <a16:creationId xmlns:a16="http://schemas.microsoft.com/office/drawing/2014/main" xmlns="" id="{58532DF7-1AD7-4D43-BDF9-0CE70FAD2A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21">
              <a:extLst>
                <a:ext uri="{FF2B5EF4-FFF2-40B4-BE49-F238E27FC236}">
                  <a16:creationId xmlns:a16="http://schemas.microsoft.com/office/drawing/2014/main" xmlns="" id="{7D503001-99E3-7547-A733-5D819F366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22">
              <a:extLst>
                <a:ext uri="{FF2B5EF4-FFF2-40B4-BE49-F238E27FC236}">
                  <a16:creationId xmlns:a16="http://schemas.microsoft.com/office/drawing/2014/main" xmlns="" id="{318B3A0B-35DB-B742-AC2E-3194A1F96E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23">
              <a:extLst>
                <a:ext uri="{FF2B5EF4-FFF2-40B4-BE49-F238E27FC236}">
                  <a16:creationId xmlns:a16="http://schemas.microsoft.com/office/drawing/2014/main" xmlns="" id="{72B08558-0C45-004C-BB79-2AD891406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24">
              <a:extLst>
                <a:ext uri="{FF2B5EF4-FFF2-40B4-BE49-F238E27FC236}">
                  <a16:creationId xmlns:a16="http://schemas.microsoft.com/office/drawing/2014/main" xmlns="" id="{CC8123DC-0A35-9C47-9B26-ECDC8F276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25">
              <a:extLst>
                <a:ext uri="{FF2B5EF4-FFF2-40B4-BE49-F238E27FC236}">
                  <a16:creationId xmlns:a16="http://schemas.microsoft.com/office/drawing/2014/main" xmlns="" id="{6722A264-5C2F-3246-8CFB-0DBA9AFEE0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26">
              <a:extLst>
                <a:ext uri="{FF2B5EF4-FFF2-40B4-BE49-F238E27FC236}">
                  <a16:creationId xmlns:a16="http://schemas.microsoft.com/office/drawing/2014/main" xmlns="" id="{8FEECDB9-DFD6-DE48-A36A-D0D88CD66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图片包含 户外, 围栏, 建筑, 船&#10;&#10;描述已自动生成">
            <a:extLst>
              <a:ext uri="{FF2B5EF4-FFF2-40B4-BE49-F238E27FC236}">
                <a16:creationId xmlns:a16="http://schemas.microsoft.com/office/drawing/2014/main" xmlns="" id="{6C0A952A-08C8-3444-7894-EC7FA75557B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20233" r="27076" b="31537"/>
          <a:stretch/>
        </p:blipFill>
        <p:spPr>
          <a:xfrm>
            <a:off x="2019138" y="1933297"/>
            <a:ext cx="1799786" cy="1233108"/>
          </a:xfrm>
          <a:custGeom>
            <a:avLst/>
            <a:gdLst/>
            <a:ahLst/>
            <a:cxnLst/>
            <a:rect l="l" t="t" r="r" b="b"/>
            <a:pathLst>
              <a:path w="2559939" h="1772431">
                <a:moveTo>
                  <a:pt x="606247" y="218923"/>
                </a:moveTo>
                <a:cubicBezTo>
                  <a:pt x="488366" y="218923"/>
                  <a:pt x="401709" y="273303"/>
                  <a:pt x="346277" y="382062"/>
                </a:cubicBezTo>
                <a:cubicBezTo>
                  <a:pt x="290845" y="490822"/>
                  <a:pt x="263128" y="658873"/>
                  <a:pt x="263128" y="886216"/>
                </a:cubicBezTo>
                <a:cubicBezTo>
                  <a:pt x="263128" y="1113559"/>
                  <a:pt x="290845" y="1281610"/>
                  <a:pt x="346277" y="1390369"/>
                </a:cubicBezTo>
                <a:cubicBezTo>
                  <a:pt x="401709" y="1499129"/>
                  <a:pt x="488366" y="1553509"/>
                  <a:pt x="606247" y="1553509"/>
                </a:cubicBezTo>
                <a:cubicBezTo>
                  <a:pt x="724129" y="1553509"/>
                  <a:pt x="810435" y="1499129"/>
                  <a:pt x="865165" y="1390369"/>
                </a:cubicBezTo>
                <a:cubicBezTo>
                  <a:pt x="919896" y="1281610"/>
                  <a:pt x="947261" y="1113559"/>
                  <a:pt x="947261" y="886216"/>
                </a:cubicBezTo>
                <a:cubicBezTo>
                  <a:pt x="947261" y="658873"/>
                  <a:pt x="919896" y="490822"/>
                  <a:pt x="865165" y="382062"/>
                </a:cubicBezTo>
                <a:cubicBezTo>
                  <a:pt x="810435" y="273303"/>
                  <a:pt x="724129" y="218923"/>
                  <a:pt x="606247" y="218923"/>
                </a:cubicBezTo>
                <a:close/>
                <a:moveTo>
                  <a:pt x="1513742" y="27366"/>
                </a:moveTo>
                <a:lnTo>
                  <a:pt x="2482053" y="27366"/>
                </a:lnTo>
                <a:lnTo>
                  <a:pt x="2482053" y="206293"/>
                </a:lnTo>
                <a:lnTo>
                  <a:pt x="2033683" y="679923"/>
                </a:lnTo>
                <a:cubicBezTo>
                  <a:pt x="2134724" y="681327"/>
                  <a:pt x="2225240" y="705184"/>
                  <a:pt x="2305231" y="751494"/>
                </a:cubicBezTo>
                <a:cubicBezTo>
                  <a:pt x="2385222" y="797805"/>
                  <a:pt x="2447671" y="862008"/>
                  <a:pt x="2492579" y="944104"/>
                </a:cubicBezTo>
                <a:cubicBezTo>
                  <a:pt x="2537485" y="1026200"/>
                  <a:pt x="2559939" y="1119172"/>
                  <a:pt x="2559939" y="1223020"/>
                </a:cubicBezTo>
                <a:cubicBezTo>
                  <a:pt x="2559939" y="1329674"/>
                  <a:pt x="2535731" y="1424751"/>
                  <a:pt x="2487316" y="1508251"/>
                </a:cubicBezTo>
                <a:cubicBezTo>
                  <a:pt x="2438900" y="1591750"/>
                  <a:pt x="2371189" y="1656655"/>
                  <a:pt x="2284181" y="1702965"/>
                </a:cubicBezTo>
                <a:cubicBezTo>
                  <a:pt x="2197173" y="1749276"/>
                  <a:pt x="2097535" y="1772431"/>
                  <a:pt x="1985267" y="1772431"/>
                </a:cubicBezTo>
                <a:cubicBezTo>
                  <a:pt x="1851949" y="1772431"/>
                  <a:pt x="1737225" y="1741908"/>
                  <a:pt x="1641096" y="1680863"/>
                </a:cubicBezTo>
                <a:cubicBezTo>
                  <a:pt x="1544966" y="1619817"/>
                  <a:pt x="1479359" y="1535967"/>
                  <a:pt x="1444276" y="1429312"/>
                </a:cubicBezTo>
                <a:lnTo>
                  <a:pt x="1640043" y="1313536"/>
                </a:lnTo>
                <a:cubicBezTo>
                  <a:pt x="1666707" y="1389317"/>
                  <a:pt x="1709509" y="1448257"/>
                  <a:pt x="1768450" y="1490358"/>
                </a:cubicBezTo>
                <a:cubicBezTo>
                  <a:pt x="1827390" y="1532459"/>
                  <a:pt x="1899663" y="1553509"/>
                  <a:pt x="1985267" y="1553509"/>
                </a:cubicBezTo>
                <a:cubicBezTo>
                  <a:pt x="2080695" y="1553509"/>
                  <a:pt x="2157529" y="1522986"/>
                  <a:pt x="2215768" y="1461940"/>
                </a:cubicBezTo>
                <a:cubicBezTo>
                  <a:pt x="2274007" y="1400894"/>
                  <a:pt x="2303126" y="1321254"/>
                  <a:pt x="2303126" y="1223020"/>
                </a:cubicBezTo>
                <a:cubicBezTo>
                  <a:pt x="2303126" y="1121979"/>
                  <a:pt x="2274007" y="1042689"/>
                  <a:pt x="2215768" y="985152"/>
                </a:cubicBezTo>
                <a:cubicBezTo>
                  <a:pt x="2157529" y="927615"/>
                  <a:pt x="2077889" y="898846"/>
                  <a:pt x="1976847" y="898846"/>
                </a:cubicBezTo>
                <a:cubicBezTo>
                  <a:pt x="1874403" y="898846"/>
                  <a:pt x="1797920" y="931825"/>
                  <a:pt x="1747399" y="997782"/>
                </a:cubicBezTo>
                <a:lnTo>
                  <a:pt x="1597943" y="835695"/>
                </a:lnTo>
                <a:lnTo>
                  <a:pt x="2157879" y="248393"/>
                </a:lnTo>
                <a:lnTo>
                  <a:pt x="1513742" y="248393"/>
                </a:lnTo>
                <a:close/>
                <a:moveTo>
                  <a:pt x="606247" y="0"/>
                </a:moveTo>
                <a:cubicBezTo>
                  <a:pt x="804120" y="0"/>
                  <a:pt x="954629" y="75781"/>
                  <a:pt x="1057775" y="227343"/>
                </a:cubicBezTo>
                <a:cubicBezTo>
                  <a:pt x="1160921" y="378905"/>
                  <a:pt x="1212494" y="598529"/>
                  <a:pt x="1212494" y="886216"/>
                </a:cubicBezTo>
                <a:cubicBezTo>
                  <a:pt x="1212494" y="1173903"/>
                  <a:pt x="1160921" y="1393527"/>
                  <a:pt x="1057775" y="1545089"/>
                </a:cubicBezTo>
                <a:cubicBezTo>
                  <a:pt x="954629" y="1696650"/>
                  <a:pt x="804120" y="1772431"/>
                  <a:pt x="606247" y="1772431"/>
                </a:cubicBezTo>
                <a:cubicBezTo>
                  <a:pt x="406972" y="1772431"/>
                  <a:pt x="256112" y="1696650"/>
                  <a:pt x="153667" y="1545089"/>
                </a:cubicBezTo>
                <a:cubicBezTo>
                  <a:pt x="51223" y="1393527"/>
                  <a:pt x="0" y="1173903"/>
                  <a:pt x="0" y="886216"/>
                </a:cubicBezTo>
                <a:cubicBezTo>
                  <a:pt x="0" y="598529"/>
                  <a:pt x="51223" y="378905"/>
                  <a:pt x="153667" y="227343"/>
                </a:cubicBezTo>
                <a:cubicBezTo>
                  <a:pt x="256112" y="75781"/>
                  <a:pt x="406972" y="0"/>
                  <a:pt x="606247" y="0"/>
                </a:cubicBezTo>
                <a:close/>
              </a:path>
            </a:pathLst>
          </a:custGeom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xmlns="" id="{7C7C5FBA-A86F-E1D8-8445-7696079BD292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12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6927"/>
            <a:ext cx="9169144" cy="5158340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2369898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项目整体运行情况</a:t>
            </a:r>
            <a:endParaRPr lang="zh-CN" altLang="en-US" sz="2100" b="1" spc="75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13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179" y="734290"/>
            <a:ext cx="8299142" cy="4918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本项目为去年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PaaS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平台级容器智能自愈项目的延续，于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年上线进入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POC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阶段，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月进入正式使用阶段，截至目前已平稳运行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lang="zh-CN" altLang="en-US" sz="1200" b="1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日均活跃用户</a:t>
            </a:r>
            <a:r>
              <a:rPr lang="en-US" altLang="zh-CN" sz="1200" b="1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300+</a:t>
            </a:r>
            <a:r>
              <a:rPr lang="zh-CN" altLang="en-US" sz="1200" b="1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人，流程执行</a:t>
            </a:r>
            <a:r>
              <a:rPr lang="en-US" altLang="zh-CN" sz="1200" b="1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2000+</a:t>
            </a:r>
            <a:r>
              <a:rPr lang="zh-CN" altLang="en-US" sz="1200" b="1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次，单任务</a:t>
            </a:r>
            <a:r>
              <a:rPr lang="en-US" altLang="zh-CN" sz="1200" b="1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8000+</a:t>
            </a:r>
            <a:r>
              <a:rPr lang="zh-CN" altLang="en-US" sz="1200" b="1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71" y="1517922"/>
            <a:ext cx="3270539" cy="128758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7676534" y="1260749"/>
            <a:ext cx="914275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流水线日执行数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099084"/>
            <a:ext cx="4553002" cy="187655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7676535" y="2844921"/>
            <a:ext cx="914275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月均版本交付数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3" y="3099084"/>
            <a:ext cx="3029612" cy="187655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623573" y="2844921"/>
            <a:ext cx="914275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自动化场景分布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3" y="1527089"/>
            <a:ext cx="4303197" cy="12784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23573" y="1260749"/>
            <a:ext cx="914275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人员日活情况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69144" cy="5192975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1812053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项目效益分析</a:t>
            </a:r>
            <a:endParaRPr lang="zh-CN" altLang="en-US" sz="2100" b="1" spc="75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14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">
            <a:extLst>
              <a:ext uri="{FF2B5EF4-FFF2-40B4-BE49-F238E27FC236}">
                <a16:creationId xmlns="" xmlns:a16="http://schemas.microsoft.com/office/drawing/2014/main" id="{4E2A4FDC-B072-AA4E-9B97-09CF7EF3BD5E}"/>
              </a:ext>
            </a:extLst>
          </p:cNvPr>
          <p:cNvSpPr txBox="1"/>
          <p:nvPr/>
        </p:nvSpPr>
        <p:spPr>
          <a:xfrm>
            <a:off x="362013" y="1270977"/>
            <a:ext cx="8424639" cy="54939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</a:t>
            </a:r>
            <a:r>
              <a:rPr lang="zh-CN" altLang="en-US" sz="2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效率提升                  </a:t>
            </a:r>
            <a:r>
              <a:rPr lang="zh-CN" altLang="en-US" sz="2400" b="1" dirty="0">
                <a:solidFill>
                  <a:srgbClr val="0B4C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质量</a:t>
            </a:r>
            <a:r>
              <a:rPr lang="zh-CN" altLang="en-US" sz="2400" b="1" dirty="0" smtClean="0">
                <a:solidFill>
                  <a:srgbClr val="0B4C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提升                  </a:t>
            </a:r>
            <a:r>
              <a:rPr lang="zh-CN" altLang="en-US" sz="2400" b="1" dirty="0">
                <a:solidFill>
                  <a:srgbClr val="37C9E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流程</a:t>
            </a:r>
            <a:r>
              <a:rPr lang="zh-CN" altLang="en-US" sz="2400" b="1" dirty="0" smtClean="0">
                <a:solidFill>
                  <a:srgbClr val="37C9E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zh-CN" altLang="en-US" sz="2400" b="1" dirty="0">
                <a:solidFill>
                  <a:srgbClr val="37C9E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控</a:t>
            </a:r>
          </a:p>
        </p:txBody>
      </p:sp>
      <p:sp>
        <p:nvSpPr>
          <p:cNvPr id="46" name="矩形: 圆角 31">
            <a:extLst>
              <a:ext uri="{FF2B5EF4-FFF2-40B4-BE49-F238E27FC236}">
                <a16:creationId xmlns="" xmlns:a16="http://schemas.microsoft.com/office/drawing/2014/main" id="{ACA7BED0-E259-8643-9797-6CB0DD16554C}"/>
              </a:ext>
            </a:extLst>
          </p:cNvPr>
          <p:cNvSpPr/>
          <p:nvPr/>
        </p:nvSpPr>
        <p:spPr>
          <a:xfrm>
            <a:off x="471446" y="1806613"/>
            <a:ext cx="2593428" cy="1026178"/>
          </a:xfrm>
          <a:prstGeom prst="roundRect">
            <a:avLst>
              <a:gd name="adj" fmla="val 2674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0800000" algn="r" rotWithShape="0">
              <a:srgbClr val="0C53C6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1">
            <a:extLst>
              <a:ext uri="{FF2B5EF4-FFF2-40B4-BE49-F238E27FC236}">
                <a16:creationId xmlns="" xmlns:a16="http://schemas.microsoft.com/office/drawing/2014/main" id="{367ACDD0-A520-444C-A0E8-A1CB5BC4D829}"/>
              </a:ext>
            </a:extLst>
          </p:cNvPr>
          <p:cNvSpPr txBox="1"/>
          <p:nvPr/>
        </p:nvSpPr>
        <p:spPr>
          <a:xfrm>
            <a:off x="598783" y="2353756"/>
            <a:ext cx="2304004" cy="327792"/>
          </a:xfrm>
          <a:prstGeom prst="rect">
            <a:avLst/>
          </a:prstGeom>
          <a:noFill/>
          <a:ln>
            <a:noFill/>
          </a:ln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5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00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次          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2000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次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: 圆角 121">
            <a:extLst>
              <a:ext uri="{FF2B5EF4-FFF2-40B4-BE49-F238E27FC236}">
                <a16:creationId xmlns="" xmlns:a16="http://schemas.microsoft.com/office/drawing/2014/main" id="{35D41129-5876-F645-992C-87FC8A62B2A7}"/>
              </a:ext>
            </a:extLst>
          </p:cNvPr>
          <p:cNvSpPr/>
          <p:nvPr/>
        </p:nvSpPr>
        <p:spPr>
          <a:xfrm>
            <a:off x="471446" y="3114307"/>
            <a:ext cx="2593428" cy="1026178"/>
          </a:xfrm>
          <a:prstGeom prst="roundRect">
            <a:avLst>
              <a:gd name="adj" fmla="val 2674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0800000" algn="r" rotWithShape="0">
              <a:srgbClr val="0C53C6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1" name="直接连接符 67">
            <a:extLst>
              <a:ext uri="{FF2B5EF4-FFF2-40B4-BE49-F238E27FC236}">
                <a16:creationId xmlns="" xmlns:a16="http://schemas.microsoft.com/office/drawing/2014/main" id="{AB1F6B4E-8A9B-EB45-93AA-C950581C344F}"/>
              </a:ext>
            </a:extLst>
          </p:cNvPr>
          <p:cNvCxnSpPr/>
          <p:nvPr/>
        </p:nvCxnSpPr>
        <p:spPr>
          <a:xfrm>
            <a:off x="869891" y="2269862"/>
            <a:ext cx="1519000" cy="23161"/>
          </a:xfrm>
          <a:prstGeom prst="line">
            <a:avLst/>
          </a:prstGeom>
          <a:ln>
            <a:solidFill>
              <a:schemeClr val="bg2">
                <a:lumMod val="90000"/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0">
            <a:extLst>
              <a:ext uri="{FF2B5EF4-FFF2-40B4-BE49-F238E27FC236}">
                <a16:creationId xmlns="" xmlns:a16="http://schemas.microsoft.com/office/drawing/2014/main" id="{486046E5-F333-A747-A30C-EB755FB037AF}"/>
              </a:ext>
            </a:extLst>
          </p:cNvPr>
          <p:cNvSpPr txBox="1"/>
          <p:nvPr/>
        </p:nvSpPr>
        <p:spPr>
          <a:xfrm>
            <a:off x="630185" y="2015938"/>
            <a:ext cx="1893496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b="1" dirty="0" smtClean="0">
                <a:solidFill>
                  <a:srgbClr val="FB9B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整体流程执行</a:t>
            </a:r>
            <a:r>
              <a:rPr lang="en-US" altLang="zh-CN" b="1" dirty="0" smtClean="0">
                <a:solidFill>
                  <a:srgbClr val="FB9B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(</a:t>
            </a:r>
            <a:r>
              <a:rPr lang="zh-CN" altLang="en-US" b="1" dirty="0">
                <a:solidFill>
                  <a:srgbClr val="FB9B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天</a:t>
            </a:r>
            <a:r>
              <a:rPr lang="en-US" altLang="zh-CN" b="1" dirty="0" smtClean="0">
                <a:solidFill>
                  <a:srgbClr val="FB9B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)</a:t>
            </a:r>
            <a:endParaRPr lang="zh-CN" altLang="en-US" b="1" dirty="0">
              <a:solidFill>
                <a:srgbClr val="FB9B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3" name="直接连接符 72">
            <a:extLst>
              <a:ext uri="{FF2B5EF4-FFF2-40B4-BE49-F238E27FC236}">
                <a16:creationId xmlns="" xmlns:a16="http://schemas.microsoft.com/office/drawing/2014/main" id="{D28D5D66-D7AA-CC4D-84F5-65DF0235E03C}"/>
              </a:ext>
            </a:extLst>
          </p:cNvPr>
          <p:cNvCxnSpPr/>
          <p:nvPr/>
        </p:nvCxnSpPr>
        <p:spPr>
          <a:xfrm>
            <a:off x="869891" y="3544324"/>
            <a:ext cx="1147379" cy="0"/>
          </a:xfrm>
          <a:prstGeom prst="line">
            <a:avLst/>
          </a:prstGeom>
          <a:ln>
            <a:solidFill>
              <a:schemeClr val="bg2">
                <a:lumMod val="90000"/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20">
            <a:extLst>
              <a:ext uri="{FF2B5EF4-FFF2-40B4-BE49-F238E27FC236}">
                <a16:creationId xmlns="" xmlns:a16="http://schemas.microsoft.com/office/drawing/2014/main" id="{DE5766A1-DCE0-3D45-B415-408AE7EFDEC9}"/>
              </a:ext>
            </a:extLst>
          </p:cNvPr>
          <p:cNvSpPr txBox="1"/>
          <p:nvPr/>
        </p:nvSpPr>
        <p:spPr>
          <a:xfrm>
            <a:off x="643126" y="3290401"/>
            <a:ext cx="1964660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b="1" dirty="0" smtClean="0">
                <a:solidFill>
                  <a:srgbClr val="FB9B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整体流程耗时</a:t>
            </a:r>
            <a:endParaRPr lang="zh-CN" altLang="en-US" b="1" dirty="0">
              <a:solidFill>
                <a:srgbClr val="FB9B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: 圆角 31">
            <a:extLst>
              <a:ext uri="{FF2B5EF4-FFF2-40B4-BE49-F238E27FC236}">
                <a16:creationId xmlns="" xmlns:a16="http://schemas.microsoft.com/office/drawing/2014/main" id="{3EEDC9EA-83B4-F84A-B61A-FA63AA6E79DE}"/>
              </a:ext>
            </a:extLst>
          </p:cNvPr>
          <p:cNvSpPr/>
          <p:nvPr/>
        </p:nvSpPr>
        <p:spPr>
          <a:xfrm>
            <a:off x="3319395" y="1806613"/>
            <a:ext cx="2593428" cy="1026178"/>
          </a:xfrm>
          <a:prstGeom prst="roundRect">
            <a:avLst>
              <a:gd name="adj" fmla="val 2674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0800000" algn="r" rotWithShape="0">
              <a:srgbClr val="0C53C6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: 圆角 121">
            <a:extLst>
              <a:ext uri="{FF2B5EF4-FFF2-40B4-BE49-F238E27FC236}">
                <a16:creationId xmlns="" xmlns:a16="http://schemas.microsoft.com/office/drawing/2014/main" id="{D6581EBC-D3AD-3E4A-980F-15F0590884B5}"/>
              </a:ext>
            </a:extLst>
          </p:cNvPr>
          <p:cNvSpPr/>
          <p:nvPr/>
        </p:nvSpPr>
        <p:spPr>
          <a:xfrm>
            <a:off x="3319395" y="3114307"/>
            <a:ext cx="2593428" cy="1026178"/>
          </a:xfrm>
          <a:prstGeom prst="roundRect">
            <a:avLst>
              <a:gd name="adj" fmla="val 2674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0800000" algn="r" rotWithShape="0">
              <a:srgbClr val="0C53C6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9" name="直接连接符 67">
            <a:extLst>
              <a:ext uri="{FF2B5EF4-FFF2-40B4-BE49-F238E27FC236}">
                <a16:creationId xmlns="" xmlns:a16="http://schemas.microsoft.com/office/drawing/2014/main" id="{B46AF23A-A3D0-6C48-B8CA-6DEC728BA916}"/>
              </a:ext>
            </a:extLst>
          </p:cNvPr>
          <p:cNvCxnSpPr/>
          <p:nvPr/>
        </p:nvCxnSpPr>
        <p:spPr>
          <a:xfrm>
            <a:off x="3717840" y="2269862"/>
            <a:ext cx="1899601" cy="11581"/>
          </a:xfrm>
          <a:prstGeom prst="line">
            <a:avLst/>
          </a:prstGeom>
          <a:ln>
            <a:solidFill>
              <a:schemeClr val="bg2">
                <a:lumMod val="90000"/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0">
            <a:extLst>
              <a:ext uri="{FF2B5EF4-FFF2-40B4-BE49-F238E27FC236}">
                <a16:creationId xmlns="" xmlns:a16="http://schemas.microsoft.com/office/drawing/2014/main" id="{ACA4609E-03C8-1F40-B3C1-43DBF8C865E7}"/>
              </a:ext>
            </a:extLst>
          </p:cNvPr>
          <p:cNvSpPr txBox="1"/>
          <p:nvPr/>
        </p:nvSpPr>
        <p:spPr>
          <a:xfrm>
            <a:off x="3471663" y="2015938"/>
            <a:ext cx="1668373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构建、部署失败率</a:t>
            </a:r>
            <a:endParaRPr lang="zh-CN" altLang="en-US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61" name="直接连接符 72">
            <a:extLst>
              <a:ext uri="{FF2B5EF4-FFF2-40B4-BE49-F238E27FC236}">
                <a16:creationId xmlns="" xmlns:a16="http://schemas.microsoft.com/office/drawing/2014/main" id="{D57142C6-AC44-4B45-99BB-3F66B2F590B1}"/>
              </a:ext>
            </a:extLst>
          </p:cNvPr>
          <p:cNvCxnSpPr/>
          <p:nvPr/>
        </p:nvCxnSpPr>
        <p:spPr>
          <a:xfrm>
            <a:off x="3717840" y="3544324"/>
            <a:ext cx="1147379" cy="0"/>
          </a:xfrm>
          <a:prstGeom prst="line">
            <a:avLst/>
          </a:prstGeom>
          <a:ln>
            <a:solidFill>
              <a:schemeClr val="bg2">
                <a:lumMod val="90000"/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0">
            <a:extLst>
              <a:ext uri="{FF2B5EF4-FFF2-40B4-BE49-F238E27FC236}">
                <a16:creationId xmlns="" xmlns:a16="http://schemas.microsoft.com/office/drawing/2014/main" id="{9DD298DC-3879-B045-A863-8E7EC77F3A39}"/>
              </a:ext>
            </a:extLst>
          </p:cNvPr>
          <p:cNvSpPr txBox="1"/>
          <p:nvPr/>
        </p:nvSpPr>
        <p:spPr>
          <a:xfrm>
            <a:off x="3465193" y="3290401"/>
            <a:ext cx="1567426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交付产物回退率</a:t>
            </a:r>
            <a:endParaRPr lang="zh-CN" altLang="en-US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矩形: 圆角 31">
            <a:extLst>
              <a:ext uri="{FF2B5EF4-FFF2-40B4-BE49-F238E27FC236}">
                <a16:creationId xmlns="" xmlns:a16="http://schemas.microsoft.com/office/drawing/2014/main" id="{AC416BB6-45A7-F140-8723-058CE8D9B5AA}"/>
              </a:ext>
            </a:extLst>
          </p:cNvPr>
          <p:cNvSpPr/>
          <p:nvPr/>
        </p:nvSpPr>
        <p:spPr>
          <a:xfrm>
            <a:off x="6158245" y="1806613"/>
            <a:ext cx="2593428" cy="1026178"/>
          </a:xfrm>
          <a:prstGeom prst="roundRect">
            <a:avLst>
              <a:gd name="adj" fmla="val 2674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0800000" algn="r" rotWithShape="0">
              <a:srgbClr val="0C53C6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21">
            <a:extLst>
              <a:ext uri="{FF2B5EF4-FFF2-40B4-BE49-F238E27FC236}">
                <a16:creationId xmlns="" xmlns:a16="http://schemas.microsoft.com/office/drawing/2014/main" id="{61EF6078-9EAB-E74C-8ECE-5DEBAFEAD7A2}"/>
              </a:ext>
            </a:extLst>
          </p:cNvPr>
          <p:cNvSpPr txBox="1"/>
          <p:nvPr/>
        </p:nvSpPr>
        <p:spPr>
          <a:xfrm>
            <a:off x="6302957" y="2272078"/>
            <a:ext cx="2304004" cy="543236"/>
          </a:xfrm>
          <a:prstGeom prst="rect">
            <a:avLst/>
          </a:prstGeom>
          <a:noFill/>
          <a:ln>
            <a:noFill/>
          </a:ln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将制品晋级、分支管理、流程管理等场景融入流水线，推动管理落地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矩形: 圆角 121">
            <a:extLst>
              <a:ext uri="{FF2B5EF4-FFF2-40B4-BE49-F238E27FC236}">
                <a16:creationId xmlns="" xmlns:a16="http://schemas.microsoft.com/office/drawing/2014/main" id="{3816BAF5-76A1-2546-895E-2DD79A21F9DD}"/>
              </a:ext>
            </a:extLst>
          </p:cNvPr>
          <p:cNvSpPr/>
          <p:nvPr/>
        </p:nvSpPr>
        <p:spPr>
          <a:xfrm>
            <a:off x="6158245" y="3114307"/>
            <a:ext cx="2593428" cy="1026178"/>
          </a:xfrm>
          <a:prstGeom prst="roundRect">
            <a:avLst>
              <a:gd name="adj" fmla="val 2674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0800000" algn="r" rotWithShape="0">
              <a:srgbClr val="0C53C6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21">
            <a:extLst>
              <a:ext uri="{FF2B5EF4-FFF2-40B4-BE49-F238E27FC236}">
                <a16:creationId xmlns="" xmlns:a16="http://schemas.microsoft.com/office/drawing/2014/main" id="{3DF9CA08-0B33-164A-BE93-DB1519C5F1FB}"/>
              </a:ext>
            </a:extLst>
          </p:cNvPr>
          <p:cNvSpPr txBox="1"/>
          <p:nvPr/>
        </p:nvSpPr>
        <p:spPr>
          <a:xfrm>
            <a:off x="6302957" y="3572626"/>
            <a:ext cx="2304004" cy="543236"/>
          </a:xfrm>
          <a:prstGeom prst="rect">
            <a:avLst/>
          </a:prstGeom>
          <a:noFill/>
          <a:ln>
            <a:noFill/>
          </a:ln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解耦子流程，通过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对各场景流程进行规范化控制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67" name="直接连接符 67">
            <a:extLst>
              <a:ext uri="{FF2B5EF4-FFF2-40B4-BE49-F238E27FC236}">
                <a16:creationId xmlns="" xmlns:a16="http://schemas.microsoft.com/office/drawing/2014/main" id="{70F8BB37-5E69-E846-A1A8-2832443C9E25}"/>
              </a:ext>
            </a:extLst>
          </p:cNvPr>
          <p:cNvCxnSpPr/>
          <p:nvPr/>
        </p:nvCxnSpPr>
        <p:spPr>
          <a:xfrm>
            <a:off x="6556691" y="2269862"/>
            <a:ext cx="1147379" cy="0"/>
          </a:xfrm>
          <a:prstGeom prst="line">
            <a:avLst/>
          </a:prstGeom>
          <a:ln>
            <a:solidFill>
              <a:schemeClr val="bg2">
                <a:lumMod val="90000"/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0">
            <a:extLst>
              <a:ext uri="{FF2B5EF4-FFF2-40B4-BE49-F238E27FC236}">
                <a16:creationId xmlns="" xmlns:a16="http://schemas.microsoft.com/office/drawing/2014/main" id="{1F590F9A-237E-234E-849C-45CBB083EDA1}"/>
              </a:ext>
            </a:extLst>
          </p:cNvPr>
          <p:cNvSpPr txBox="1"/>
          <p:nvPr/>
        </p:nvSpPr>
        <p:spPr>
          <a:xfrm>
            <a:off x="6304044" y="2015938"/>
            <a:ext cx="1666945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b="1" dirty="0" smtClean="0">
                <a:solidFill>
                  <a:srgbClr val="37C9E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推动管理规范落地</a:t>
            </a:r>
            <a:endParaRPr lang="zh-CN" altLang="en-US" b="1" dirty="0">
              <a:solidFill>
                <a:srgbClr val="37C9E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69" name="直接连接符 72">
            <a:extLst>
              <a:ext uri="{FF2B5EF4-FFF2-40B4-BE49-F238E27FC236}">
                <a16:creationId xmlns="" xmlns:a16="http://schemas.microsoft.com/office/drawing/2014/main" id="{0186452F-CDB9-4C4F-AF51-8561EF967116}"/>
              </a:ext>
            </a:extLst>
          </p:cNvPr>
          <p:cNvCxnSpPr/>
          <p:nvPr/>
        </p:nvCxnSpPr>
        <p:spPr>
          <a:xfrm>
            <a:off x="6556691" y="3544324"/>
            <a:ext cx="1147379" cy="0"/>
          </a:xfrm>
          <a:prstGeom prst="line">
            <a:avLst/>
          </a:prstGeom>
          <a:ln>
            <a:solidFill>
              <a:schemeClr val="bg2">
                <a:lumMod val="90000"/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0">
            <a:extLst>
              <a:ext uri="{FF2B5EF4-FFF2-40B4-BE49-F238E27FC236}">
                <a16:creationId xmlns="" xmlns:a16="http://schemas.microsoft.com/office/drawing/2014/main" id="{59C4D33D-16FB-A641-9B15-69D8D77434E0}"/>
              </a:ext>
            </a:extLst>
          </p:cNvPr>
          <p:cNvSpPr txBox="1"/>
          <p:nvPr/>
        </p:nvSpPr>
        <p:spPr>
          <a:xfrm>
            <a:off x="6310514" y="3290401"/>
            <a:ext cx="1967577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b="1" dirty="0" smtClean="0">
                <a:solidFill>
                  <a:srgbClr val="37C9E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助力研发规范化</a:t>
            </a:r>
            <a:endParaRPr lang="zh-CN" altLang="en-US" b="1" dirty="0">
              <a:solidFill>
                <a:srgbClr val="37C9E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757100" y="4242776"/>
            <a:ext cx="1766581" cy="608350"/>
          </a:xfrm>
          <a:prstGeom prst="roundRect">
            <a:avLst/>
          </a:prstGeom>
          <a:noFill/>
          <a:ln>
            <a:solidFill>
              <a:srgbClr val="FB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2400" b="1" dirty="0" smtClean="0">
                <a:solidFill>
                  <a:srgbClr val="FB9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400" b="1" dirty="0" smtClean="0">
                <a:solidFill>
                  <a:srgbClr val="FB9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人天</a:t>
            </a:r>
            <a:endParaRPr lang="en-US" altLang="zh-CN" sz="2400" b="1" dirty="0">
              <a:solidFill>
                <a:srgbClr val="FB9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FB9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日均成本节省</a:t>
            </a:r>
            <a:endParaRPr lang="zh-CN" altLang="en-US" dirty="0">
              <a:solidFill>
                <a:srgbClr val="FB9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3844634" y="4242776"/>
            <a:ext cx="1641764" cy="653276"/>
          </a:xfrm>
          <a:prstGeom prst="roundRect">
            <a:avLst/>
          </a:prstGeom>
          <a:noFill/>
          <a:ln>
            <a:solidFill>
              <a:srgbClr val="0B4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2400" b="1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1600" b="1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US" altLang="zh-CN" sz="1600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algn="ctr"/>
            <a:r>
              <a:rPr lang="zh-CN" altLang="en-US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全流程数字化    </a:t>
            </a:r>
            <a:endParaRPr lang="zh-CN" altLang="en-US" dirty="0">
              <a:solidFill>
                <a:srgbClr val="0B4C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6675849" y="4284337"/>
            <a:ext cx="1766581" cy="608350"/>
          </a:xfrm>
          <a:prstGeom prst="roundRect">
            <a:avLst/>
          </a:prstGeom>
          <a:noFill/>
          <a:ln>
            <a:solidFill>
              <a:srgbClr val="37C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2400" b="1" dirty="0" smtClean="0">
                <a:solidFill>
                  <a:srgbClr val="37C9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1600" b="1" dirty="0" smtClean="0">
                <a:solidFill>
                  <a:srgbClr val="37C9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2400" b="1" dirty="0">
              <a:solidFill>
                <a:srgbClr val="37C9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37C9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</a:t>
            </a:r>
            <a:r>
              <a:rPr lang="zh-CN" altLang="en-US" dirty="0">
                <a:solidFill>
                  <a:srgbClr val="37C9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</a:t>
            </a:r>
            <a:r>
              <a:rPr lang="zh-CN" altLang="en-US" dirty="0" smtClean="0">
                <a:solidFill>
                  <a:srgbClr val="37C9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管控</a:t>
            </a:r>
            <a:endParaRPr lang="zh-CN" altLang="en-US" dirty="0">
              <a:solidFill>
                <a:srgbClr val="37C9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265578" y="2461356"/>
            <a:ext cx="245162" cy="14030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3" y="1998976"/>
            <a:ext cx="687820" cy="871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5140" y="2512182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300%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21">
            <a:extLst>
              <a:ext uri="{FF2B5EF4-FFF2-40B4-BE49-F238E27FC236}">
                <a16:creationId xmlns="" xmlns:a16="http://schemas.microsoft.com/office/drawing/2014/main" id="{367ACDD0-A520-444C-A0E8-A1CB5BC4D829}"/>
              </a:ext>
            </a:extLst>
          </p:cNvPr>
          <p:cNvSpPr txBox="1"/>
          <p:nvPr/>
        </p:nvSpPr>
        <p:spPr>
          <a:xfrm>
            <a:off x="598783" y="3648177"/>
            <a:ext cx="2304004" cy="327792"/>
          </a:xfrm>
          <a:prstGeom prst="rect">
            <a:avLst/>
          </a:prstGeom>
          <a:noFill/>
          <a:ln>
            <a:noFill/>
          </a:ln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120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分钟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      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30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分钟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燕尾形 77"/>
          <p:cNvSpPr/>
          <p:nvPr/>
        </p:nvSpPr>
        <p:spPr>
          <a:xfrm>
            <a:off x="1265578" y="3755777"/>
            <a:ext cx="245162" cy="14030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3" y="3293397"/>
            <a:ext cx="687820" cy="871572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385140" y="381273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21">
            <a:extLst>
              <a:ext uri="{FF2B5EF4-FFF2-40B4-BE49-F238E27FC236}">
                <a16:creationId xmlns="" xmlns:a16="http://schemas.microsoft.com/office/drawing/2014/main" id="{367ACDD0-A520-444C-A0E8-A1CB5BC4D829}"/>
              </a:ext>
            </a:extLst>
          </p:cNvPr>
          <p:cNvSpPr txBox="1"/>
          <p:nvPr/>
        </p:nvSpPr>
        <p:spPr>
          <a:xfrm>
            <a:off x="3450252" y="2353756"/>
            <a:ext cx="2304004" cy="299772"/>
          </a:xfrm>
          <a:prstGeom prst="rect">
            <a:avLst/>
          </a:prstGeom>
          <a:noFill/>
          <a:ln>
            <a:noFill/>
          </a:ln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4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7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%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            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9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%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燕尾形 82"/>
          <p:cNvSpPr/>
          <p:nvPr/>
        </p:nvSpPr>
        <p:spPr>
          <a:xfrm>
            <a:off x="4117047" y="2461356"/>
            <a:ext cx="245162" cy="14030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40453" y="188836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38%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6839">
            <a:off x="4913487" y="1982289"/>
            <a:ext cx="687820" cy="87157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  <p:sp>
        <p:nvSpPr>
          <p:cNvPr id="56" name="TextBox 21">
            <a:extLst>
              <a:ext uri="{FF2B5EF4-FFF2-40B4-BE49-F238E27FC236}">
                <a16:creationId xmlns="" xmlns:a16="http://schemas.microsoft.com/office/drawing/2014/main" id="{367ACDD0-A520-444C-A0E8-A1CB5BC4D829}"/>
              </a:ext>
            </a:extLst>
          </p:cNvPr>
          <p:cNvSpPr txBox="1"/>
          <p:nvPr/>
        </p:nvSpPr>
        <p:spPr>
          <a:xfrm>
            <a:off x="3460222" y="3633002"/>
            <a:ext cx="2304004" cy="327792"/>
          </a:xfrm>
          <a:prstGeom prst="rect">
            <a:avLst/>
          </a:prstGeom>
          <a:noFill/>
          <a:ln>
            <a:noFill/>
          </a:ln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18%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            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2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%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燕尾形 74"/>
          <p:cNvSpPr/>
          <p:nvPr/>
        </p:nvSpPr>
        <p:spPr>
          <a:xfrm>
            <a:off x="4127017" y="3740602"/>
            <a:ext cx="245162" cy="14030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49511" y="310435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endParaRPr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6839">
            <a:off x="4922545" y="3198283"/>
            <a:ext cx="687820" cy="8715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53284" y="1806614"/>
            <a:ext cx="786130" cy="28180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个规范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965543" y="3104354"/>
            <a:ext cx="786130" cy="28180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种流程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22602" y="762000"/>
            <a:ext cx="8323739" cy="516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通过整体研发流程的自动化，实现了研发效能提升、质量提升，并满足了全研发流程的数字化、规范化、可控化。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84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69144" cy="5192975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2369898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项目资源配给情况</a:t>
            </a:r>
            <a:endParaRPr lang="zh-CN" altLang="en-US" sz="2100" b="1" spc="75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15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602" y="762000"/>
            <a:ext cx="8323739" cy="516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整体资源配给采用物理机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虚拟机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+GPU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服务器的形式，为不同功能场景进行不同资源隔离，确保资源分配与利用高效合理。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1056" y="1385464"/>
            <a:ext cx="5500253" cy="1738738"/>
            <a:chOff x="471056" y="1433953"/>
            <a:chExt cx="5992089" cy="1891140"/>
          </a:xfrm>
        </p:grpSpPr>
        <p:sp>
          <p:nvSpPr>
            <p:cNvPr id="4" name="矩形 3"/>
            <p:cNvSpPr/>
            <p:nvPr/>
          </p:nvSpPr>
          <p:spPr>
            <a:xfrm>
              <a:off x="471056" y="1433953"/>
              <a:ext cx="5992089" cy="1891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65" y="1684630"/>
              <a:ext cx="1887024" cy="159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71056" y="1433953"/>
              <a:ext cx="1981199" cy="228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物理机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128C*1T*10T*3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089" y="1672265"/>
              <a:ext cx="1874060" cy="1638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/>
          <p:cNvGrpSpPr/>
          <p:nvPr/>
        </p:nvGrpSpPr>
        <p:grpSpPr>
          <a:xfrm>
            <a:off x="469365" y="3228047"/>
            <a:ext cx="5500253" cy="1738738"/>
            <a:chOff x="471056" y="1433953"/>
            <a:chExt cx="5992089" cy="1891140"/>
          </a:xfrm>
        </p:grpSpPr>
        <p:sp>
          <p:nvSpPr>
            <p:cNvPr id="28" name="矩形 27"/>
            <p:cNvSpPr/>
            <p:nvPr/>
          </p:nvSpPr>
          <p:spPr>
            <a:xfrm>
              <a:off x="471056" y="1433953"/>
              <a:ext cx="5992089" cy="1891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1056" y="1433953"/>
              <a:ext cx="1981199" cy="228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虚拟机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32C*64G*1T*9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272" y="1616073"/>
              <a:ext cx="1888185" cy="166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6" y="3447154"/>
            <a:ext cx="1674562" cy="144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826" y="3428519"/>
            <a:ext cx="1667528" cy="14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3" y="1571133"/>
            <a:ext cx="1698480" cy="150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44492" y="1385464"/>
            <a:ext cx="2601850" cy="3581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137565" y="1394399"/>
            <a:ext cx="1818580" cy="21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*8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60"/>
          <p:cNvSpPr txBox="1"/>
          <p:nvPr/>
        </p:nvSpPr>
        <p:spPr>
          <a:xfrm>
            <a:off x="6436360" y="2987040"/>
            <a:ext cx="2033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大模型使用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并发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7010" y="1932940"/>
            <a:ext cx="655957" cy="72000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3460" y="1932940"/>
            <a:ext cx="655957" cy="72000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4010" y="2059940"/>
            <a:ext cx="655957" cy="7200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0460" y="2059940"/>
            <a:ext cx="655957" cy="7200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1010" y="2186940"/>
            <a:ext cx="655957" cy="7200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7460" y="2186940"/>
            <a:ext cx="655957" cy="720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1010" y="2186940"/>
            <a:ext cx="655957" cy="7200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7460" y="2186940"/>
            <a:ext cx="655957" cy="7200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0515" y="3500755"/>
            <a:ext cx="655957" cy="72000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6965" y="3500755"/>
            <a:ext cx="655957" cy="720000"/>
          </a:xfrm>
          <a:prstGeom prst="rect">
            <a:avLst/>
          </a:prstGeom>
        </p:spPr>
      </p:pic>
      <p:sp>
        <p:nvSpPr>
          <p:cNvPr id="72" name="文本框 81"/>
          <p:cNvSpPr txBox="1"/>
          <p:nvPr/>
        </p:nvSpPr>
        <p:spPr>
          <a:xfrm>
            <a:off x="6436360" y="4338955"/>
            <a:ext cx="2033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小模型使用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并发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36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6927"/>
            <a:ext cx="9169144" cy="5158340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1812053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项目实施截图</a:t>
            </a:r>
            <a:endParaRPr lang="zh-CN" altLang="en-US" sz="2100" b="1" spc="75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16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5" y="1177346"/>
            <a:ext cx="2937256" cy="216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37" y="1177346"/>
            <a:ext cx="1937731" cy="216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6" y="3662045"/>
            <a:ext cx="2937256" cy="12508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434535" y="920173"/>
            <a:ext cx="914275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配置管理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13737" y="920172"/>
            <a:ext cx="914275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环境管理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7607" y="3404872"/>
            <a:ext cx="914275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信息通知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2" descr="https://docimg2.docs.qq.com/image/AgAABTKDS3VH8J-oL7NP04YOYc95NSPK.png?w=694&amp;h=5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s://docimg2.docs.qq.com/image/AgAABTKDS3VH8J-oL7NP04YOYc95NSPK.png?w=694&amp;h=53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91" y="1177345"/>
            <a:ext cx="3028574" cy="216000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5748791" y="920172"/>
            <a:ext cx="914275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结果展示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7"/>
          <a:stretch/>
        </p:blipFill>
        <p:spPr bwMode="auto">
          <a:xfrm>
            <a:off x="3613738" y="3652944"/>
            <a:ext cx="5163628" cy="126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3613736" y="3395771"/>
            <a:ext cx="914275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流水线执行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50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0782"/>
            <a:ext cx="9169144" cy="516586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E6804C2-EFC5-9C46-A2B5-CA04031E73B0}"/>
              </a:ext>
            </a:extLst>
          </p:cNvPr>
          <p:cNvSpPr/>
          <p:nvPr/>
        </p:nvSpPr>
        <p:spPr>
          <a:xfrm>
            <a:off x="0" y="1439827"/>
            <a:ext cx="9145588" cy="2265434"/>
          </a:xfrm>
          <a:prstGeom prst="rect">
            <a:avLst/>
          </a:prstGeom>
          <a:gradFill>
            <a:gsLst>
              <a:gs pos="0">
                <a:srgbClr val="83BCF8">
                  <a:alpha val="1004"/>
                </a:srgbClr>
              </a:gs>
              <a:gs pos="100000">
                <a:srgbClr val="83BCF8">
                  <a:alpha val="3695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3" name="直接连接符 13">
            <a:extLst>
              <a:ext uri="{FF2B5EF4-FFF2-40B4-BE49-F238E27FC236}">
                <a16:creationId xmlns:a16="http://schemas.microsoft.com/office/drawing/2014/main" xmlns="" id="{68212EB8-4956-834D-80EE-E564F2C1FE77}"/>
              </a:ext>
            </a:extLst>
          </p:cNvPr>
          <p:cNvCxnSpPr>
            <a:cxnSpLocks/>
          </p:cNvCxnSpPr>
          <p:nvPr/>
        </p:nvCxnSpPr>
        <p:spPr>
          <a:xfrm>
            <a:off x="4356303" y="2301950"/>
            <a:ext cx="2745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 153">
            <a:extLst>
              <a:ext uri="{FF2B5EF4-FFF2-40B4-BE49-F238E27FC236}">
                <a16:creationId xmlns:a16="http://schemas.microsoft.com/office/drawing/2014/main" xmlns="" id="{EE8D7F2B-8398-C64A-A9FB-60ABEE246051}"/>
              </a:ext>
            </a:extLst>
          </p:cNvPr>
          <p:cNvSpPr/>
          <p:nvPr/>
        </p:nvSpPr>
        <p:spPr>
          <a:xfrm>
            <a:off x="4262508" y="2275275"/>
            <a:ext cx="1083655" cy="68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kern="0">
              <a:solidFill>
                <a:srgbClr val="3D485D"/>
              </a:solidFill>
              <a:latin typeface="Arial"/>
              <a:ea typeface="等线" panose="02010600030101010101" pitchFamily="2" charset="-122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xmlns="" id="{D211AC96-0B30-9A49-A5F0-CC80B4FB9217}"/>
              </a:ext>
            </a:extLst>
          </p:cNvPr>
          <p:cNvSpPr/>
          <p:nvPr/>
        </p:nvSpPr>
        <p:spPr>
          <a:xfrm>
            <a:off x="4200146" y="2406285"/>
            <a:ext cx="3154710" cy="630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4100" b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POSans H" panose="00020600040101010101" pitchFamily="18" charset="-122"/>
              </a:rPr>
              <a:t>项目推广价值</a:t>
            </a:r>
            <a:endParaRPr lang="zh-CN" altLang="en-US" sz="41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POSans H" panose="00020600040101010101" pitchFamily="18" charset="-122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xmlns="" id="{DC983922-DBC3-D243-B69F-8321A5E0F4E5}"/>
              </a:ext>
            </a:extLst>
          </p:cNvPr>
          <p:cNvSpPr txBox="1"/>
          <p:nvPr/>
        </p:nvSpPr>
        <p:spPr>
          <a:xfrm>
            <a:off x="4262508" y="1914570"/>
            <a:ext cx="117250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rgbClr val="007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 </a:t>
            </a:r>
            <a:r>
              <a:rPr lang="en-US" altLang="zh-CN" sz="1500" b="1" dirty="0" smtClean="0">
                <a:solidFill>
                  <a:srgbClr val="007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FOUR</a:t>
            </a:r>
            <a:endParaRPr lang="zh-CN" altLang="en-US" sz="15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xmlns="" id="{B8040532-254B-8749-9E28-DAC90EA77FD3}"/>
              </a:ext>
            </a:extLst>
          </p:cNvPr>
          <p:cNvGrpSpPr/>
          <p:nvPr/>
        </p:nvGrpSpPr>
        <p:grpSpPr>
          <a:xfrm>
            <a:off x="4262508" y="3115346"/>
            <a:ext cx="497368" cy="83954"/>
            <a:chOff x="6572251" y="-1254662"/>
            <a:chExt cx="663042" cy="196801"/>
          </a:xfrm>
        </p:grpSpPr>
        <p:cxnSp>
          <p:nvCxnSpPr>
            <p:cNvPr id="158" name="直接连接符 110">
              <a:extLst>
                <a:ext uri="{FF2B5EF4-FFF2-40B4-BE49-F238E27FC236}">
                  <a16:creationId xmlns:a16="http://schemas.microsoft.com/office/drawing/2014/main" xmlns="" id="{5F2199D4-283B-654E-88C8-863FC40A2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15">
              <a:extLst>
                <a:ext uri="{FF2B5EF4-FFF2-40B4-BE49-F238E27FC236}">
                  <a16:creationId xmlns:a16="http://schemas.microsoft.com/office/drawing/2014/main" xmlns="" id="{49015400-CF40-1044-A540-C08650EA9E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16">
              <a:extLst>
                <a:ext uri="{FF2B5EF4-FFF2-40B4-BE49-F238E27FC236}">
                  <a16:creationId xmlns:a16="http://schemas.microsoft.com/office/drawing/2014/main" xmlns="" id="{ABF6EA78-BC8B-B64F-9EFE-D175C88200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18">
              <a:extLst>
                <a:ext uri="{FF2B5EF4-FFF2-40B4-BE49-F238E27FC236}">
                  <a16:creationId xmlns:a16="http://schemas.microsoft.com/office/drawing/2014/main" xmlns="" id="{37F3A2D9-569F-D149-B0B4-E0A3FA75A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19">
              <a:extLst>
                <a:ext uri="{FF2B5EF4-FFF2-40B4-BE49-F238E27FC236}">
                  <a16:creationId xmlns:a16="http://schemas.microsoft.com/office/drawing/2014/main" xmlns="" id="{FDDEE114-5412-2B40-A225-AB5EF9D6BB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20">
              <a:extLst>
                <a:ext uri="{FF2B5EF4-FFF2-40B4-BE49-F238E27FC236}">
                  <a16:creationId xmlns:a16="http://schemas.microsoft.com/office/drawing/2014/main" xmlns="" id="{445E6F7C-223E-4A4E-BA76-6120C9DE7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21">
              <a:extLst>
                <a:ext uri="{FF2B5EF4-FFF2-40B4-BE49-F238E27FC236}">
                  <a16:creationId xmlns:a16="http://schemas.microsoft.com/office/drawing/2014/main" xmlns="" id="{C4CD0AC7-EEAA-BC4F-B78F-B5CE06022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22">
              <a:extLst>
                <a:ext uri="{FF2B5EF4-FFF2-40B4-BE49-F238E27FC236}">
                  <a16:creationId xmlns:a16="http://schemas.microsoft.com/office/drawing/2014/main" xmlns="" id="{40220406-1DE4-2D47-87B9-DB8B43394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23">
              <a:extLst>
                <a:ext uri="{FF2B5EF4-FFF2-40B4-BE49-F238E27FC236}">
                  <a16:creationId xmlns:a16="http://schemas.microsoft.com/office/drawing/2014/main" xmlns="" id="{2DD3E003-A1CA-2D44-8959-A7CD3FA81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24">
              <a:extLst>
                <a:ext uri="{FF2B5EF4-FFF2-40B4-BE49-F238E27FC236}">
                  <a16:creationId xmlns:a16="http://schemas.microsoft.com/office/drawing/2014/main" xmlns="" id="{3E530B0A-2B09-E44C-AE55-F9E8027484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25">
              <a:extLst>
                <a:ext uri="{FF2B5EF4-FFF2-40B4-BE49-F238E27FC236}">
                  <a16:creationId xmlns:a16="http://schemas.microsoft.com/office/drawing/2014/main" xmlns="" id="{6B2BB808-3469-C241-9A41-8BC6D5897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26">
              <a:extLst>
                <a:ext uri="{FF2B5EF4-FFF2-40B4-BE49-F238E27FC236}">
                  <a16:creationId xmlns:a16="http://schemas.microsoft.com/office/drawing/2014/main" xmlns="" id="{43309527-692F-F44B-8624-774FFBC28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xmlns="" id="{9ED93FB6-B1C0-6D41-B3AE-5F65F6122CF1}"/>
              </a:ext>
            </a:extLst>
          </p:cNvPr>
          <p:cNvGrpSpPr/>
          <p:nvPr/>
        </p:nvGrpSpPr>
        <p:grpSpPr>
          <a:xfrm>
            <a:off x="4776947" y="3115346"/>
            <a:ext cx="497368" cy="83954"/>
            <a:chOff x="6572251" y="-1254662"/>
            <a:chExt cx="663042" cy="196801"/>
          </a:xfrm>
        </p:grpSpPr>
        <p:cxnSp>
          <p:nvCxnSpPr>
            <p:cNvPr id="171" name="直接连接符 110">
              <a:extLst>
                <a:ext uri="{FF2B5EF4-FFF2-40B4-BE49-F238E27FC236}">
                  <a16:creationId xmlns:a16="http://schemas.microsoft.com/office/drawing/2014/main" xmlns="" id="{920B02D9-AC86-694C-B19C-17DA814F3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15">
              <a:extLst>
                <a:ext uri="{FF2B5EF4-FFF2-40B4-BE49-F238E27FC236}">
                  <a16:creationId xmlns:a16="http://schemas.microsoft.com/office/drawing/2014/main" xmlns="" id="{B5D22309-3E80-0447-A61A-FC49E3AD9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16">
              <a:extLst>
                <a:ext uri="{FF2B5EF4-FFF2-40B4-BE49-F238E27FC236}">
                  <a16:creationId xmlns:a16="http://schemas.microsoft.com/office/drawing/2014/main" xmlns="" id="{E7B2F8D9-2C32-444B-B8B7-36CB6F49F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18">
              <a:extLst>
                <a:ext uri="{FF2B5EF4-FFF2-40B4-BE49-F238E27FC236}">
                  <a16:creationId xmlns:a16="http://schemas.microsoft.com/office/drawing/2014/main" xmlns="" id="{606D5E80-675E-E141-899D-47967B716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19">
              <a:extLst>
                <a:ext uri="{FF2B5EF4-FFF2-40B4-BE49-F238E27FC236}">
                  <a16:creationId xmlns:a16="http://schemas.microsoft.com/office/drawing/2014/main" xmlns="" id="{F2E755E4-95F5-AD49-B8E9-765BECDF2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20">
              <a:extLst>
                <a:ext uri="{FF2B5EF4-FFF2-40B4-BE49-F238E27FC236}">
                  <a16:creationId xmlns:a16="http://schemas.microsoft.com/office/drawing/2014/main" xmlns="" id="{F762AE1D-D6A0-794C-82CD-E3768830C2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21">
              <a:extLst>
                <a:ext uri="{FF2B5EF4-FFF2-40B4-BE49-F238E27FC236}">
                  <a16:creationId xmlns:a16="http://schemas.microsoft.com/office/drawing/2014/main" xmlns="" id="{C5980F8C-6A06-EF4D-A1A7-2050C662F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22">
              <a:extLst>
                <a:ext uri="{FF2B5EF4-FFF2-40B4-BE49-F238E27FC236}">
                  <a16:creationId xmlns:a16="http://schemas.microsoft.com/office/drawing/2014/main" xmlns="" id="{D47448CA-E6FC-B343-BD83-A428452AB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23">
              <a:extLst>
                <a:ext uri="{FF2B5EF4-FFF2-40B4-BE49-F238E27FC236}">
                  <a16:creationId xmlns:a16="http://schemas.microsoft.com/office/drawing/2014/main" xmlns="" id="{3C041C07-D8E5-6F41-85B8-690E856A6A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24">
              <a:extLst>
                <a:ext uri="{FF2B5EF4-FFF2-40B4-BE49-F238E27FC236}">
                  <a16:creationId xmlns:a16="http://schemas.microsoft.com/office/drawing/2014/main" xmlns="" id="{2B3A14F2-42FD-2847-B5B5-438DB02639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25">
              <a:extLst>
                <a:ext uri="{FF2B5EF4-FFF2-40B4-BE49-F238E27FC236}">
                  <a16:creationId xmlns:a16="http://schemas.microsoft.com/office/drawing/2014/main" xmlns="" id="{64DE9ACF-5DCC-9D49-A0BB-B674EB3B7C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26">
              <a:extLst>
                <a:ext uri="{FF2B5EF4-FFF2-40B4-BE49-F238E27FC236}">
                  <a16:creationId xmlns:a16="http://schemas.microsoft.com/office/drawing/2014/main" xmlns="" id="{14E14458-ED9A-2449-A107-069F87E49C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xmlns="" id="{F41777D4-8B44-F54B-8D6C-E8D1241B8CD3}"/>
              </a:ext>
            </a:extLst>
          </p:cNvPr>
          <p:cNvGrpSpPr/>
          <p:nvPr/>
        </p:nvGrpSpPr>
        <p:grpSpPr>
          <a:xfrm>
            <a:off x="5291386" y="3115346"/>
            <a:ext cx="497368" cy="83954"/>
            <a:chOff x="6572251" y="-1254662"/>
            <a:chExt cx="663042" cy="196801"/>
          </a:xfrm>
        </p:grpSpPr>
        <p:cxnSp>
          <p:nvCxnSpPr>
            <p:cNvPr id="184" name="直接连接符 110">
              <a:extLst>
                <a:ext uri="{FF2B5EF4-FFF2-40B4-BE49-F238E27FC236}">
                  <a16:creationId xmlns:a16="http://schemas.microsoft.com/office/drawing/2014/main" xmlns="" id="{C756B194-D49B-5B4F-8BBA-C61EFE6A1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15">
              <a:extLst>
                <a:ext uri="{FF2B5EF4-FFF2-40B4-BE49-F238E27FC236}">
                  <a16:creationId xmlns:a16="http://schemas.microsoft.com/office/drawing/2014/main" xmlns="" id="{D290D2A6-1EFB-F746-BBFF-82EF996DBD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16">
              <a:extLst>
                <a:ext uri="{FF2B5EF4-FFF2-40B4-BE49-F238E27FC236}">
                  <a16:creationId xmlns:a16="http://schemas.microsoft.com/office/drawing/2014/main" xmlns="" id="{9677A8EC-D880-9740-8F4F-37B71C2241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18">
              <a:extLst>
                <a:ext uri="{FF2B5EF4-FFF2-40B4-BE49-F238E27FC236}">
                  <a16:creationId xmlns:a16="http://schemas.microsoft.com/office/drawing/2014/main" xmlns="" id="{04908038-7B4E-8347-AE41-E89B3DA8A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19">
              <a:extLst>
                <a:ext uri="{FF2B5EF4-FFF2-40B4-BE49-F238E27FC236}">
                  <a16:creationId xmlns:a16="http://schemas.microsoft.com/office/drawing/2014/main" xmlns="" id="{24E63F19-91EB-F74A-B7D8-634DEE064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20">
              <a:extLst>
                <a:ext uri="{FF2B5EF4-FFF2-40B4-BE49-F238E27FC236}">
                  <a16:creationId xmlns:a16="http://schemas.microsoft.com/office/drawing/2014/main" xmlns="" id="{58532DF7-1AD7-4D43-BDF9-0CE70FAD2A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21">
              <a:extLst>
                <a:ext uri="{FF2B5EF4-FFF2-40B4-BE49-F238E27FC236}">
                  <a16:creationId xmlns:a16="http://schemas.microsoft.com/office/drawing/2014/main" xmlns="" id="{7D503001-99E3-7547-A733-5D819F366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22">
              <a:extLst>
                <a:ext uri="{FF2B5EF4-FFF2-40B4-BE49-F238E27FC236}">
                  <a16:creationId xmlns:a16="http://schemas.microsoft.com/office/drawing/2014/main" xmlns="" id="{318B3A0B-35DB-B742-AC2E-3194A1F96E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23">
              <a:extLst>
                <a:ext uri="{FF2B5EF4-FFF2-40B4-BE49-F238E27FC236}">
                  <a16:creationId xmlns:a16="http://schemas.microsoft.com/office/drawing/2014/main" xmlns="" id="{72B08558-0C45-004C-BB79-2AD891406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24">
              <a:extLst>
                <a:ext uri="{FF2B5EF4-FFF2-40B4-BE49-F238E27FC236}">
                  <a16:creationId xmlns:a16="http://schemas.microsoft.com/office/drawing/2014/main" xmlns="" id="{CC8123DC-0A35-9C47-9B26-ECDC8F276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25">
              <a:extLst>
                <a:ext uri="{FF2B5EF4-FFF2-40B4-BE49-F238E27FC236}">
                  <a16:creationId xmlns:a16="http://schemas.microsoft.com/office/drawing/2014/main" xmlns="" id="{6722A264-5C2F-3246-8CFB-0DBA9AFEE0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26">
              <a:extLst>
                <a:ext uri="{FF2B5EF4-FFF2-40B4-BE49-F238E27FC236}">
                  <a16:creationId xmlns:a16="http://schemas.microsoft.com/office/drawing/2014/main" xmlns="" id="{8FEECDB9-DFD6-DE48-A36A-D0D88CD66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xmlns="" id="{7C7C5FBA-A86F-E1D8-8445-7696079BD292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17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02" y="1960752"/>
            <a:ext cx="1800000" cy="124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194765"/>
            <a:ext cx="1754345" cy="39242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1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项目推广价值</a:t>
            </a:r>
            <a:endParaRPr lang="zh-CN" altLang="en-US" sz="2100" b="1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4F4AF76-9372-4657-B649-A4187FECC42C}"/>
              </a:ext>
            </a:extLst>
          </p:cNvPr>
          <p:cNvGrpSpPr/>
          <p:nvPr/>
        </p:nvGrpSpPr>
        <p:grpSpPr>
          <a:xfrm>
            <a:off x="362013" y="639310"/>
            <a:ext cx="8412036" cy="46199"/>
            <a:chOff x="482600" y="1128715"/>
            <a:chExt cx="11214100" cy="61579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6A368B38-F8F3-4751-A838-DD6585370707}"/>
                </a:ext>
              </a:extLst>
            </p:cNvPr>
            <p:cNvCxnSpPr>
              <a:cxnSpLocks/>
            </p:cNvCxnSpPr>
            <p:nvPr/>
          </p:nvCxnSpPr>
          <p:spPr>
            <a:xfrm>
              <a:off x="482600" y="1174419"/>
              <a:ext cx="11214100" cy="0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31C0D472-EE87-457E-AA4F-B8E279845015}"/>
                </a:ext>
              </a:extLst>
            </p:cNvPr>
            <p:cNvSpPr/>
            <p:nvPr/>
          </p:nvSpPr>
          <p:spPr>
            <a:xfrm>
              <a:off x="10648709" y="1128715"/>
              <a:ext cx="1043021" cy="61579"/>
            </a:xfrm>
            <a:prstGeom prst="rect">
              <a:avLst/>
            </a:pr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E323A0B4-49DE-5E1C-5AE9-FEAC80A9B7B4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18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150" y="1378527"/>
            <a:ext cx="2277270" cy="3241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5" name="Text 4"/>
          <p:cNvSpPr/>
          <p:nvPr/>
        </p:nvSpPr>
        <p:spPr>
          <a:xfrm>
            <a:off x="612150" y="1044291"/>
            <a:ext cx="2413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优势</a:t>
            </a:r>
            <a:r>
              <a:rPr lang="en-US" sz="16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一：</a:t>
            </a:r>
            <a:r>
              <a:rPr lang="zh-CN" altLang="en-US" sz="16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技术</a:t>
            </a:r>
            <a:r>
              <a:rPr lang="zh-CN" altLang="en-US" sz="16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门槛</a:t>
            </a:r>
            <a:r>
              <a:rPr lang="zh-CN" altLang="en-US" sz="16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低</a:t>
            </a:r>
            <a:endParaRPr 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3434159" y="1378527"/>
            <a:ext cx="2277270" cy="3241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1" name="Text 4"/>
          <p:cNvSpPr/>
          <p:nvPr/>
        </p:nvSpPr>
        <p:spPr>
          <a:xfrm>
            <a:off x="3434159" y="1044291"/>
            <a:ext cx="2413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优势</a:t>
            </a:r>
            <a:r>
              <a:rPr lang="zh-CN" altLang="en-US" sz="16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</a:t>
            </a:r>
            <a:r>
              <a:rPr lang="en-US" sz="16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：</a:t>
            </a:r>
            <a:r>
              <a:rPr lang="zh-CN" altLang="en-US" sz="16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灵活</a:t>
            </a:r>
            <a:r>
              <a:rPr lang="zh-CN" altLang="en-US" sz="16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度高</a:t>
            </a:r>
            <a:endParaRPr lang="en-US" sz="1600" dirty="0"/>
          </a:p>
        </p:txBody>
      </p:sp>
      <p:sp>
        <p:nvSpPr>
          <p:cNvPr id="22" name="矩形 21"/>
          <p:cNvSpPr/>
          <p:nvPr/>
        </p:nvSpPr>
        <p:spPr>
          <a:xfrm>
            <a:off x="6174750" y="1378527"/>
            <a:ext cx="2277270" cy="3241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3" name="Text 4"/>
          <p:cNvSpPr/>
          <p:nvPr/>
        </p:nvSpPr>
        <p:spPr>
          <a:xfrm>
            <a:off x="6174750" y="1044291"/>
            <a:ext cx="2413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zh-CN" altLang="en-US" sz="16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优势三</a:t>
            </a:r>
            <a:r>
              <a:rPr lang="en-US" sz="16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：</a:t>
            </a:r>
            <a:r>
              <a:rPr lang="zh-CN" altLang="en-US" sz="16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扩展性强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2150" y="1745678"/>
            <a:ext cx="227727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借助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低代码的特点，实现项目主体开发；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整合各已有平台，无需全部从零开始；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用户上手简单，降低使用门槛；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产出高，项目落地效果明显。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7243" y="1724030"/>
            <a:ext cx="227727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互相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解耦，便于维护与场景区分；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管理不同子流程组合，可以灵活执行不同场景功能；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对于流程规范管理，只需对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的规则知识库进行灵活调整；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可针对不同场景快速投入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4750" y="1683764"/>
            <a:ext cx="22772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新增功能可通过增加子流程机器人的方式进行拓展；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流程互相形成单独服务，实现</a:t>
            </a:r>
            <a:r>
              <a:rPr lang="en-US" altLang="zh-CN" sz="1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serverless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新增流程规范可通过拓展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规则知识库实现。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BD6E0FC-3FCC-42B9-9546-769BE7CD3DE9}"/>
              </a:ext>
            </a:extLst>
          </p:cNvPr>
          <p:cNvSpPr/>
          <p:nvPr/>
        </p:nvSpPr>
        <p:spPr>
          <a:xfrm>
            <a:off x="0" y="0"/>
            <a:ext cx="9145588" cy="514508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CF4FE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17BACB3D-8383-4987-8111-BCB10B1D6197}"/>
              </a:ext>
            </a:extLst>
          </p:cNvPr>
          <p:cNvSpPr/>
          <p:nvPr/>
        </p:nvSpPr>
        <p:spPr>
          <a:xfrm>
            <a:off x="0" y="0"/>
            <a:ext cx="9145588" cy="38274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2200">
                <a:srgbClr val="0C57CF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xmlns="" id="{A84E2BC1-6951-44C5-A6E2-138A217FA4C9}"/>
              </a:ext>
            </a:extLst>
          </p:cNvPr>
          <p:cNvGrpSpPr/>
          <p:nvPr/>
        </p:nvGrpSpPr>
        <p:grpSpPr>
          <a:xfrm>
            <a:off x="2968952" y="4651033"/>
            <a:ext cx="497368" cy="83954"/>
            <a:chOff x="6572251" y="-1254662"/>
            <a:chExt cx="663042" cy="196801"/>
          </a:xfrm>
        </p:grpSpPr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4169BB46-87FA-4333-8A04-B0EFE8B78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A79BC5-721D-45AC-8329-F6F2B7622D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FFA1AF51-692C-408F-988D-1FB777355E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9376B748-9454-4EFB-AFF5-5DCAB3F181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1A503DAB-77D6-483E-AB9E-439DA24B3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F4388A8B-B671-4AC2-AFC3-1EB9E2B11D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C352D943-66B7-4E81-B97F-0717131769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3DB308CF-960F-463A-8F1B-B0D5A7EFDD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81B6D234-F484-4B30-98BD-C4DEEAC731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D27EC931-029A-4432-BA58-2FBEC05523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C69E4424-20A4-4BCD-B95E-D44005278A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xmlns="" id="{FCD77DB6-B941-4969-8C3C-622909771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B7CD131B-9943-E34A-BD4A-FA90C82ED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0"/>
          <a:stretch/>
        </p:blipFill>
        <p:spPr>
          <a:xfrm>
            <a:off x="-19048" y="-3971"/>
            <a:ext cx="9164636" cy="3885106"/>
          </a:xfrm>
          <a:prstGeom prst="rect">
            <a:avLst/>
          </a:prstGeom>
        </p:spPr>
      </p:pic>
      <p:sp>
        <p:nvSpPr>
          <p:cNvPr id="45" name="平行四边形 44">
            <a:extLst>
              <a:ext uri="{FF2B5EF4-FFF2-40B4-BE49-F238E27FC236}">
                <a16:creationId xmlns:a16="http://schemas.microsoft.com/office/drawing/2014/main" xmlns="" id="{582F129E-8563-1B44-B0A0-04C520AC7D62}"/>
              </a:ext>
            </a:extLst>
          </p:cNvPr>
          <p:cNvSpPr/>
          <p:nvPr/>
        </p:nvSpPr>
        <p:spPr>
          <a:xfrm>
            <a:off x="1241475" y="1229769"/>
            <a:ext cx="1202391" cy="179670"/>
          </a:xfrm>
          <a:prstGeom prst="parallelogram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00000">
                <a:schemeClr val="bg1">
                  <a:alpha val="2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xmlns="" id="{CE3B9343-60BB-4640-87CA-869B4C426108}"/>
              </a:ext>
            </a:extLst>
          </p:cNvPr>
          <p:cNvSpPr/>
          <p:nvPr/>
        </p:nvSpPr>
        <p:spPr>
          <a:xfrm>
            <a:off x="1616054" y="1346868"/>
            <a:ext cx="1202391" cy="144362"/>
          </a:xfrm>
          <a:prstGeom prst="parallelogram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00000">
                <a:schemeClr val="bg1">
                  <a:alpha val="2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xmlns="" id="{DB11567C-569C-454B-A23F-B42B874DC18E}"/>
              </a:ext>
            </a:extLst>
          </p:cNvPr>
          <p:cNvSpPr/>
          <p:nvPr/>
        </p:nvSpPr>
        <p:spPr>
          <a:xfrm flipH="1">
            <a:off x="6601241" y="2300636"/>
            <a:ext cx="1202391" cy="144362"/>
          </a:xfrm>
          <a:prstGeom prst="parallelogram">
            <a:avLst/>
          </a:prstGeom>
          <a:gradFill flip="none" rotWithShape="1">
            <a:gsLst>
              <a:gs pos="10000">
                <a:schemeClr val="bg1">
                  <a:alpha val="0"/>
                </a:schemeClr>
              </a:gs>
              <a:gs pos="100000">
                <a:schemeClr val="bg1">
                  <a:alpha val="2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xmlns="" id="{B8E50329-9965-354B-9D01-B0618CF57BE3}"/>
              </a:ext>
            </a:extLst>
          </p:cNvPr>
          <p:cNvSpPr/>
          <p:nvPr/>
        </p:nvSpPr>
        <p:spPr>
          <a:xfrm flipH="1">
            <a:off x="7207198" y="2180545"/>
            <a:ext cx="1202391" cy="144362"/>
          </a:xfrm>
          <a:prstGeom prst="parallelogram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100000">
                <a:schemeClr val="bg1">
                  <a:alpha val="2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0" name="直接连接符 62">
            <a:extLst>
              <a:ext uri="{FF2B5EF4-FFF2-40B4-BE49-F238E27FC236}">
                <a16:creationId xmlns:a16="http://schemas.microsoft.com/office/drawing/2014/main" xmlns="" id="{DC631612-5E2C-E447-84BE-D68793813410}"/>
              </a:ext>
            </a:extLst>
          </p:cNvPr>
          <p:cNvCxnSpPr>
            <a:cxnSpLocks/>
          </p:cNvCxnSpPr>
          <p:nvPr/>
        </p:nvCxnSpPr>
        <p:spPr>
          <a:xfrm>
            <a:off x="2069287" y="2330397"/>
            <a:ext cx="847868" cy="0"/>
          </a:xfrm>
          <a:prstGeom prst="line">
            <a:avLst/>
          </a:prstGeom>
          <a:ln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7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0FE31B42-BA85-8443-80DE-31DB65392341}"/>
              </a:ext>
            </a:extLst>
          </p:cNvPr>
          <p:cNvGrpSpPr/>
          <p:nvPr/>
        </p:nvGrpSpPr>
        <p:grpSpPr>
          <a:xfrm>
            <a:off x="8505458" y="228416"/>
            <a:ext cx="269313" cy="66386"/>
            <a:chOff x="11200518" y="251954"/>
            <a:chExt cx="566808" cy="139700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xmlns="" id="{48ADDBC6-1137-0A4B-9567-97A2B4C4DE44}"/>
                </a:ext>
              </a:extLst>
            </p:cNvPr>
            <p:cNvSpPr/>
            <p:nvPr/>
          </p:nvSpPr>
          <p:spPr>
            <a:xfrm>
              <a:off x="11200518" y="251954"/>
              <a:ext cx="139700" cy="139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xmlns="" id="{300EF7A1-2AE2-C241-91DE-839F60E22C5D}"/>
                </a:ext>
              </a:extLst>
            </p:cNvPr>
            <p:cNvSpPr/>
            <p:nvPr/>
          </p:nvSpPr>
          <p:spPr>
            <a:xfrm>
              <a:off x="11406258" y="251954"/>
              <a:ext cx="139700" cy="1397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bg1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xmlns="" id="{C23368E5-FBC0-FF48-908B-205C69787693}"/>
                </a:ext>
              </a:extLst>
            </p:cNvPr>
            <p:cNvSpPr/>
            <p:nvPr/>
          </p:nvSpPr>
          <p:spPr>
            <a:xfrm>
              <a:off x="11627626" y="251954"/>
              <a:ext cx="139700" cy="139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1FB1E4D0-85A5-174A-875B-387D8E121CA9}"/>
              </a:ext>
            </a:extLst>
          </p:cNvPr>
          <p:cNvSpPr/>
          <p:nvPr/>
        </p:nvSpPr>
        <p:spPr>
          <a:xfrm>
            <a:off x="-9524" y="3604672"/>
            <a:ext cx="9164636" cy="277085"/>
          </a:xfrm>
          <a:prstGeom prst="rect">
            <a:avLst/>
          </a:prstGeom>
          <a:solidFill>
            <a:srgbClr val="579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2A108162-9B09-9549-8124-1DAE45327F99}"/>
              </a:ext>
            </a:extLst>
          </p:cNvPr>
          <p:cNvGrpSpPr/>
          <p:nvPr/>
        </p:nvGrpSpPr>
        <p:grpSpPr>
          <a:xfrm>
            <a:off x="5728960" y="4651033"/>
            <a:ext cx="497368" cy="83954"/>
            <a:chOff x="6572251" y="-1254662"/>
            <a:chExt cx="663042" cy="196801"/>
          </a:xfrm>
        </p:grpSpPr>
        <p:cxnSp>
          <p:nvCxnSpPr>
            <p:cNvPr id="78" name="直接连接符 110">
              <a:extLst>
                <a:ext uri="{FF2B5EF4-FFF2-40B4-BE49-F238E27FC236}">
                  <a16:creationId xmlns:a16="http://schemas.microsoft.com/office/drawing/2014/main" xmlns="" id="{43D3BDCD-E577-E347-B4A8-737743E42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115">
              <a:extLst>
                <a:ext uri="{FF2B5EF4-FFF2-40B4-BE49-F238E27FC236}">
                  <a16:creationId xmlns:a16="http://schemas.microsoft.com/office/drawing/2014/main" xmlns="" id="{1E6DA96A-F481-8144-A588-CEC28AD31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116">
              <a:extLst>
                <a:ext uri="{FF2B5EF4-FFF2-40B4-BE49-F238E27FC236}">
                  <a16:creationId xmlns:a16="http://schemas.microsoft.com/office/drawing/2014/main" xmlns="" id="{CBA83C2C-7120-4246-85B3-D0060F1A45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118">
              <a:extLst>
                <a:ext uri="{FF2B5EF4-FFF2-40B4-BE49-F238E27FC236}">
                  <a16:creationId xmlns:a16="http://schemas.microsoft.com/office/drawing/2014/main" xmlns="" id="{C8380F30-FB54-574A-84F8-0BBE71C8B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119">
              <a:extLst>
                <a:ext uri="{FF2B5EF4-FFF2-40B4-BE49-F238E27FC236}">
                  <a16:creationId xmlns:a16="http://schemas.microsoft.com/office/drawing/2014/main" xmlns="" id="{315A3C64-AA31-3C41-A171-B0E04C8BA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20">
              <a:extLst>
                <a:ext uri="{FF2B5EF4-FFF2-40B4-BE49-F238E27FC236}">
                  <a16:creationId xmlns:a16="http://schemas.microsoft.com/office/drawing/2014/main" xmlns="" id="{32095AF9-9572-1440-85EB-45D37C54A0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121">
              <a:extLst>
                <a:ext uri="{FF2B5EF4-FFF2-40B4-BE49-F238E27FC236}">
                  <a16:creationId xmlns:a16="http://schemas.microsoft.com/office/drawing/2014/main" xmlns="" id="{B63FC7E3-98AC-3C4A-88BE-60466F5E03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122">
              <a:extLst>
                <a:ext uri="{FF2B5EF4-FFF2-40B4-BE49-F238E27FC236}">
                  <a16:creationId xmlns:a16="http://schemas.microsoft.com/office/drawing/2014/main" xmlns="" id="{3C1A6CF4-F5EE-BD49-897F-8E183F64B5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123">
              <a:extLst>
                <a:ext uri="{FF2B5EF4-FFF2-40B4-BE49-F238E27FC236}">
                  <a16:creationId xmlns:a16="http://schemas.microsoft.com/office/drawing/2014/main" xmlns="" id="{0EA78BA3-04EA-0547-A382-B836E323E6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124">
              <a:extLst>
                <a:ext uri="{FF2B5EF4-FFF2-40B4-BE49-F238E27FC236}">
                  <a16:creationId xmlns:a16="http://schemas.microsoft.com/office/drawing/2014/main" xmlns="" id="{D9F90514-53A0-474C-9A12-5E2B80D62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125">
              <a:extLst>
                <a:ext uri="{FF2B5EF4-FFF2-40B4-BE49-F238E27FC236}">
                  <a16:creationId xmlns:a16="http://schemas.microsoft.com/office/drawing/2014/main" xmlns="" id="{C5039650-8526-484C-9CC9-FC687C8F3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126">
              <a:extLst>
                <a:ext uri="{FF2B5EF4-FFF2-40B4-BE49-F238E27FC236}">
                  <a16:creationId xmlns:a16="http://schemas.microsoft.com/office/drawing/2014/main" xmlns="" id="{FC6AE03C-F8A7-794D-971C-B15D9C5A7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6EBB34E-28A4-4D72-381C-4087ADE83813}"/>
              </a:ext>
            </a:extLst>
          </p:cNvPr>
          <p:cNvSpPr txBox="1"/>
          <p:nvPr/>
        </p:nvSpPr>
        <p:spPr>
          <a:xfrm>
            <a:off x="503996" y="1442532"/>
            <a:ext cx="8171054" cy="76198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感 谢 聆 听</a:t>
            </a:r>
            <a:endParaRPr lang="zh-CN" altLang="en-US" sz="4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xmlns="" id="{9B87C727-ECD6-E923-C445-EBF1CA3A473C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19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文本框 102">
            <a:extLst>
              <a:ext uri="{FF2B5EF4-FFF2-40B4-BE49-F238E27FC236}">
                <a16:creationId xmlns:a16="http://schemas.microsoft.com/office/drawing/2014/main" xmlns="" id="{1754EA42-8D2B-444A-A264-178FD41641C9}"/>
              </a:ext>
            </a:extLst>
          </p:cNvPr>
          <p:cNvSpPr txBox="1"/>
          <p:nvPr/>
        </p:nvSpPr>
        <p:spPr>
          <a:xfrm>
            <a:off x="3656334" y="4566013"/>
            <a:ext cx="2087769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1200" dirty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汇报日期：</a:t>
            </a:r>
            <a:r>
              <a:rPr lang="en-US" altLang="zh-CN" sz="1200" dirty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sz="1200" dirty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年</a:t>
            </a:r>
            <a:r>
              <a:rPr lang="en-US" altLang="zh-CN" sz="1200" dirty="0" smtClean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10</a:t>
            </a:r>
            <a:r>
              <a:rPr lang="zh-CN" altLang="en-US" sz="1200" dirty="0" smtClean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月</a:t>
            </a:r>
            <a:r>
              <a:rPr lang="en-US" altLang="zh-CN" sz="1200" dirty="0" smtClean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16</a:t>
            </a:r>
            <a:r>
              <a:rPr lang="zh-CN" altLang="en-US" sz="1200" dirty="0" smtClean="0">
                <a:solidFill>
                  <a:srgbClr val="0C53C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日</a:t>
            </a:r>
            <a:endParaRPr lang="zh-CN" altLang="en-US" sz="1200" dirty="0">
              <a:solidFill>
                <a:srgbClr val="0C53C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044EC384-CB2C-8C48-8C48-7B3802F8930C}"/>
              </a:ext>
            </a:extLst>
          </p:cNvPr>
          <p:cNvSpPr/>
          <p:nvPr/>
        </p:nvSpPr>
        <p:spPr>
          <a:xfrm>
            <a:off x="2944106" y="2566483"/>
            <a:ext cx="3257376" cy="30009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zh-CN" altLang="en-US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基于</a:t>
            </a:r>
            <a:r>
              <a:rPr lang="en-US" altLang="zh-CN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RPA+AI</a:t>
            </a:r>
            <a:r>
              <a:rPr lang="zh-CN" altLang="en-US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实现研发流程持续交付</a:t>
            </a:r>
            <a:endParaRPr lang="zh-CN" altLang="en-US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3" name="直接连接符 61">
            <a:extLst>
              <a:ext uri="{FF2B5EF4-FFF2-40B4-BE49-F238E27FC236}">
                <a16:creationId xmlns:a16="http://schemas.microsoft.com/office/drawing/2014/main" xmlns="" id="{47151552-F911-C647-AA3F-B5C0AD9DE79B}"/>
              </a:ext>
            </a:extLst>
          </p:cNvPr>
          <p:cNvCxnSpPr>
            <a:cxnSpLocks/>
          </p:cNvCxnSpPr>
          <p:nvPr/>
        </p:nvCxnSpPr>
        <p:spPr>
          <a:xfrm>
            <a:off x="2019413" y="2711437"/>
            <a:ext cx="1026275" cy="0"/>
          </a:xfrm>
          <a:prstGeom prst="line">
            <a:avLst/>
          </a:prstGeom>
          <a:ln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38">
            <a:extLst>
              <a:ext uri="{FF2B5EF4-FFF2-40B4-BE49-F238E27FC236}">
                <a16:creationId xmlns:a16="http://schemas.microsoft.com/office/drawing/2014/main" xmlns="" id="{C62DBCC3-79C0-7D4B-BF16-3222F26016C3}"/>
              </a:ext>
            </a:extLst>
          </p:cNvPr>
          <p:cNvCxnSpPr>
            <a:cxnSpLocks/>
          </p:cNvCxnSpPr>
          <p:nvPr/>
        </p:nvCxnSpPr>
        <p:spPr>
          <a:xfrm flipH="1">
            <a:off x="6084537" y="2722326"/>
            <a:ext cx="1026275" cy="0"/>
          </a:xfrm>
          <a:prstGeom prst="line">
            <a:avLst/>
          </a:prstGeom>
          <a:ln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ECCC9943-5820-794A-BA5A-36CB680D6012}"/>
              </a:ext>
            </a:extLst>
          </p:cNvPr>
          <p:cNvGrpSpPr/>
          <p:nvPr/>
        </p:nvGrpSpPr>
        <p:grpSpPr>
          <a:xfrm>
            <a:off x="3821229" y="3356650"/>
            <a:ext cx="1620957" cy="392352"/>
            <a:chOff x="5297737" y="4949275"/>
            <a:chExt cx="2024295" cy="489914"/>
          </a:xfrm>
        </p:grpSpPr>
        <p:sp>
          <p:nvSpPr>
            <p:cNvPr id="58" name="矩形: 圆角 65">
              <a:extLst>
                <a:ext uri="{FF2B5EF4-FFF2-40B4-BE49-F238E27FC236}">
                  <a16:creationId xmlns:a16="http://schemas.microsoft.com/office/drawing/2014/main" xmlns="" id="{4F2AC4FA-0CB6-8E40-8DC0-830123A1D265}"/>
                </a:ext>
              </a:extLst>
            </p:cNvPr>
            <p:cNvSpPr/>
            <p:nvPr/>
          </p:nvSpPr>
          <p:spPr>
            <a:xfrm>
              <a:off x="5304518" y="4949275"/>
              <a:ext cx="1989359" cy="4899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</a:gradFill>
            <a:ln w="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76200" dist="50800" dir="5400000" algn="t" rotWithShape="0">
                <a:srgbClr val="778495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srgbClr val="F7B7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文本框 73">
              <a:extLst>
                <a:ext uri="{FF2B5EF4-FFF2-40B4-BE49-F238E27FC236}">
                  <a16:creationId xmlns:a16="http://schemas.microsoft.com/office/drawing/2014/main" xmlns="" id="{7A08FCE4-17CE-2D4F-8968-6B805E36ABF2}"/>
                </a:ext>
              </a:extLst>
            </p:cNvPr>
            <p:cNvSpPr txBox="1"/>
            <p:nvPr/>
          </p:nvSpPr>
          <p:spPr>
            <a:xfrm>
              <a:off x="5297737" y="5014232"/>
              <a:ext cx="2024295" cy="38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汇报人</a:t>
              </a:r>
              <a:r>
                <a:rPr lang="zh-CN" altLang="en-US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：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ea"/>
                  <a:sym typeface="+mn-lt"/>
                </a:rPr>
                <a:t>研而有新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4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69144" cy="5158340"/>
          </a:xfrm>
          <a:prstGeom prst="rect">
            <a:avLst/>
          </a:prstGeom>
        </p:spPr>
      </p:pic>
      <p:sp>
        <p:nvSpPr>
          <p:cNvPr id="22" name="平行四边形 21">
            <a:extLst>
              <a:ext uri="{FF2B5EF4-FFF2-40B4-BE49-F238E27FC236}">
                <a16:creationId xmlns:a16="http://schemas.microsoft.com/office/drawing/2014/main" xmlns="" id="{8D6D62CF-1F90-40C1-9A02-628431532606}"/>
              </a:ext>
            </a:extLst>
          </p:cNvPr>
          <p:cNvSpPr/>
          <p:nvPr/>
        </p:nvSpPr>
        <p:spPr>
          <a:xfrm>
            <a:off x="6948848" y="-491790"/>
            <a:ext cx="522160" cy="1015976"/>
          </a:xfrm>
          <a:prstGeom prst="parallelogram">
            <a:avLst>
              <a:gd name="adj" fmla="val 33461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OPPOSans R"/>
              <a:ea typeface="OPPOSans R"/>
            </a:endParaRPr>
          </a:p>
        </p:txBody>
      </p:sp>
      <p:sp>
        <p:nvSpPr>
          <p:cNvPr id="28" name="平行四边形 27">
            <a:extLst>
              <a:ext uri="{FF2B5EF4-FFF2-40B4-BE49-F238E27FC236}">
                <a16:creationId xmlns:a16="http://schemas.microsoft.com/office/drawing/2014/main" xmlns="" id="{A8D24671-3908-46A0-8E7D-E039AA2CC6CC}"/>
              </a:ext>
            </a:extLst>
          </p:cNvPr>
          <p:cNvSpPr/>
          <p:nvPr/>
        </p:nvSpPr>
        <p:spPr>
          <a:xfrm flipH="1" flipV="1">
            <a:off x="2183639" y="4090877"/>
            <a:ext cx="541811" cy="1054211"/>
          </a:xfrm>
          <a:prstGeom prst="parallelogram">
            <a:avLst>
              <a:gd name="adj" fmla="val 33461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5" rIns="68589" bIns="342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OPPOSans R"/>
              <a:ea typeface="OPPOSans R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672CAEE-E8C8-4856-A465-38D1D345A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310" y="682728"/>
            <a:ext cx="341001" cy="668453"/>
          </a:xfrm>
          <a:prstGeom prst="rect">
            <a:avLst/>
          </a:prstGeom>
        </p:spPr>
      </p:pic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B4721C5A-74CB-4FCB-81B1-E51CA972A52D}"/>
              </a:ext>
            </a:extLst>
          </p:cNvPr>
          <p:cNvGrpSpPr/>
          <p:nvPr/>
        </p:nvGrpSpPr>
        <p:grpSpPr>
          <a:xfrm>
            <a:off x="1154578" y="1578734"/>
            <a:ext cx="1681275" cy="1487231"/>
            <a:chOff x="1701430" y="2087234"/>
            <a:chExt cx="2241311" cy="198236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E1A1D38-453E-4E41-B672-42031DB2CBCC}"/>
                </a:ext>
              </a:extLst>
            </p:cNvPr>
            <p:cNvSpPr/>
            <p:nvPr/>
          </p:nvSpPr>
          <p:spPr>
            <a:xfrm>
              <a:off x="1701430" y="2087234"/>
              <a:ext cx="1128514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6600" dirty="0">
                  <a:solidFill>
                    <a:srgbClr val="0D5BD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阿里巴巴普惠体 Medium" panose="00020600040101010101" pitchFamily="18" charset="-122"/>
                </a:rPr>
                <a:t>目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183C24A-E79E-4A31-BB1D-98D3A828B2DD}"/>
                </a:ext>
              </a:extLst>
            </p:cNvPr>
            <p:cNvSpPr/>
            <p:nvPr/>
          </p:nvSpPr>
          <p:spPr>
            <a:xfrm>
              <a:off x="2814227" y="2088450"/>
              <a:ext cx="1128514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6600" dirty="0">
                  <a:solidFill>
                    <a:srgbClr val="0D5BD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阿里巴巴普惠体 Medium" panose="00020600040101010101" pitchFamily="18" charset="-122"/>
                </a:rPr>
                <a:t>录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0B7A69C8-80D8-408C-A10D-24ACDD279213}"/>
                </a:ext>
              </a:extLst>
            </p:cNvPr>
            <p:cNvSpPr txBox="1"/>
            <p:nvPr/>
          </p:nvSpPr>
          <p:spPr>
            <a:xfrm>
              <a:off x="2287022" y="3454233"/>
              <a:ext cx="1308864" cy="61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CONTENTS</a:t>
              </a:r>
              <a:endParaRPr lang="zh-CN" altLang="en-US" sz="1200" dirty="0">
                <a:solidFill>
                  <a:prstClr val="white">
                    <a:lumMod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49170" y="1176540"/>
            <a:ext cx="2731262" cy="577189"/>
            <a:chOff x="5531266" y="1568236"/>
            <a:chExt cx="3641050" cy="769348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74D7E5C6-1CE5-4FBB-B09A-DC745EEE9999}"/>
                </a:ext>
              </a:extLst>
            </p:cNvPr>
            <p:cNvSpPr/>
            <p:nvPr/>
          </p:nvSpPr>
          <p:spPr>
            <a:xfrm>
              <a:off x="6601707" y="1746310"/>
              <a:ext cx="1846659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>
                <a:defRPr/>
              </a:pPr>
              <a:r>
                <a:rPr lang="zh-CN" altLang="en-US" sz="1800" dirty="0">
                  <a:latin typeface="OPPOSans B"/>
                  <a:ea typeface="OPPOSans B"/>
                </a:rPr>
                <a:t>项目背景概述</a:t>
              </a: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xmlns="" id="{02A4ADD8-52E9-4F73-BF9F-5537DFF31566}"/>
                </a:ext>
              </a:extLst>
            </p:cNvPr>
            <p:cNvCxnSpPr>
              <a:cxnSpLocks/>
            </p:cNvCxnSpPr>
            <p:nvPr/>
          </p:nvCxnSpPr>
          <p:spPr>
            <a:xfrm>
              <a:off x="5531266" y="2337584"/>
              <a:ext cx="36410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AC278C1A-1D17-4297-902D-D5A4F02B1AAC}"/>
                </a:ext>
              </a:extLst>
            </p:cNvPr>
            <p:cNvCxnSpPr>
              <a:cxnSpLocks/>
            </p:cNvCxnSpPr>
            <p:nvPr/>
          </p:nvCxnSpPr>
          <p:spPr>
            <a:xfrm>
              <a:off x="8616504" y="2337584"/>
              <a:ext cx="555812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xmlns="" id="{ACD056CD-8F70-4345-8CC9-7F5E67C02E35}"/>
                </a:ext>
              </a:extLst>
            </p:cNvPr>
            <p:cNvSpPr txBox="1"/>
            <p:nvPr/>
          </p:nvSpPr>
          <p:spPr>
            <a:xfrm>
              <a:off x="5531266" y="1568236"/>
              <a:ext cx="901435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700" i="1" dirty="0">
                  <a:solidFill>
                    <a:srgbClr val="0266B4"/>
                  </a:solidFill>
                  <a:latin typeface="OPPOSans B"/>
                  <a:ea typeface="OPPOSans B"/>
                </a:rPr>
                <a:t>01</a:t>
              </a:r>
              <a:endParaRPr lang="zh-CN" altLang="en-US" sz="2700" i="1" dirty="0">
                <a:solidFill>
                  <a:srgbClr val="0266B4"/>
                </a:solidFill>
                <a:latin typeface="OPPOSans B"/>
                <a:ea typeface="OPPOSans B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49170" y="1915602"/>
            <a:ext cx="2731262" cy="516887"/>
            <a:chOff x="5531266" y="3114564"/>
            <a:chExt cx="3641050" cy="68897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F4AD0676-2746-4610-8F9A-F123D86514F7}"/>
                </a:ext>
              </a:extLst>
            </p:cNvPr>
            <p:cNvSpPr/>
            <p:nvPr/>
          </p:nvSpPr>
          <p:spPr>
            <a:xfrm>
              <a:off x="6580353" y="3265925"/>
              <a:ext cx="2000200" cy="3692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>
                <a:defRPr/>
              </a:pPr>
              <a:r>
                <a:rPr lang="zh-CN" altLang="en-US" sz="1800" dirty="0" smtClean="0">
                  <a:latin typeface="OPPOSans B"/>
                  <a:ea typeface="OPPOSans B"/>
                </a:rPr>
                <a:t>项目流程概述 </a:t>
              </a:r>
              <a:endParaRPr lang="zh-CN" altLang="en-US" sz="1800" dirty="0">
                <a:latin typeface="OPPOSans B"/>
                <a:ea typeface="OPPOSans B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888BCA37-8BC5-42DC-97F5-62BA7558F723}"/>
                </a:ext>
              </a:extLst>
            </p:cNvPr>
            <p:cNvCxnSpPr>
              <a:cxnSpLocks/>
            </p:cNvCxnSpPr>
            <p:nvPr/>
          </p:nvCxnSpPr>
          <p:spPr>
            <a:xfrm>
              <a:off x="5531266" y="3803534"/>
              <a:ext cx="36410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09BC7A7A-B777-4524-BCA7-BC769A01EE1B}"/>
                </a:ext>
              </a:extLst>
            </p:cNvPr>
            <p:cNvCxnSpPr>
              <a:cxnSpLocks/>
            </p:cNvCxnSpPr>
            <p:nvPr/>
          </p:nvCxnSpPr>
          <p:spPr>
            <a:xfrm>
              <a:off x="8616504" y="3803534"/>
              <a:ext cx="555812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4C813CD0-7337-42AA-B5D7-48164EF07275}"/>
                </a:ext>
              </a:extLst>
            </p:cNvPr>
            <p:cNvSpPr txBox="1"/>
            <p:nvPr/>
          </p:nvSpPr>
          <p:spPr>
            <a:xfrm>
              <a:off x="5531266" y="3114564"/>
              <a:ext cx="901435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700" i="1" dirty="0">
                  <a:solidFill>
                    <a:srgbClr val="0266B4"/>
                  </a:solidFill>
                  <a:latin typeface="OPPOSans B"/>
                  <a:ea typeface="OPPOSans B"/>
                </a:rPr>
                <a:t>02</a:t>
              </a:r>
              <a:endParaRPr lang="zh-CN" altLang="en-US" sz="2700" i="1" dirty="0">
                <a:solidFill>
                  <a:srgbClr val="0266B4"/>
                </a:solidFill>
                <a:latin typeface="OPPOSans B"/>
                <a:ea typeface="OPPOSans B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49170" y="2594362"/>
            <a:ext cx="2731262" cy="528393"/>
            <a:chOff x="5531266" y="3941617"/>
            <a:chExt cx="3641050" cy="70430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60AFDB19-1052-4288-BDEF-FC231808F5A0}"/>
                </a:ext>
              </a:extLst>
            </p:cNvPr>
            <p:cNvSpPr/>
            <p:nvPr/>
          </p:nvSpPr>
          <p:spPr>
            <a:xfrm>
              <a:off x="6569688" y="4068981"/>
              <a:ext cx="1846659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>
                <a:defRPr/>
              </a:pPr>
              <a:r>
                <a:rPr lang="zh-CN" altLang="en-US" sz="1800" dirty="0">
                  <a:latin typeface="OPPOSans B"/>
                  <a:ea typeface="OPPOSans B"/>
                </a:rPr>
                <a:t>项目实施情况</a:t>
              </a:r>
              <a:endParaRPr lang="en-US" altLang="zh-CN" sz="1800" dirty="0">
                <a:latin typeface="OPPOSans B"/>
                <a:ea typeface="OPPOSans B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11048561-7C60-4829-8F74-3837D552E4E9}"/>
                </a:ext>
              </a:extLst>
            </p:cNvPr>
            <p:cNvCxnSpPr>
              <a:cxnSpLocks/>
            </p:cNvCxnSpPr>
            <p:nvPr/>
          </p:nvCxnSpPr>
          <p:spPr>
            <a:xfrm>
              <a:off x="5531266" y="4645923"/>
              <a:ext cx="36410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75F27B40-BC88-47AD-BDFB-66C7742C5A1C}"/>
                </a:ext>
              </a:extLst>
            </p:cNvPr>
            <p:cNvCxnSpPr>
              <a:cxnSpLocks/>
            </p:cNvCxnSpPr>
            <p:nvPr/>
          </p:nvCxnSpPr>
          <p:spPr>
            <a:xfrm>
              <a:off x="8616504" y="4645923"/>
              <a:ext cx="555812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B5CB0C2C-5D5E-4D8D-AE04-ECF14608B301}"/>
                </a:ext>
              </a:extLst>
            </p:cNvPr>
            <p:cNvSpPr txBox="1"/>
            <p:nvPr/>
          </p:nvSpPr>
          <p:spPr>
            <a:xfrm>
              <a:off x="5531266" y="3941617"/>
              <a:ext cx="901435" cy="67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700" i="1" dirty="0">
                  <a:solidFill>
                    <a:srgbClr val="0266B4"/>
                  </a:solidFill>
                  <a:latin typeface="OPPOSans B"/>
                  <a:ea typeface="OPPOSans B"/>
                </a:rPr>
                <a:t>03</a:t>
              </a:r>
              <a:endParaRPr lang="zh-CN" altLang="en-US" sz="2700" i="1" dirty="0">
                <a:solidFill>
                  <a:srgbClr val="0266B4"/>
                </a:solidFill>
                <a:latin typeface="OPPOSans B"/>
                <a:ea typeface="OPPOSans B"/>
              </a:endParaRPr>
            </a:p>
          </p:txBody>
        </p:sp>
      </p:grpSp>
      <p:sp>
        <p:nvSpPr>
          <p:cNvPr id="57" name="平行四边形 56">
            <a:extLst>
              <a:ext uri="{FF2B5EF4-FFF2-40B4-BE49-F238E27FC236}">
                <a16:creationId xmlns:a16="http://schemas.microsoft.com/office/drawing/2014/main" xmlns="" id="{955C35CF-2873-443D-82F2-F1CC0ED8055E}"/>
              </a:ext>
            </a:extLst>
          </p:cNvPr>
          <p:cNvSpPr/>
          <p:nvPr/>
        </p:nvSpPr>
        <p:spPr>
          <a:xfrm flipH="1" flipV="1">
            <a:off x="614569" y="4495546"/>
            <a:ext cx="219691" cy="427456"/>
          </a:xfrm>
          <a:prstGeom prst="parallelogram">
            <a:avLst>
              <a:gd name="adj" fmla="val 33461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5" rIns="68589" bIns="342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OPPOSans R"/>
              <a:ea typeface="OPPOSans R"/>
            </a:endParaRPr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xmlns="" id="{714EDE26-7614-49D5-8A3B-EBC70D6F3C51}"/>
              </a:ext>
            </a:extLst>
          </p:cNvPr>
          <p:cNvSpPr/>
          <p:nvPr/>
        </p:nvSpPr>
        <p:spPr>
          <a:xfrm flipH="1" flipV="1">
            <a:off x="1064486" y="4090877"/>
            <a:ext cx="156535" cy="304574"/>
          </a:xfrm>
          <a:prstGeom prst="parallelogram">
            <a:avLst>
              <a:gd name="adj" fmla="val 33461"/>
            </a:avLst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5" rIns="68589" bIns="342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OPPOSans R"/>
              <a:ea typeface="OPPOSans R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9931C12-DE09-C25F-A2DE-EAFA93F8B731}"/>
              </a:ext>
            </a:extLst>
          </p:cNvPr>
          <p:cNvGrpSpPr/>
          <p:nvPr/>
        </p:nvGrpSpPr>
        <p:grpSpPr>
          <a:xfrm>
            <a:off x="0" y="4997137"/>
            <a:ext cx="9145588" cy="164149"/>
            <a:chOff x="0" y="6595353"/>
            <a:chExt cx="12192000" cy="28423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xmlns="" id="{4C2F70EF-962E-15FA-A314-2F52784AFE6C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任意多边形: 形状 48">
              <a:extLst>
                <a:ext uri="{FF2B5EF4-FFF2-40B4-BE49-F238E27FC236}">
                  <a16:creationId xmlns:a16="http://schemas.microsoft.com/office/drawing/2014/main" xmlns="" id="{230CB031-DCE1-1786-F0C9-AFF143162C23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任意多边形: 形状 56">
              <a:extLst>
                <a:ext uri="{FF2B5EF4-FFF2-40B4-BE49-F238E27FC236}">
                  <a16:creationId xmlns:a16="http://schemas.microsoft.com/office/drawing/2014/main" xmlns="" id="{E4B5D0AF-3C75-D539-C8D3-BD2E56AC8AA8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9">
            <a:extLst>
              <a:ext uri="{FF2B5EF4-FFF2-40B4-BE49-F238E27FC236}">
                <a16:creationId xmlns:a16="http://schemas.microsoft.com/office/drawing/2014/main" xmlns="" id="{5C4EF8A7-ADF1-6E3B-5BE9-6D8660D8FA65}"/>
              </a:ext>
            </a:extLst>
          </p:cNvPr>
          <p:cNvCxnSpPr/>
          <p:nvPr/>
        </p:nvCxnSpPr>
        <p:spPr>
          <a:xfrm flipH="1">
            <a:off x="-135660" y="2727813"/>
            <a:ext cx="1614768" cy="0"/>
          </a:xfrm>
          <a:prstGeom prst="line">
            <a:avLst/>
          </a:prstGeom>
          <a:ln w="12700">
            <a:gradFill>
              <a:gsLst>
                <a:gs pos="7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85">
            <a:extLst>
              <a:ext uri="{FF2B5EF4-FFF2-40B4-BE49-F238E27FC236}">
                <a16:creationId xmlns:a16="http://schemas.microsoft.com/office/drawing/2014/main" xmlns="" id="{3B64C04C-5954-5003-F01A-76A17295CEAA}"/>
              </a:ext>
            </a:extLst>
          </p:cNvPr>
          <p:cNvCxnSpPr/>
          <p:nvPr/>
        </p:nvCxnSpPr>
        <p:spPr>
          <a:xfrm>
            <a:off x="2665093" y="2727813"/>
            <a:ext cx="1614768" cy="0"/>
          </a:xfrm>
          <a:prstGeom prst="line">
            <a:avLst/>
          </a:prstGeom>
          <a:ln w="12700">
            <a:gradFill>
              <a:gsLst>
                <a:gs pos="7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">
            <a:extLst>
              <a:ext uri="{FF2B5EF4-FFF2-40B4-BE49-F238E27FC236}">
                <a16:creationId xmlns:a16="http://schemas.microsoft.com/office/drawing/2014/main" xmlns="" id="{C8071CAE-BFC0-98DF-80AC-1C36B4849203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2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149150" y="3284628"/>
            <a:ext cx="2731262" cy="528393"/>
            <a:chOff x="5531266" y="3941617"/>
            <a:chExt cx="3641050" cy="70430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0AFDB19-1052-4288-BDEF-FC231808F5A0}"/>
                </a:ext>
              </a:extLst>
            </p:cNvPr>
            <p:cNvSpPr/>
            <p:nvPr/>
          </p:nvSpPr>
          <p:spPr>
            <a:xfrm>
              <a:off x="6551379" y="4068982"/>
              <a:ext cx="1846339" cy="3692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>
                <a:defRPr/>
              </a:pPr>
              <a:r>
                <a:rPr lang="zh-CN" altLang="en-US" sz="1800" dirty="0" smtClean="0">
                  <a:latin typeface="OPPOSans B"/>
                  <a:ea typeface="OPPOSans B"/>
                </a:rPr>
                <a:t>项目推广价值</a:t>
              </a:r>
              <a:endParaRPr lang="en-US" altLang="zh-CN" sz="1800" dirty="0">
                <a:latin typeface="OPPOSans B"/>
                <a:ea typeface="OPPOSans B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11048561-7C60-4829-8F74-3837D552E4E9}"/>
                </a:ext>
              </a:extLst>
            </p:cNvPr>
            <p:cNvCxnSpPr>
              <a:cxnSpLocks/>
            </p:cNvCxnSpPr>
            <p:nvPr/>
          </p:nvCxnSpPr>
          <p:spPr>
            <a:xfrm>
              <a:off x="5531266" y="4645923"/>
              <a:ext cx="36410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75F27B40-BC88-47AD-BDFB-66C7742C5A1C}"/>
                </a:ext>
              </a:extLst>
            </p:cNvPr>
            <p:cNvCxnSpPr>
              <a:cxnSpLocks/>
            </p:cNvCxnSpPr>
            <p:nvPr/>
          </p:nvCxnSpPr>
          <p:spPr>
            <a:xfrm>
              <a:off x="8616504" y="4645923"/>
              <a:ext cx="555812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8">
              <a:extLst>
                <a:ext uri="{FF2B5EF4-FFF2-40B4-BE49-F238E27FC236}">
                  <a16:creationId xmlns:a16="http://schemas.microsoft.com/office/drawing/2014/main" xmlns="" id="{B5CB0C2C-5D5E-4D8D-AE04-ECF14608B301}"/>
                </a:ext>
              </a:extLst>
            </p:cNvPr>
            <p:cNvSpPr txBox="1"/>
            <p:nvPr/>
          </p:nvSpPr>
          <p:spPr>
            <a:xfrm>
              <a:off x="5531266" y="3941617"/>
              <a:ext cx="901435" cy="67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700" i="1" dirty="0">
                  <a:solidFill>
                    <a:srgbClr val="0266B4"/>
                  </a:solidFill>
                  <a:latin typeface="OPPOSans B"/>
                  <a:ea typeface="OPPOSans B"/>
                </a:rPr>
                <a:t>04</a:t>
              </a:r>
              <a:endParaRPr lang="zh-CN" altLang="en-US" sz="2700" i="1" dirty="0">
                <a:solidFill>
                  <a:srgbClr val="0266B4"/>
                </a:solidFill>
                <a:latin typeface="OPPOSans B"/>
                <a:ea typeface="OPPOSans B"/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36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69144" cy="515834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E6804C2-EFC5-9C46-A2B5-CA04031E73B0}"/>
              </a:ext>
            </a:extLst>
          </p:cNvPr>
          <p:cNvSpPr/>
          <p:nvPr/>
        </p:nvSpPr>
        <p:spPr>
          <a:xfrm>
            <a:off x="0" y="1439827"/>
            <a:ext cx="9145588" cy="2265434"/>
          </a:xfrm>
          <a:prstGeom prst="rect">
            <a:avLst/>
          </a:prstGeom>
          <a:gradFill>
            <a:gsLst>
              <a:gs pos="0">
                <a:srgbClr val="83BCF8">
                  <a:alpha val="1004"/>
                </a:srgbClr>
              </a:gs>
              <a:gs pos="100000">
                <a:srgbClr val="83BCF8">
                  <a:alpha val="3695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xmlns="" id="{78F3FBE5-1C23-BC42-B576-8E40935A6A9F}"/>
              </a:ext>
            </a:extLst>
          </p:cNvPr>
          <p:cNvGrpSpPr/>
          <p:nvPr/>
        </p:nvGrpSpPr>
        <p:grpSpPr>
          <a:xfrm>
            <a:off x="2235617" y="1918474"/>
            <a:ext cx="1461913" cy="1308142"/>
            <a:chOff x="2941719" y="2557175"/>
            <a:chExt cx="1948879" cy="1743651"/>
          </a:xfrm>
        </p:grpSpPr>
        <p:pic>
          <p:nvPicPr>
            <p:cNvPr id="151" name="图片 150" descr="图片包含 户外, 围栏, 建筑, 船&#10;&#10;描述已自动生成">
              <a:extLst>
                <a:ext uri="{FF2B5EF4-FFF2-40B4-BE49-F238E27FC236}">
                  <a16:creationId xmlns:a16="http://schemas.microsoft.com/office/drawing/2014/main" xmlns="" id="{8EBC1BA0-D304-674E-A5D6-DE7D2A0C5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1" t="15735" r="46913" b="15295"/>
            <a:stretch>
              <a:fillRect/>
            </a:stretch>
          </p:blipFill>
          <p:spPr>
            <a:xfrm>
              <a:off x="2941719" y="2557175"/>
              <a:ext cx="1173716" cy="1743651"/>
            </a:xfrm>
            <a:custGeom>
              <a:avLst/>
              <a:gdLst/>
              <a:ahLst/>
              <a:cxnLst/>
              <a:rect l="l" t="t" r="r" b="b"/>
              <a:pathLst>
                <a:path w="1173716" h="1743651">
                  <a:moveTo>
                    <a:pt x="586875" y="0"/>
                  </a:moveTo>
                  <a:cubicBezTo>
                    <a:pt x="779200" y="0"/>
                    <a:pt x="925088" y="75654"/>
                    <a:pt x="1024539" y="226964"/>
                  </a:cubicBezTo>
                  <a:cubicBezTo>
                    <a:pt x="1123991" y="378274"/>
                    <a:pt x="1173716" y="593222"/>
                    <a:pt x="1173716" y="871809"/>
                  </a:cubicBezTo>
                  <a:cubicBezTo>
                    <a:pt x="1173716" y="1150001"/>
                    <a:pt x="1123925" y="1364856"/>
                    <a:pt x="1024342" y="1516374"/>
                  </a:cubicBezTo>
                  <a:cubicBezTo>
                    <a:pt x="924759" y="1667892"/>
                    <a:pt x="778936" y="1743651"/>
                    <a:pt x="586875" y="1743651"/>
                  </a:cubicBezTo>
                  <a:cubicBezTo>
                    <a:pt x="394572" y="1743651"/>
                    <a:pt x="248684" y="1667974"/>
                    <a:pt x="149210" y="1516621"/>
                  </a:cubicBezTo>
                  <a:cubicBezTo>
                    <a:pt x="49737" y="1365267"/>
                    <a:pt x="0" y="1150330"/>
                    <a:pt x="0" y="871809"/>
                  </a:cubicBezTo>
                  <a:cubicBezTo>
                    <a:pt x="0" y="592893"/>
                    <a:pt x="49671" y="377862"/>
                    <a:pt x="149013" y="226717"/>
                  </a:cubicBezTo>
                  <a:cubicBezTo>
                    <a:pt x="248355" y="75572"/>
                    <a:pt x="394309" y="0"/>
                    <a:pt x="586875" y="0"/>
                  </a:cubicBezTo>
                  <a:close/>
                  <a:moveTo>
                    <a:pt x="586875" y="211390"/>
                  </a:moveTo>
                  <a:cubicBezTo>
                    <a:pt x="472677" y="211390"/>
                    <a:pt x="387062" y="265145"/>
                    <a:pt x="330029" y="372655"/>
                  </a:cubicBezTo>
                  <a:cubicBezTo>
                    <a:pt x="272996" y="480165"/>
                    <a:pt x="244479" y="646549"/>
                    <a:pt x="244479" y="871809"/>
                  </a:cubicBezTo>
                  <a:cubicBezTo>
                    <a:pt x="244479" y="1096542"/>
                    <a:pt x="273067" y="1262801"/>
                    <a:pt x="330243" y="1370585"/>
                  </a:cubicBezTo>
                  <a:cubicBezTo>
                    <a:pt x="387418" y="1478368"/>
                    <a:pt x="472962" y="1532260"/>
                    <a:pt x="586875" y="1532260"/>
                  </a:cubicBezTo>
                  <a:cubicBezTo>
                    <a:pt x="815138" y="1532260"/>
                    <a:pt x="929270" y="1312110"/>
                    <a:pt x="929270" y="871809"/>
                  </a:cubicBezTo>
                  <a:cubicBezTo>
                    <a:pt x="929270" y="646966"/>
                    <a:pt x="900693" y="480685"/>
                    <a:pt x="843540" y="372967"/>
                  </a:cubicBezTo>
                  <a:cubicBezTo>
                    <a:pt x="786386" y="265249"/>
                    <a:pt x="700831" y="211390"/>
                    <a:pt x="586875" y="211390"/>
                  </a:cubicBezTo>
                  <a:close/>
                </a:path>
              </a:pathLst>
            </a:custGeom>
          </p:spPr>
        </p:pic>
        <p:pic>
          <p:nvPicPr>
            <p:cNvPr id="152" name="图片 151" descr="图片包含 户外, 围栏, 建筑, 船&#10;&#10;描述已自动生成">
              <a:extLst>
                <a:ext uri="{FF2B5EF4-FFF2-40B4-BE49-F238E27FC236}">
                  <a16:creationId xmlns:a16="http://schemas.microsoft.com/office/drawing/2014/main" xmlns="" id="{9CEDBD79-59CC-4A4C-89C1-58D5589B6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44" t="16715" r="26462" b="16276"/>
            <a:stretch>
              <a:fillRect/>
            </a:stretch>
          </p:blipFill>
          <p:spPr>
            <a:xfrm>
              <a:off x="4303329" y="2581941"/>
              <a:ext cx="587269" cy="1694085"/>
            </a:xfrm>
            <a:custGeom>
              <a:avLst/>
              <a:gdLst/>
              <a:ahLst/>
              <a:cxnLst/>
              <a:rect l="l" t="t" r="r" b="b"/>
              <a:pathLst>
                <a:path w="587269" h="1694085">
                  <a:moveTo>
                    <a:pt x="415742" y="0"/>
                  </a:moveTo>
                  <a:lnTo>
                    <a:pt x="587269" y="0"/>
                  </a:lnTo>
                  <a:lnTo>
                    <a:pt x="587269" y="1694085"/>
                  </a:lnTo>
                  <a:lnTo>
                    <a:pt x="342790" y="1694085"/>
                  </a:lnTo>
                  <a:lnTo>
                    <a:pt x="342790" y="279541"/>
                  </a:lnTo>
                  <a:lnTo>
                    <a:pt x="0" y="477808"/>
                  </a:lnTo>
                  <a:lnTo>
                    <a:pt x="0" y="240039"/>
                  </a:lnTo>
                  <a:lnTo>
                    <a:pt x="415742" y="0"/>
                  </a:lnTo>
                  <a:close/>
                </a:path>
              </a:pathLst>
            </a:custGeom>
          </p:spPr>
        </p:pic>
      </p:grpSp>
      <p:cxnSp>
        <p:nvCxnSpPr>
          <p:cNvPr id="153" name="直接连接符 13">
            <a:extLst>
              <a:ext uri="{FF2B5EF4-FFF2-40B4-BE49-F238E27FC236}">
                <a16:creationId xmlns:a16="http://schemas.microsoft.com/office/drawing/2014/main" xmlns="" id="{68212EB8-4956-834D-80EE-E564F2C1FE77}"/>
              </a:ext>
            </a:extLst>
          </p:cNvPr>
          <p:cNvCxnSpPr>
            <a:cxnSpLocks/>
          </p:cNvCxnSpPr>
          <p:nvPr/>
        </p:nvCxnSpPr>
        <p:spPr>
          <a:xfrm>
            <a:off x="4201008" y="2301950"/>
            <a:ext cx="2745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 153">
            <a:extLst>
              <a:ext uri="{FF2B5EF4-FFF2-40B4-BE49-F238E27FC236}">
                <a16:creationId xmlns:a16="http://schemas.microsoft.com/office/drawing/2014/main" xmlns="" id="{EE8D7F2B-8398-C64A-A9FB-60ABEE246051}"/>
              </a:ext>
            </a:extLst>
          </p:cNvPr>
          <p:cNvSpPr/>
          <p:nvPr/>
        </p:nvSpPr>
        <p:spPr>
          <a:xfrm>
            <a:off x="4107213" y="2275275"/>
            <a:ext cx="1083655" cy="68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kern="0">
              <a:solidFill>
                <a:srgbClr val="3D485D"/>
              </a:solidFill>
              <a:latin typeface="Arial"/>
              <a:ea typeface="等线" panose="02010600030101010101" pitchFamily="2" charset="-122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xmlns="" id="{D211AC96-0B30-9A49-A5F0-CC80B4FB9217}"/>
              </a:ext>
            </a:extLst>
          </p:cNvPr>
          <p:cNvSpPr/>
          <p:nvPr/>
        </p:nvSpPr>
        <p:spPr>
          <a:xfrm>
            <a:off x="4086781" y="2406285"/>
            <a:ext cx="3154710" cy="630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POSans H" panose="00020600040101010101" pitchFamily="18" charset="-122"/>
              </a:rPr>
              <a:t>项目背景概述</a:t>
            </a: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xmlns="" id="{DC983922-DBC3-D243-B69F-8321A5E0F4E5}"/>
              </a:ext>
            </a:extLst>
          </p:cNvPr>
          <p:cNvSpPr txBox="1"/>
          <p:nvPr/>
        </p:nvSpPr>
        <p:spPr>
          <a:xfrm>
            <a:off x="4107213" y="1914570"/>
            <a:ext cx="1054463" cy="2309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rgbClr val="007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 ONE</a:t>
            </a:r>
            <a:endParaRPr lang="zh-CN" altLang="en-US" sz="15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xmlns="" id="{B8040532-254B-8749-9E28-DAC90EA77FD3}"/>
              </a:ext>
            </a:extLst>
          </p:cNvPr>
          <p:cNvGrpSpPr/>
          <p:nvPr/>
        </p:nvGrpSpPr>
        <p:grpSpPr>
          <a:xfrm>
            <a:off x="4107213" y="3115346"/>
            <a:ext cx="497368" cy="83954"/>
            <a:chOff x="6572251" y="-1254662"/>
            <a:chExt cx="663042" cy="196801"/>
          </a:xfrm>
        </p:grpSpPr>
        <p:cxnSp>
          <p:nvCxnSpPr>
            <p:cNvPr id="158" name="直接连接符 110">
              <a:extLst>
                <a:ext uri="{FF2B5EF4-FFF2-40B4-BE49-F238E27FC236}">
                  <a16:creationId xmlns:a16="http://schemas.microsoft.com/office/drawing/2014/main" xmlns="" id="{5F2199D4-283B-654E-88C8-863FC40A2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15">
              <a:extLst>
                <a:ext uri="{FF2B5EF4-FFF2-40B4-BE49-F238E27FC236}">
                  <a16:creationId xmlns:a16="http://schemas.microsoft.com/office/drawing/2014/main" xmlns="" id="{49015400-CF40-1044-A540-C08650EA9E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16">
              <a:extLst>
                <a:ext uri="{FF2B5EF4-FFF2-40B4-BE49-F238E27FC236}">
                  <a16:creationId xmlns:a16="http://schemas.microsoft.com/office/drawing/2014/main" xmlns="" id="{ABF6EA78-BC8B-B64F-9EFE-D175C88200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18">
              <a:extLst>
                <a:ext uri="{FF2B5EF4-FFF2-40B4-BE49-F238E27FC236}">
                  <a16:creationId xmlns:a16="http://schemas.microsoft.com/office/drawing/2014/main" xmlns="" id="{37F3A2D9-569F-D149-B0B4-E0A3FA75A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19">
              <a:extLst>
                <a:ext uri="{FF2B5EF4-FFF2-40B4-BE49-F238E27FC236}">
                  <a16:creationId xmlns:a16="http://schemas.microsoft.com/office/drawing/2014/main" xmlns="" id="{FDDEE114-5412-2B40-A225-AB5EF9D6BB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20">
              <a:extLst>
                <a:ext uri="{FF2B5EF4-FFF2-40B4-BE49-F238E27FC236}">
                  <a16:creationId xmlns:a16="http://schemas.microsoft.com/office/drawing/2014/main" xmlns="" id="{445E6F7C-223E-4A4E-BA76-6120C9DE7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21">
              <a:extLst>
                <a:ext uri="{FF2B5EF4-FFF2-40B4-BE49-F238E27FC236}">
                  <a16:creationId xmlns:a16="http://schemas.microsoft.com/office/drawing/2014/main" xmlns="" id="{C4CD0AC7-EEAA-BC4F-B78F-B5CE06022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22">
              <a:extLst>
                <a:ext uri="{FF2B5EF4-FFF2-40B4-BE49-F238E27FC236}">
                  <a16:creationId xmlns:a16="http://schemas.microsoft.com/office/drawing/2014/main" xmlns="" id="{40220406-1DE4-2D47-87B9-DB8B43394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23">
              <a:extLst>
                <a:ext uri="{FF2B5EF4-FFF2-40B4-BE49-F238E27FC236}">
                  <a16:creationId xmlns:a16="http://schemas.microsoft.com/office/drawing/2014/main" xmlns="" id="{2DD3E003-A1CA-2D44-8959-A7CD3FA81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24">
              <a:extLst>
                <a:ext uri="{FF2B5EF4-FFF2-40B4-BE49-F238E27FC236}">
                  <a16:creationId xmlns:a16="http://schemas.microsoft.com/office/drawing/2014/main" xmlns="" id="{3E530B0A-2B09-E44C-AE55-F9E8027484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25">
              <a:extLst>
                <a:ext uri="{FF2B5EF4-FFF2-40B4-BE49-F238E27FC236}">
                  <a16:creationId xmlns:a16="http://schemas.microsoft.com/office/drawing/2014/main" xmlns="" id="{6B2BB808-3469-C241-9A41-8BC6D5897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26">
              <a:extLst>
                <a:ext uri="{FF2B5EF4-FFF2-40B4-BE49-F238E27FC236}">
                  <a16:creationId xmlns:a16="http://schemas.microsoft.com/office/drawing/2014/main" xmlns="" id="{43309527-692F-F44B-8624-774FFBC28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xmlns="" id="{9ED93FB6-B1C0-6D41-B3AE-5F65F6122CF1}"/>
              </a:ext>
            </a:extLst>
          </p:cNvPr>
          <p:cNvGrpSpPr/>
          <p:nvPr/>
        </p:nvGrpSpPr>
        <p:grpSpPr>
          <a:xfrm>
            <a:off x="4621652" y="3115346"/>
            <a:ext cx="497368" cy="83954"/>
            <a:chOff x="6572251" y="-1254662"/>
            <a:chExt cx="663042" cy="196801"/>
          </a:xfrm>
        </p:grpSpPr>
        <p:cxnSp>
          <p:nvCxnSpPr>
            <p:cNvPr id="171" name="直接连接符 110">
              <a:extLst>
                <a:ext uri="{FF2B5EF4-FFF2-40B4-BE49-F238E27FC236}">
                  <a16:creationId xmlns:a16="http://schemas.microsoft.com/office/drawing/2014/main" xmlns="" id="{920B02D9-AC86-694C-B19C-17DA814F3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15">
              <a:extLst>
                <a:ext uri="{FF2B5EF4-FFF2-40B4-BE49-F238E27FC236}">
                  <a16:creationId xmlns:a16="http://schemas.microsoft.com/office/drawing/2014/main" xmlns="" id="{B5D22309-3E80-0447-A61A-FC49E3AD9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16">
              <a:extLst>
                <a:ext uri="{FF2B5EF4-FFF2-40B4-BE49-F238E27FC236}">
                  <a16:creationId xmlns:a16="http://schemas.microsoft.com/office/drawing/2014/main" xmlns="" id="{E7B2F8D9-2C32-444B-B8B7-36CB6F49F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18">
              <a:extLst>
                <a:ext uri="{FF2B5EF4-FFF2-40B4-BE49-F238E27FC236}">
                  <a16:creationId xmlns:a16="http://schemas.microsoft.com/office/drawing/2014/main" xmlns="" id="{606D5E80-675E-E141-899D-47967B716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19">
              <a:extLst>
                <a:ext uri="{FF2B5EF4-FFF2-40B4-BE49-F238E27FC236}">
                  <a16:creationId xmlns:a16="http://schemas.microsoft.com/office/drawing/2014/main" xmlns="" id="{F2E755E4-95F5-AD49-B8E9-765BECDF2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20">
              <a:extLst>
                <a:ext uri="{FF2B5EF4-FFF2-40B4-BE49-F238E27FC236}">
                  <a16:creationId xmlns:a16="http://schemas.microsoft.com/office/drawing/2014/main" xmlns="" id="{F762AE1D-D6A0-794C-82CD-E3768830C2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21">
              <a:extLst>
                <a:ext uri="{FF2B5EF4-FFF2-40B4-BE49-F238E27FC236}">
                  <a16:creationId xmlns:a16="http://schemas.microsoft.com/office/drawing/2014/main" xmlns="" id="{C5980F8C-6A06-EF4D-A1A7-2050C662F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22">
              <a:extLst>
                <a:ext uri="{FF2B5EF4-FFF2-40B4-BE49-F238E27FC236}">
                  <a16:creationId xmlns:a16="http://schemas.microsoft.com/office/drawing/2014/main" xmlns="" id="{D47448CA-E6FC-B343-BD83-A428452AB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23">
              <a:extLst>
                <a:ext uri="{FF2B5EF4-FFF2-40B4-BE49-F238E27FC236}">
                  <a16:creationId xmlns:a16="http://schemas.microsoft.com/office/drawing/2014/main" xmlns="" id="{3C041C07-D8E5-6F41-85B8-690E856A6A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24">
              <a:extLst>
                <a:ext uri="{FF2B5EF4-FFF2-40B4-BE49-F238E27FC236}">
                  <a16:creationId xmlns:a16="http://schemas.microsoft.com/office/drawing/2014/main" xmlns="" id="{2B3A14F2-42FD-2847-B5B5-438DB02639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25">
              <a:extLst>
                <a:ext uri="{FF2B5EF4-FFF2-40B4-BE49-F238E27FC236}">
                  <a16:creationId xmlns:a16="http://schemas.microsoft.com/office/drawing/2014/main" xmlns="" id="{64DE9ACF-5DCC-9D49-A0BB-B674EB3B7C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26">
              <a:extLst>
                <a:ext uri="{FF2B5EF4-FFF2-40B4-BE49-F238E27FC236}">
                  <a16:creationId xmlns:a16="http://schemas.microsoft.com/office/drawing/2014/main" xmlns="" id="{14E14458-ED9A-2449-A107-069F87E49C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xmlns="" id="{F41777D4-8B44-F54B-8D6C-E8D1241B8CD3}"/>
              </a:ext>
            </a:extLst>
          </p:cNvPr>
          <p:cNvGrpSpPr/>
          <p:nvPr/>
        </p:nvGrpSpPr>
        <p:grpSpPr>
          <a:xfrm>
            <a:off x="5136091" y="3115346"/>
            <a:ext cx="497368" cy="83954"/>
            <a:chOff x="6572251" y="-1254662"/>
            <a:chExt cx="663042" cy="196801"/>
          </a:xfrm>
        </p:grpSpPr>
        <p:cxnSp>
          <p:nvCxnSpPr>
            <p:cNvPr id="184" name="直接连接符 110">
              <a:extLst>
                <a:ext uri="{FF2B5EF4-FFF2-40B4-BE49-F238E27FC236}">
                  <a16:creationId xmlns:a16="http://schemas.microsoft.com/office/drawing/2014/main" xmlns="" id="{C756B194-D49B-5B4F-8BBA-C61EFE6A1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15">
              <a:extLst>
                <a:ext uri="{FF2B5EF4-FFF2-40B4-BE49-F238E27FC236}">
                  <a16:creationId xmlns:a16="http://schemas.microsoft.com/office/drawing/2014/main" xmlns="" id="{D290D2A6-1EFB-F746-BBFF-82EF996DBD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16">
              <a:extLst>
                <a:ext uri="{FF2B5EF4-FFF2-40B4-BE49-F238E27FC236}">
                  <a16:creationId xmlns:a16="http://schemas.microsoft.com/office/drawing/2014/main" xmlns="" id="{9677A8EC-D880-9740-8F4F-37B71C2241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18">
              <a:extLst>
                <a:ext uri="{FF2B5EF4-FFF2-40B4-BE49-F238E27FC236}">
                  <a16:creationId xmlns:a16="http://schemas.microsoft.com/office/drawing/2014/main" xmlns="" id="{04908038-7B4E-8347-AE41-E89B3DA8A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19">
              <a:extLst>
                <a:ext uri="{FF2B5EF4-FFF2-40B4-BE49-F238E27FC236}">
                  <a16:creationId xmlns:a16="http://schemas.microsoft.com/office/drawing/2014/main" xmlns="" id="{24E63F19-91EB-F74A-B7D8-634DEE064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20">
              <a:extLst>
                <a:ext uri="{FF2B5EF4-FFF2-40B4-BE49-F238E27FC236}">
                  <a16:creationId xmlns:a16="http://schemas.microsoft.com/office/drawing/2014/main" xmlns="" id="{58532DF7-1AD7-4D43-BDF9-0CE70FAD2A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21">
              <a:extLst>
                <a:ext uri="{FF2B5EF4-FFF2-40B4-BE49-F238E27FC236}">
                  <a16:creationId xmlns:a16="http://schemas.microsoft.com/office/drawing/2014/main" xmlns="" id="{7D503001-99E3-7547-A733-5D819F366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22">
              <a:extLst>
                <a:ext uri="{FF2B5EF4-FFF2-40B4-BE49-F238E27FC236}">
                  <a16:creationId xmlns:a16="http://schemas.microsoft.com/office/drawing/2014/main" xmlns="" id="{318B3A0B-35DB-B742-AC2E-3194A1F96E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23">
              <a:extLst>
                <a:ext uri="{FF2B5EF4-FFF2-40B4-BE49-F238E27FC236}">
                  <a16:creationId xmlns:a16="http://schemas.microsoft.com/office/drawing/2014/main" xmlns="" id="{72B08558-0C45-004C-BB79-2AD891406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24">
              <a:extLst>
                <a:ext uri="{FF2B5EF4-FFF2-40B4-BE49-F238E27FC236}">
                  <a16:creationId xmlns:a16="http://schemas.microsoft.com/office/drawing/2014/main" xmlns="" id="{CC8123DC-0A35-9C47-9B26-ECDC8F276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25">
              <a:extLst>
                <a:ext uri="{FF2B5EF4-FFF2-40B4-BE49-F238E27FC236}">
                  <a16:creationId xmlns:a16="http://schemas.microsoft.com/office/drawing/2014/main" xmlns="" id="{6722A264-5C2F-3246-8CFB-0DBA9AFEE0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26">
              <a:extLst>
                <a:ext uri="{FF2B5EF4-FFF2-40B4-BE49-F238E27FC236}">
                  <a16:creationId xmlns:a16="http://schemas.microsoft.com/office/drawing/2014/main" xmlns="" id="{8FEECDB9-DFD6-DE48-A36A-D0D88CD66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xmlns="" id="{68D53DA3-91C2-562C-4311-01D334F9C12F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3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927"/>
            <a:ext cx="9169144" cy="5158340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3485588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当前</a:t>
            </a: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研发流程</a:t>
            </a:r>
            <a:r>
              <a:rPr lang="zh-CN" altLang="en-US" sz="2100" b="1" spc="75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主要人工场景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4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90625" y="1922325"/>
            <a:ext cx="476250" cy="476250"/>
          </a:xfrm>
          <a:prstGeom prst="rect">
            <a:avLst/>
          </a:prstGeom>
        </p:spPr>
      </p:pic>
      <p:sp>
        <p:nvSpPr>
          <p:cNvPr id="43" name="Text 3"/>
          <p:cNvSpPr/>
          <p:nvPr/>
        </p:nvSpPr>
        <p:spPr>
          <a:xfrm>
            <a:off x="571500" y="2512875"/>
            <a:ext cx="17145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场景</a:t>
            </a:r>
            <a:r>
              <a:rPr 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一：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代码规范度检查</a:t>
            </a:r>
            <a:endParaRPr lang="en-US" sz="1200" dirty="0"/>
          </a:p>
        </p:txBody>
      </p:sp>
      <p:sp>
        <p:nvSpPr>
          <p:cNvPr id="44" name="Text 4"/>
          <p:cNvSpPr/>
          <p:nvPr/>
        </p:nvSpPr>
        <p:spPr>
          <a:xfrm>
            <a:off x="571500" y="2760525"/>
            <a:ext cx="17145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人工提交代码后，需要耗费人力手动对代码规范度进行检查修改。</a:t>
            </a:r>
            <a:endParaRPr lang="en-US" sz="1000" dirty="0"/>
          </a:p>
        </p:txBody>
      </p:sp>
      <p:pic>
        <p:nvPicPr>
          <p:cNvPr id="4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86125" y="1922325"/>
            <a:ext cx="476250" cy="476250"/>
          </a:xfrm>
          <a:prstGeom prst="rect">
            <a:avLst/>
          </a:prstGeom>
        </p:spPr>
      </p:pic>
      <p:sp>
        <p:nvSpPr>
          <p:cNvPr id="46" name="Text 5"/>
          <p:cNvSpPr/>
          <p:nvPr/>
        </p:nvSpPr>
        <p:spPr>
          <a:xfrm>
            <a:off x="2667000" y="2512875"/>
            <a:ext cx="17145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场景</a:t>
            </a:r>
            <a:r>
              <a:rPr 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二：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配置管理</a:t>
            </a:r>
            <a:endParaRPr lang="en-US" sz="1200" dirty="0"/>
          </a:p>
        </p:txBody>
      </p:sp>
      <p:sp>
        <p:nvSpPr>
          <p:cNvPr id="52" name="Text 6"/>
          <p:cNvSpPr/>
          <p:nvPr/>
        </p:nvSpPr>
        <p:spPr>
          <a:xfrm>
            <a:off x="2667000" y="2670474"/>
            <a:ext cx="17145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使用自动化流水线需要人工配置化境、变量组等信息。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381625" y="1922325"/>
            <a:ext cx="476250" cy="476250"/>
          </a:xfrm>
          <a:prstGeom prst="rect">
            <a:avLst/>
          </a:prstGeom>
        </p:spPr>
      </p:pic>
      <p:sp>
        <p:nvSpPr>
          <p:cNvPr id="55" name="Text 7"/>
          <p:cNvSpPr/>
          <p:nvPr/>
        </p:nvSpPr>
        <p:spPr>
          <a:xfrm>
            <a:off x="4762500" y="2512875"/>
            <a:ext cx="17145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场景</a:t>
            </a:r>
            <a:r>
              <a:rPr 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三：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流水线设计</a:t>
            </a:r>
            <a:endParaRPr lang="en-US" sz="1200" dirty="0"/>
          </a:p>
        </p:txBody>
      </p:sp>
      <p:sp>
        <p:nvSpPr>
          <p:cNvPr id="56" name="Text 8"/>
          <p:cNvSpPr/>
          <p:nvPr/>
        </p:nvSpPr>
        <p:spPr>
          <a:xfrm>
            <a:off x="4762500" y="2760525"/>
            <a:ext cx="17145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设计持续交付流水线门槛较高，大部分人员需要手动编写流水线编排。</a:t>
            </a:r>
            <a:endParaRPr lang="en-US" sz="1000" dirty="0"/>
          </a:p>
        </p:txBody>
      </p:sp>
      <p:pic>
        <p:nvPicPr>
          <p:cNvPr id="5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477125" y="1922325"/>
            <a:ext cx="476250" cy="476250"/>
          </a:xfrm>
          <a:prstGeom prst="rect">
            <a:avLst/>
          </a:prstGeom>
        </p:spPr>
      </p:pic>
      <p:sp>
        <p:nvSpPr>
          <p:cNvPr id="59" name="Text 9"/>
          <p:cNvSpPr/>
          <p:nvPr/>
        </p:nvSpPr>
        <p:spPr>
          <a:xfrm>
            <a:off x="6858000" y="2512875"/>
            <a:ext cx="17145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场景</a:t>
            </a:r>
            <a:r>
              <a:rPr 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四：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流水线触发</a:t>
            </a:r>
            <a:endParaRPr lang="en-US" sz="1200" dirty="0"/>
          </a:p>
        </p:txBody>
      </p:sp>
      <p:sp>
        <p:nvSpPr>
          <p:cNvPr id="66" name="Text 10"/>
          <p:cNvSpPr/>
          <p:nvPr/>
        </p:nvSpPr>
        <p:spPr>
          <a:xfrm>
            <a:off x="6858000" y="2760525"/>
            <a:ext cx="17145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手动登录流水线平台，针对不同微服务手动填写参数触发流水线</a:t>
            </a:r>
            <a:r>
              <a:rPr 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000" dirty="0"/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69144" cy="5192975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3206665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业务</a:t>
            </a: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场景面临的主要挑战</a:t>
            </a:r>
            <a:endParaRPr lang="zh-CN" altLang="en-US" sz="2100" b="1" spc="75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5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rcRect t="8333" b="8333"/>
          <a:stretch/>
        </p:blipFill>
        <p:spPr>
          <a:xfrm>
            <a:off x="571500" y="1489365"/>
            <a:ext cx="1714500" cy="1428750"/>
          </a:xfrm>
          <a:prstGeom prst="rect">
            <a:avLst/>
          </a:prstGeom>
        </p:spPr>
      </p:pic>
      <p:sp>
        <p:nvSpPr>
          <p:cNvPr id="27" name="Text 3"/>
          <p:cNvSpPr/>
          <p:nvPr/>
        </p:nvSpPr>
        <p:spPr>
          <a:xfrm>
            <a:off x="666750" y="3108615"/>
            <a:ext cx="1524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</a:rPr>
              <a:t>重复性高</a:t>
            </a:r>
            <a:endParaRPr lang="en-US" sz="1200" dirty="0"/>
          </a:p>
        </p:txBody>
      </p:sp>
      <p:sp>
        <p:nvSpPr>
          <p:cNvPr id="28" name="Text 4"/>
          <p:cNvSpPr/>
          <p:nvPr/>
        </p:nvSpPr>
        <p:spPr>
          <a:xfrm>
            <a:off x="498765" y="3390900"/>
            <a:ext cx="184958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0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通常任何一次代码提交后的研发测试流程大体相似，里面包含大量重复的工作</a:t>
            </a: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内容</a:t>
            </a:r>
            <a:r>
              <a:rPr 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000" dirty="0"/>
          </a:p>
        </p:txBody>
      </p:sp>
      <p:pic>
        <p:nvPicPr>
          <p:cNvPr id="29" name="Image 2" descr="preencoded.png"/>
          <p:cNvPicPr>
            <a:picLocks noChangeAspect="1"/>
          </p:cNvPicPr>
          <p:nvPr/>
        </p:nvPicPr>
        <p:blipFill>
          <a:blip r:embed="rId5"/>
          <a:srcRect t="8333" b="8333"/>
          <a:stretch/>
        </p:blipFill>
        <p:spPr>
          <a:xfrm>
            <a:off x="2667000" y="1489365"/>
            <a:ext cx="1714500" cy="1428750"/>
          </a:xfrm>
          <a:prstGeom prst="rect">
            <a:avLst/>
          </a:prstGeom>
        </p:spPr>
      </p:pic>
      <p:sp>
        <p:nvSpPr>
          <p:cNvPr id="30" name="Text 5"/>
          <p:cNvSpPr/>
          <p:nvPr/>
        </p:nvSpPr>
        <p:spPr>
          <a:xfrm>
            <a:off x="2762250" y="3108615"/>
            <a:ext cx="1524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</a:rPr>
              <a:t>效率低</a:t>
            </a:r>
            <a:endParaRPr lang="en-US" sz="1200" dirty="0"/>
          </a:p>
        </p:txBody>
      </p:sp>
      <p:sp>
        <p:nvSpPr>
          <p:cNvPr id="31" name="Text 6"/>
          <p:cNvSpPr/>
          <p:nvPr/>
        </p:nvSpPr>
        <p:spPr>
          <a:xfrm>
            <a:off x="2667000" y="3251485"/>
            <a:ext cx="1714500" cy="86591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在执行配置管理、流水线设计。流水线触发阶段均需要人工参与，效率低下</a:t>
            </a:r>
            <a:r>
              <a:rPr 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000" dirty="0"/>
          </a:p>
        </p:txBody>
      </p:sp>
      <p:pic>
        <p:nvPicPr>
          <p:cNvPr id="32" name="Image 3" descr="preencoded.png"/>
          <p:cNvPicPr>
            <a:picLocks noChangeAspect="1"/>
          </p:cNvPicPr>
          <p:nvPr/>
        </p:nvPicPr>
        <p:blipFill>
          <a:blip r:embed="rId6"/>
          <a:srcRect t="8333" b="8333"/>
          <a:stretch/>
        </p:blipFill>
        <p:spPr>
          <a:xfrm>
            <a:off x="4762500" y="1489365"/>
            <a:ext cx="1714500" cy="1428750"/>
          </a:xfrm>
          <a:prstGeom prst="rect">
            <a:avLst/>
          </a:prstGeom>
        </p:spPr>
      </p:pic>
      <p:sp>
        <p:nvSpPr>
          <p:cNvPr id="33" name="Text 7"/>
          <p:cNvSpPr/>
          <p:nvPr/>
        </p:nvSpPr>
        <p:spPr>
          <a:xfrm>
            <a:off x="4857750" y="3108615"/>
            <a:ext cx="1524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</a:rPr>
              <a:t>质量差</a:t>
            </a:r>
            <a:endParaRPr lang="en-US" sz="1200" dirty="0"/>
          </a:p>
        </p:txBody>
      </p:sp>
      <p:sp>
        <p:nvSpPr>
          <p:cNvPr id="34" name="Text 8"/>
          <p:cNvSpPr/>
          <p:nvPr/>
        </p:nvSpPr>
        <p:spPr>
          <a:xfrm>
            <a:off x="4762500" y="3480951"/>
            <a:ext cx="17145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0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由于研发测试流程中的大量操作需要人为进行，引入了较多的人为误差，导致整体的研发质量</a:t>
            </a: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低下</a:t>
            </a:r>
            <a:r>
              <a:rPr 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000" dirty="0"/>
          </a:p>
        </p:txBody>
      </p:sp>
      <p:pic>
        <p:nvPicPr>
          <p:cNvPr id="35" name="Image 4" descr="preencoded.png"/>
          <p:cNvPicPr>
            <a:picLocks noChangeAspect="1"/>
          </p:cNvPicPr>
          <p:nvPr/>
        </p:nvPicPr>
        <p:blipFill>
          <a:blip r:embed="rId7"/>
          <a:srcRect t="8333" b="8333"/>
          <a:stretch/>
        </p:blipFill>
        <p:spPr>
          <a:xfrm>
            <a:off x="6858000" y="1489365"/>
            <a:ext cx="1714500" cy="1428750"/>
          </a:xfrm>
          <a:prstGeom prst="rect">
            <a:avLst/>
          </a:prstGeom>
        </p:spPr>
      </p:pic>
      <p:sp>
        <p:nvSpPr>
          <p:cNvPr id="36" name="Text 9"/>
          <p:cNvSpPr/>
          <p:nvPr/>
        </p:nvSpPr>
        <p:spPr>
          <a:xfrm>
            <a:off x="6953250" y="3108615"/>
            <a:ext cx="1524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</a:rPr>
              <a:t>管控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</a:rPr>
              <a:t>性弱</a:t>
            </a:r>
            <a:endParaRPr lang="en-US" sz="1200" dirty="0"/>
          </a:p>
        </p:txBody>
      </p:sp>
      <p:sp>
        <p:nvSpPr>
          <p:cNvPr id="37" name="Text 10"/>
          <p:cNvSpPr/>
          <p:nvPr/>
        </p:nvSpPr>
        <p:spPr>
          <a:xfrm>
            <a:off x="6858000" y="3453243"/>
            <a:ext cx="17145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zh-CN" altLang="en-US" sz="10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在研发测试流程中，需要执行什么流程，什么流程是必须的，什么流有先后顺序等管控要求没有与之匹配的管控</a:t>
            </a: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手段</a:t>
            </a:r>
            <a:r>
              <a:rPr 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000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69144" cy="5192975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2699988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RPA</a:t>
            </a: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结合</a:t>
            </a:r>
            <a:r>
              <a:rPr lang="en-US" altLang="zh-CN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实现价值</a:t>
            </a:r>
            <a:endParaRPr lang="zh-CN" altLang="en-US" sz="2100" b="1" spc="75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6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 3"/>
          <p:cNvSpPr/>
          <p:nvPr/>
        </p:nvSpPr>
        <p:spPr>
          <a:xfrm>
            <a:off x="571500" y="2095500"/>
            <a:ext cx="2413000" cy="21431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rgbClr val="4F44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200" dirty="0"/>
          </a:p>
        </p:txBody>
      </p:sp>
      <p:sp>
        <p:nvSpPr>
          <p:cNvPr id="39" name="Text 4"/>
          <p:cNvSpPr/>
          <p:nvPr/>
        </p:nvSpPr>
        <p:spPr>
          <a:xfrm>
            <a:off x="571500" y="2424113"/>
            <a:ext cx="2413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价值</a:t>
            </a:r>
            <a:r>
              <a:rPr 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一：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</a:t>
            </a:r>
            <a:r>
              <a:rPr lang="en-US" sz="1200" b="1" dirty="0" err="1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效率瓶颈</a:t>
            </a:r>
            <a:endParaRPr lang="en-US" sz="1200" dirty="0"/>
          </a:p>
        </p:txBody>
      </p:sp>
      <p:sp>
        <p:nvSpPr>
          <p:cNvPr id="40" name="Text 5"/>
          <p:cNvSpPr/>
          <p:nvPr/>
        </p:nvSpPr>
        <p:spPr>
          <a:xfrm>
            <a:off x="571500" y="2831084"/>
            <a:ext cx="24130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</a:t>
            </a:r>
            <a:r>
              <a:rPr lang="en-US" altLang="zh-CN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RPA</a:t>
            </a: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的纯自动方式实现对不同业务场景流程的自动化执行，减少人工操作、人工沟通带来的资源浪费</a:t>
            </a:r>
            <a:r>
              <a:rPr 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000" dirty="0"/>
          </a:p>
        </p:txBody>
      </p:sp>
      <p:sp>
        <p:nvSpPr>
          <p:cNvPr id="41" name="Text 6"/>
          <p:cNvSpPr/>
          <p:nvPr/>
        </p:nvSpPr>
        <p:spPr>
          <a:xfrm>
            <a:off x="3365500" y="2095500"/>
            <a:ext cx="2413000" cy="21431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rgbClr val="4F44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200" dirty="0"/>
          </a:p>
        </p:txBody>
      </p:sp>
      <p:sp>
        <p:nvSpPr>
          <p:cNvPr id="42" name="Text 7"/>
          <p:cNvSpPr/>
          <p:nvPr/>
        </p:nvSpPr>
        <p:spPr>
          <a:xfrm>
            <a:off x="3365500" y="2424113"/>
            <a:ext cx="2413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价值</a:t>
            </a:r>
            <a:r>
              <a:rPr 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二：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提高产物质量</a:t>
            </a:r>
            <a:endParaRPr lang="en-US" sz="1200" dirty="0"/>
          </a:p>
        </p:txBody>
      </p:sp>
      <p:sp>
        <p:nvSpPr>
          <p:cNvPr id="43" name="Text 8"/>
          <p:cNvSpPr/>
          <p:nvPr/>
        </p:nvSpPr>
        <p:spPr>
          <a:xfrm>
            <a:off x="3365500" y="2831084"/>
            <a:ext cx="24130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各个环境手动执行引入较多人为误差，通过</a:t>
            </a:r>
            <a:r>
              <a:rPr lang="en-US" altLang="zh-CN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RPA</a:t>
            </a: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实现自动化、标准化执行，提升最终产物的整体质量</a:t>
            </a:r>
            <a:r>
              <a:rPr 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000" dirty="0"/>
          </a:p>
        </p:txBody>
      </p:sp>
      <p:sp>
        <p:nvSpPr>
          <p:cNvPr id="44" name="Text 9"/>
          <p:cNvSpPr/>
          <p:nvPr/>
        </p:nvSpPr>
        <p:spPr>
          <a:xfrm>
            <a:off x="6159500" y="2095500"/>
            <a:ext cx="2413000" cy="21431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rgbClr val="4F44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200" dirty="0"/>
          </a:p>
        </p:txBody>
      </p:sp>
      <p:sp>
        <p:nvSpPr>
          <p:cNvPr id="45" name="Text 10"/>
          <p:cNvSpPr/>
          <p:nvPr/>
        </p:nvSpPr>
        <p:spPr>
          <a:xfrm>
            <a:off x="6159500" y="2424113"/>
            <a:ext cx="2413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价值</a:t>
            </a:r>
            <a:r>
              <a:rPr 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三：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强化管理约束</a:t>
            </a:r>
            <a:endParaRPr lang="en-US" sz="1200" dirty="0"/>
          </a:p>
        </p:txBody>
      </p:sp>
      <p:sp>
        <p:nvSpPr>
          <p:cNvPr id="46" name="Text 11"/>
          <p:cNvSpPr/>
          <p:nvPr/>
        </p:nvSpPr>
        <p:spPr>
          <a:xfrm>
            <a:off x="6159500" y="2831084"/>
            <a:ext cx="24130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</a:t>
            </a:r>
            <a:r>
              <a:rPr lang="en-US" altLang="zh-CN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</a:t>
            </a: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接入，实现</a:t>
            </a:r>
            <a:r>
              <a:rPr lang="zh-CN" altLang="en-US" sz="10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自动化</a:t>
            </a:r>
            <a:r>
              <a:rPr lang="zh-CN" alt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流程的动态管理、便捷更新，确保流程的管理态与工程态高效统一</a:t>
            </a:r>
            <a:r>
              <a:rPr lang="en-US" sz="1000" dirty="0" smtClean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000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69144" cy="515834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E6804C2-EFC5-9C46-A2B5-CA04031E73B0}"/>
              </a:ext>
            </a:extLst>
          </p:cNvPr>
          <p:cNvSpPr/>
          <p:nvPr/>
        </p:nvSpPr>
        <p:spPr>
          <a:xfrm>
            <a:off x="0" y="1439827"/>
            <a:ext cx="9145588" cy="2265434"/>
          </a:xfrm>
          <a:prstGeom prst="rect">
            <a:avLst/>
          </a:prstGeom>
          <a:gradFill>
            <a:gsLst>
              <a:gs pos="0">
                <a:srgbClr val="83BCF8">
                  <a:alpha val="1004"/>
                </a:srgbClr>
              </a:gs>
              <a:gs pos="100000">
                <a:srgbClr val="83BCF8">
                  <a:alpha val="3695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3" name="直接连接符 13">
            <a:extLst>
              <a:ext uri="{FF2B5EF4-FFF2-40B4-BE49-F238E27FC236}">
                <a16:creationId xmlns:a16="http://schemas.microsoft.com/office/drawing/2014/main" xmlns="" id="{68212EB8-4956-834D-80EE-E564F2C1FE77}"/>
              </a:ext>
            </a:extLst>
          </p:cNvPr>
          <p:cNvCxnSpPr>
            <a:cxnSpLocks/>
          </p:cNvCxnSpPr>
          <p:nvPr/>
        </p:nvCxnSpPr>
        <p:spPr>
          <a:xfrm>
            <a:off x="4356303" y="2301950"/>
            <a:ext cx="2745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 153">
            <a:extLst>
              <a:ext uri="{FF2B5EF4-FFF2-40B4-BE49-F238E27FC236}">
                <a16:creationId xmlns:a16="http://schemas.microsoft.com/office/drawing/2014/main" xmlns="" id="{EE8D7F2B-8398-C64A-A9FB-60ABEE246051}"/>
              </a:ext>
            </a:extLst>
          </p:cNvPr>
          <p:cNvSpPr/>
          <p:nvPr/>
        </p:nvSpPr>
        <p:spPr>
          <a:xfrm>
            <a:off x="4262508" y="2275275"/>
            <a:ext cx="1083655" cy="68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kern="0">
              <a:solidFill>
                <a:srgbClr val="3D485D"/>
              </a:solidFill>
              <a:latin typeface="Arial"/>
              <a:ea typeface="等线" panose="02010600030101010101" pitchFamily="2" charset="-122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xmlns="" id="{D211AC96-0B30-9A49-A5F0-CC80B4FB9217}"/>
              </a:ext>
            </a:extLst>
          </p:cNvPr>
          <p:cNvSpPr/>
          <p:nvPr/>
        </p:nvSpPr>
        <p:spPr>
          <a:xfrm>
            <a:off x="4231287" y="2406285"/>
            <a:ext cx="3154710" cy="630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100" b="1" dirty="0" smtClean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POSans H" panose="00020600040101010101" pitchFamily="18" charset="-122"/>
              </a:rPr>
              <a:t>项目流程概述</a:t>
            </a:r>
            <a:endParaRPr lang="zh-CN" altLang="en-US" sz="41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POSans H" panose="00020600040101010101" pitchFamily="18" charset="-122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xmlns="" id="{DC983922-DBC3-D243-B69F-8321A5E0F4E5}"/>
              </a:ext>
            </a:extLst>
          </p:cNvPr>
          <p:cNvSpPr txBox="1"/>
          <p:nvPr/>
        </p:nvSpPr>
        <p:spPr>
          <a:xfrm>
            <a:off x="4262508" y="1914570"/>
            <a:ext cx="1112613" cy="2309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rgbClr val="0077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 TWO</a:t>
            </a:r>
            <a:endParaRPr lang="zh-CN" altLang="en-US" sz="15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xmlns="" id="{B8040532-254B-8749-9E28-DAC90EA77FD3}"/>
              </a:ext>
            </a:extLst>
          </p:cNvPr>
          <p:cNvGrpSpPr/>
          <p:nvPr/>
        </p:nvGrpSpPr>
        <p:grpSpPr>
          <a:xfrm>
            <a:off x="4262508" y="3115346"/>
            <a:ext cx="497368" cy="83954"/>
            <a:chOff x="6572251" y="-1254662"/>
            <a:chExt cx="663042" cy="196801"/>
          </a:xfrm>
        </p:grpSpPr>
        <p:cxnSp>
          <p:nvCxnSpPr>
            <p:cNvPr id="158" name="直接连接符 110">
              <a:extLst>
                <a:ext uri="{FF2B5EF4-FFF2-40B4-BE49-F238E27FC236}">
                  <a16:creationId xmlns:a16="http://schemas.microsoft.com/office/drawing/2014/main" xmlns="" id="{5F2199D4-283B-654E-88C8-863FC40A2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15">
              <a:extLst>
                <a:ext uri="{FF2B5EF4-FFF2-40B4-BE49-F238E27FC236}">
                  <a16:creationId xmlns:a16="http://schemas.microsoft.com/office/drawing/2014/main" xmlns="" id="{49015400-CF40-1044-A540-C08650EA9E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16">
              <a:extLst>
                <a:ext uri="{FF2B5EF4-FFF2-40B4-BE49-F238E27FC236}">
                  <a16:creationId xmlns:a16="http://schemas.microsoft.com/office/drawing/2014/main" xmlns="" id="{ABF6EA78-BC8B-B64F-9EFE-D175C88200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18">
              <a:extLst>
                <a:ext uri="{FF2B5EF4-FFF2-40B4-BE49-F238E27FC236}">
                  <a16:creationId xmlns:a16="http://schemas.microsoft.com/office/drawing/2014/main" xmlns="" id="{37F3A2D9-569F-D149-B0B4-E0A3FA75A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19">
              <a:extLst>
                <a:ext uri="{FF2B5EF4-FFF2-40B4-BE49-F238E27FC236}">
                  <a16:creationId xmlns:a16="http://schemas.microsoft.com/office/drawing/2014/main" xmlns="" id="{FDDEE114-5412-2B40-A225-AB5EF9D6BB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20">
              <a:extLst>
                <a:ext uri="{FF2B5EF4-FFF2-40B4-BE49-F238E27FC236}">
                  <a16:creationId xmlns:a16="http://schemas.microsoft.com/office/drawing/2014/main" xmlns="" id="{445E6F7C-223E-4A4E-BA76-6120C9DE7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21">
              <a:extLst>
                <a:ext uri="{FF2B5EF4-FFF2-40B4-BE49-F238E27FC236}">
                  <a16:creationId xmlns:a16="http://schemas.microsoft.com/office/drawing/2014/main" xmlns="" id="{C4CD0AC7-EEAA-BC4F-B78F-B5CE06022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22">
              <a:extLst>
                <a:ext uri="{FF2B5EF4-FFF2-40B4-BE49-F238E27FC236}">
                  <a16:creationId xmlns:a16="http://schemas.microsoft.com/office/drawing/2014/main" xmlns="" id="{40220406-1DE4-2D47-87B9-DB8B43394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23">
              <a:extLst>
                <a:ext uri="{FF2B5EF4-FFF2-40B4-BE49-F238E27FC236}">
                  <a16:creationId xmlns:a16="http://schemas.microsoft.com/office/drawing/2014/main" xmlns="" id="{2DD3E003-A1CA-2D44-8959-A7CD3FA81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24">
              <a:extLst>
                <a:ext uri="{FF2B5EF4-FFF2-40B4-BE49-F238E27FC236}">
                  <a16:creationId xmlns:a16="http://schemas.microsoft.com/office/drawing/2014/main" xmlns="" id="{3E530B0A-2B09-E44C-AE55-F9E8027484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25">
              <a:extLst>
                <a:ext uri="{FF2B5EF4-FFF2-40B4-BE49-F238E27FC236}">
                  <a16:creationId xmlns:a16="http://schemas.microsoft.com/office/drawing/2014/main" xmlns="" id="{6B2BB808-3469-C241-9A41-8BC6D5897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26">
              <a:extLst>
                <a:ext uri="{FF2B5EF4-FFF2-40B4-BE49-F238E27FC236}">
                  <a16:creationId xmlns:a16="http://schemas.microsoft.com/office/drawing/2014/main" xmlns="" id="{43309527-692F-F44B-8624-774FFBC28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xmlns="" id="{9ED93FB6-B1C0-6D41-B3AE-5F65F6122CF1}"/>
              </a:ext>
            </a:extLst>
          </p:cNvPr>
          <p:cNvGrpSpPr/>
          <p:nvPr/>
        </p:nvGrpSpPr>
        <p:grpSpPr>
          <a:xfrm>
            <a:off x="4776947" y="3115346"/>
            <a:ext cx="497368" cy="83954"/>
            <a:chOff x="6572251" y="-1254662"/>
            <a:chExt cx="663042" cy="196801"/>
          </a:xfrm>
        </p:grpSpPr>
        <p:cxnSp>
          <p:nvCxnSpPr>
            <p:cNvPr id="171" name="直接连接符 110">
              <a:extLst>
                <a:ext uri="{FF2B5EF4-FFF2-40B4-BE49-F238E27FC236}">
                  <a16:creationId xmlns:a16="http://schemas.microsoft.com/office/drawing/2014/main" xmlns="" id="{920B02D9-AC86-694C-B19C-17DA814F3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15">
              <a:extLst>
                <a:ext uri="{FF2B5EF4-FFF2-40B4-BE49-F238E27FC236}">
                  <a16:creationId xmlns:a16="http://schemas.microsoft.com/office/drawing/2014/main" xmlns="" id="{B5D22309-3E80-0447-A61A-FC49E3AD9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16">
              <a:extLst>
                <a:ext uri="{FF2B5EF4-FFF2-40B4-BE49-F238E27FC236}">
                  <a16:creationId xmlns:a16="http://schemas.microsoft.com/office/drawing/2014/main" xmlns="" id="{E7B2F8D9-2C32-444B-B8B7-36CB6F49F0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18">
              <a:extLst>
                <a:ext uri="{FF2B5EF4-FFF2-40B4-BE49-F238E27FC236}">
                  <a16:creationId xmlns:a16="http://schemas.microsoft.com/office/drawing/2014/main" xmlns="" id="{606D5E80-675E-E141-899D-47967B716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19">
              <a:extLst>
                <a:ext uri="{FF2B5EF4-FFF2-40B4-BE49-F238E27FC236}">
                  <a16:creationId xmlns:a16="http://schemas.microsoft.com/office/drawing/2014/main" xmlns="" id="{F2E755E4-95F5-AD49-B8E9-765BECDF2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20">
              <a:extLst>
                <a:ext uri="{FF2B5EF4-FFF2-40B4-BE49-F238E27FC236}">
                  <a16:creationId xmlns:a16="http://schemas.microsoft.com/office/drawing/2014/main" xmlns="" id="{F762AE1D-D6A0-794C-82CD-E3768830C2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21">
              <a:extLst>
                <a:ext uri="{FF2B5EF4-FFF2-40B4-BE49-F238E27FC236}">
                  <a16:creationId xmlns:a16="http://schemas.microsoft.com/office/drawing/2014/main" xmlns="" id="{C5980F8C-6A06-EF4D-A1A7-2050C662F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22">
              <a:extLst>
                <a:ext uri="{FF2B5EF4-FFF2-40B4-BE49-F238E27FC236}">
                  <a16:creationId xmlns:a16="http://schemas.microsoft.com/office/drawing/2014/main" xmlns="" id="{D47448CA-E6FC-B343-BD83-A428452AB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23">
              <a:extLst>
                <a:ext uri="{FF2B5EF4-FFF2-40B4-BE49-F238E27FC236}">
                  <a16:creationId xmlns:a16="http://schemas.microsoft.com/office/drawing/2014/main" xmlns="" id="{3C041C07-D8E5-6F41-85B8-690E856A6A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24">
              <a:extLst>
                <a:ext uri="{FF2B5EF4-FFF2-40B4-BE49-F238E27FC236}">
                  <a16:creationId xmlns:a16="http://schemas.microsoft.com/office/drawing/2014/main" xmlns="" id="{2B3A14F2-42FD-2847-B5B5-438DB02639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25">
              <a:extLst>
                <a:ext uri="{FF2B5EF4-FFF2-40B4-BE49-F238E27FC236}">
                  <a16:creationId xmlns:a16="http://schemas.microsoft.com/office/drawing/2014/main" xmlns="" id="{64DE9ACF-5DCC-9D49-A0BB-B674EB3B7C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26">
              <a:extLst>
                <a:ext uri="{FF2B5EF4-FFF2-40B4-BE49-F238E27FC236}">
                  <a16:creationId xmlns:a16="http://schemas.microsoft.com/office/drawing/2014/main" xmlns="" id="{14E14458-ED9A-2449-A107-069F87E49C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xmlns="" id="{F41777D4-8B44-F54B-8D6C-E8D1241B8CD3}"/>
              </a:ext>
            </a:extLst>
          </p:cNvPr>
          <p:cNvGrpSpPr/>
          <p:nvPr/>
        </p:nvGrpSpPr>
        <p:grpSpPr>
          <a:xfrm>
            <a:off x="5291386" y="3115346"/>
            <a:ext cx="497368" cy="83954"/>
            <a:chOff x="6572251" y="-1254662"/>
            <a:chExt cx="663042" cy="196801"/>
          </a:xfrm>
        </p:grpSpPr>
        <p:cxnSp>
          <p:nvCxnSpPr>
            <p:cNvPr id="184" name="直接连接符 110">
              <a:extLst>
                <a:ext uri="{FF2B5EF4-FFF2-40B4-BE49-F238E27FC236}">
                  <a16:creationId xmlns:a16="http://schemas.microsoft.com/office/drawing/2014/main" xmlns="" id="{C756B194-D49B-5B4F-8BBA-C61EFE6A1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2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15">
              <a:extLst>
                <a:ext uri="{FF2B5EF4-FFF2-40B4-BE49-F238E27FC236}">
                  <a16:creationId xmlns:a16="http://schemas.microsoft.com/office/drawing/2014/main" xmlns="" id="{D290D2A6-1EFB-F746-BBFF-82EF996DBD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86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16">
              <a:extLst>
                <a:ext uri="{FF2B5EF4-FFF2-40B4-BE49-F238E27FC236}">
                  <a16:creationId xmlns:a16="http://schemas.microsoft.com/office/drawing/2014/main" xmlns="" id="{9677A8EC-D880-9740-8F4F-37B71C2241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0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18">
              <a:extLst>
                <a:ext uri="{FF2B5EF4-FFF2-40B4-BE49-F238E27FC236}">
                  <a16:creationId xmlns:a16="http://schemas.microsoft.com/office/drawing/2014/main" xmlns="" id="{04908038-7B4E-8347-AE41-E89B3DA8A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13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19">
              <a:extLst>
                <a:ext uri="{FF2B5EF4-FFF2-40B4-BE49-F238E27FC236}">
                  <a16:creationId xmlns:a16="http://schemas.microsoft.com/office/drawing/2014/main" xmlns="" id="{24E63F19-91EB-F74A-B7D8-634DEE064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77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20">
              <a:extLst>
                <a:ext uri="{FF2B5EF4-FFF2-40B4-BE49-F238E27FC236}">
                  <a16:creationId xmlns:a16="http://schemas.microsoft.com/office/drawing/2014/main" xmlns="" id="{58532DF7-1AD7-4D43-BDF9-0CE70FAD2A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41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21">
              <a:extLst>
                <a:ext uri="{FF2B5EF4-FFF2-40B4-BE49-F238E27FC236}">
                  <a16:creationId xmlns:a16="http://schemas.microsoft.com/office/drawing/2014/main" xmlns="" id="{7D503001-99E3-7547-A733-5D819F366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53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22">
              <a:extLst>
                <a:ext uri="{FF2B5EF4-FFF2-40B4-BE49-F238E27FC236}">
                  <a16:creationId xmlns:a16="http://schemas.microsoft.com/office/drawing/2014/main" xmlns="" id="{318B3A0B-35DB-B742-AC2E-3194A1F96E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691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23">
              <a:extLst>
                <a:ext uri="{FF2B5EF4-FFF2-40B4-BE49-F238E27FC236}">
                  <a16:creationId xmlns:a16="http://schemas.microsoft.com/office/drawing/2014/main" xmlns="" id="{72B08558-0C45-004C-BB79-2AD891406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29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24">
              <a:extLst>
                <a:ext uri="{FF2B5EF4-FFF2-40B4-BE49-F238E27FC236}">
                  <a16:creationId xmlns:a16="http://schemas.microsoft.com/office/drawing/2014/main" xmlns="" id="{CC8123DC-0A35-9C47-9B26-ECDC8F276E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967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25">
              <a:extLst>
                <a:ext uri="{FF2B5EF4-FFF2-40B4-BE49-F238E27FC236}">
                  <a16:creationId xmlns:a16="http://schemas.microsoft.com/office/drawing/2014/main" xmlns="" id="{6722A264-5C2F-3246-8CFB-0DBA9AFEE0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051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26">
              <a:extLst>
                <a:ext uri="{FF2B5EF4-FFF2-40B4-BE49-F238E27FC236}">
                  <a16:creationId xmlns:a16="http://schemas.microsoft.com/office/drawing/2014/main" xmlns="" id="{8FEECDB9-DFD6-DE48-A36A-D0D88CD66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2432" y="-1254662"/>
              <a:ext cx="42861" cy="196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户外, 围栏, 建筑, 船&#10;&#10;描述已自动生成">
            <a:extLst>
              <a:ext uri="{FF2B5EF4-FFF2-40B4-BE49-F238E27FC236}">
                <a16:creationId xmlns:a16="http://schemas.microsoft.com/office/drawing/2014/main" xmlns="" id="{5973505A-8EAD-02A3-4A7B-2AA3DE62D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23053" r="27704" b="28718"/>
          <a:stretch/>
        </p:blipFill>
        <p:spPr>
          <a:xfrm>
            <a:off x="2028582" y="1933175"/>
            <a:ext cx="1823921" cy="1266126"/>
          </a:xfrm>
          <a:custGeom>
            <a:avLst/>
            <a:gdLst/>
            <a:ahLst/>
            <a:cxnLst/>
            <a:rect l="l" t="t" r="r" b="b"/>
            <a:pathLst>
              <a:path w="2553624" h="1772431">
                <a:moveTo>
                  <a:pt x="606247" y="218923"/>
                </a:moveTo>
                <a:cubicBezTo>
                  <a:pt x="488366" y="218923"/>
                  <a:pt x="401709" y="273303"/>
                  <a:pt x="346277" y="382062"/>
                </a:cubicBezTo>
                <a:cubicBezTo>
                  <a:pt x="290845" y="490822"/>
                  <a:pt x="263128" y="658873"/>
                  <a:pt x="263128" y="886216"/>
                </a:cubicBezTo>
                <a:cubicBezTo>
                  <a:pt x="263128" y="1113559"/>
                  <a:pt x="290845" y="1281610"/>
                  <a:pt x="346277" y="1390369"/>
                </a:cubicBezTo>
                <a:cubicBezTo>
                  <a:pt x="401709" y="1499129"/>
                  <a:pt x="488366" y="1553509"/>
                  <a:pt x="606247" y="1553509"/>
                </a:cubicBezTo>
                <a:cubicBezTo>
                  <a:pt x="724129" y="1553509"/>
                  <a:pt x="810435" y="1499129"/>
                  <a:pt x="865165" y="1390369"/>
                </a:cubicBezTo>
                <a:cubicBezTo>
                  <a:pt x="919896" y="1281610"/>
                  <a:pt x="947261" y="1113559"/>
                  <a:pt x="947261" y="886216"/>
                </a:cubicBezTo>
                <a:cubicBezTo>
                  <a:pt x="947261" y="658873"/>
                  <a:pt x="919896" y="490822"/>
                  <a:pt x="865165" y="382062"/>
                </a:cubicBezTo>
                <a:cubicBezTo>
                  <a:pt x="810435" y="273303"/>
                  <a:pt x="724129" y="218923"/>
                  <a:pt x="606247" y="218923"/>
                </a:cubicBezTo>
                <a:close/>
                <a:moveTo>
                  <a:pt x="1987372" y="0"/>
                </a:moveTo>
                <a:cubicBezTo>
                  <a:pt x="2095430" y="0"/>
                  <a:pt x="2191911" y="22103"/>
                  <a:pt x="2276813" y="66309"/>
                </a:cubicBezTo>
                <a:cubicBezTo>
                  <a:pt x="2361716" y="110514"/>
                  <a:pt x="2427673" y="172261"/>
                  <a:pt x="2474686" y="251551"/>
                </a:cubicBezTo>
                <a:cubicBezTo>
                  <a:pt x="2521698" y="330840"/>
                  <a:pt x="2545204" y="420304"/>
                  <a:pt x="2545204" y="519941"/>
                </a:cubicBezTo>
                <a:cubicBezTo>
                  <a:pt x="2545204" y="615369"/>
                  <a:pt x="2521347" y="702728"/>
                  <a:pt x="2473633" y="782017"/>
                </a:cubicBezTo>
                <a:cubicBezTo>
                  <a:pt x="2425919" y="861306"/>
                  <a:pt x="2348033" y="956383"/>
                  <a:pt x="2239975" y="1067248"/>
                </a:cubicBezTo>
                <a:lnTo>
                  <a:pt x="1795815" y="1526143"/>
                </a:lnTo>
                <a:lnTo>
                  <a:pt x="2553624" y="1526143"/>
                </a:lnTo>
                <a:lnTo>
                  <a:pt x="2553624" y="1745066"/>
                </a:lnTo>
                <a:lnTo>
                  <a:pt x="1425331" y="1745066"/>
                </a:lnTo>
                <a:lnTo>
                  <a:pt x="1425331" y="1566139"/>
                </a:lnTo>
                <a:lnTo>
                  <a:pt x="2086309" y="892531"/>
                </a:lnTo>
                <a:cubicBezTo>
                  <a:pt x="2156476" y="822363"/>
                  <a:pt x="2206295" y="759213"/>
                  <a:pt x="2235765" y="703079"/>
                </a:cubicBezTo>
                <a:cubicBezTo>
                  <a:pt x="2265236" y="646945"/>
                  <a:pt x="2279971" y="586601"/>
                  <a:pt x="2279971" y="522046"/>
                </a:cubicBezTo>
                <a:cubicBezTo>
                  <a:pt x="2279971" y="429425"/>
                  <a:pt x="2252956" y="355750"/>
                  <a:pt x="2198927" y="301019"/>
                </a:cubicBezTo>
                <a:cubicBezTo>
                  <a:pt x="2144898" y="246288"/>
                  <a:pt x="2071573" y="218923"/>
                  <a:pt x="1978952" y="218923"/>
                </a:cubicBezTo>
                <a:cubicBezTo>
                  <a:pt x="1893348" y="218923"/>
                  <a:pt x="1821777" y="241026"/>
                  <a:pt x="1764239" y="285231"/>
                </a:cubicBezTo>
                <a:cubicBezTo>
                  <a:pt x="1706702" y="329437"/>
                  <a:pt x="1665303" y="392237"/>
                  <a:pt x="1640043" y="473631"/>
                </a:cubicBezTo>
                <a:lnTo>
                  <a:pt x="1444276" y="357854"/>
                </a:lnTo>
                <a:cubicBezTo>
                  <a:pt x="1482166" y="241377"/>
                  <a:pt x="1547422" y="152614"/>
                  <a:pt x="1640043" y="91569"/>
                </a:cubicBezTo>
                <a:cubicBezTo>
                  <a:pt x="1732664" y="30523"/>
                  <a:pt x="1848441" y="0"/>
                  <a:pt x="1987372" y="0"/>
                </a:cubicBezTo>
                <a:close/>
                <a:moveTo>
                  <a:pt x="606247" y="0"/>
                </a:moveTo>
                <a:cubicBezTo>
                  <a:pt x="804120" y="0"/>
                  <a:pt x="954629" y="75781"/>
                  <a:pt x="1057775" y="227343"/>
                </a:cubicBezTo>
                <a:cubicBezTo>
                  <a:pt x="1160921" y="378905"/>
                  <a:pt x="1212494" y="598529"/>
                  <a:pt x="1212494" y="886216"/>
                </a:cubicBezTo>
                <a:cubicBezTo>
                  <a:pt x="1212494" y="1173903"/>
                  <a:pt x="1160921" y="1393527"/>
                  <a:pt x="1057775" y="1545089"/>
                </a:cubicBezTo>
                <a:cubicBezTo>
                  <a:pt x="954629" y="1696650"/>
                  <a:pt x="804120" y="1772431"/>
                  <a:pt x="606247" y="1772431"/>
                </a:cubicBezTo>
                <a:cubicBezTo>
                  <a:pt x="406972" y="1772431"/>
                  <a:pt x="256112" y="1696650"/>
                  <a:pt x="153667" y="1545089"/>
                </a:cubicBezTo>
                <a:cubicBezTo>
                  <a:pt x="51223" y="1393527"/>
                  <a:pt x="0" y="1173903"/>
                  <a:pt x="0" y="886216"/>
                </a:cubicBezTo>
                <a:cubicBezTo>
                  <a:pt x="0" y="598529"/>
                  <a:pt x="51223" y="378905"/>
                  <a:pt x="153667" y="227343"/>
                </a:cubicBezTo>
                <a:cubicBezTo>
                  <a:pt x="256112" y="75781"/>
                  <a:pt x="406972" y="0"/>
                  <a:pt x="606247" y="0"/>
                </a:cubicBezTo>
                <a:close/>
              </a:path>
            </a:pathLst>
          </a:custGeom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xmlns="" id="{ADF04761-6ABB-EB24-A27D-56DFF814F16B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7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927" y="-76199"/>
            <a:ext cx="9169144" cy="5357840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1812053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整体流程设计</a:t>
            </a:r>
            <a:endParaRPr lang="zh-CN" altLang="en-US" sz="2100" b="1" spc="75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8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05691" y="734292"/>
            <a:ext cx="8240650" cy="516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RPA+AI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Agent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）的自动化能力，将原有的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代码检查、配置管理、流水线执行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的三个人工场景进行自动化替代，以提升整体研发测试流程执行效率与质量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2" y="1570305"/>
            <a:ext cx="3616036" cy="156774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560160"/>
            <a:ext cx="3616037" cy="15778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3" y="3563245"/>
            <a:ext cx="3616036" cy="133584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3" y="3563245"/>
            <a:ext cx="3643661" cy="133584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505693" y="1317012"/>
            <a:ext cx="1537852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人工场景</a:t>
            </a:r>
            <a:r>
              <a:rPr lang="en-US" altLang="zh-CN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：代码提交与检测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986421" y="1317012"/>
            <a:ext cx="1537852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人工场景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：配置、环境管理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5690" y="3306072"/>
            <a:ext cx="2126673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人工场景</a:t>
            </a:r>
            <a:r>
              <a: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：执行不同场景研发测试流水线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58714" y="3306072"/>
            <a:ext cx="796634" cy="257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</a:t>
            </a:r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26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927" y="69269"/>
            <a:ext cx="9169144" cy="5212371"/>
          </a:xfrm>
          <a:prstGeom prst="rect">
            <a:avLst/>
          </a:prstGeom>
        </p:spPr>
      </p:pic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="" id="{B7AF225D-052A-4874-9540-65B79C8EDD4D}"/>
              </a:ext>
            </a:extLst>
          </p:cNvPr>
          <p:cNvSpPr/>
          <p:nvPr/>
        </p:nvSpPr>
        <p:spPr>
          <a:xfrm rot="16200000">
            <a:off x="43279" y="183651"/>
            <a:ext cx="282005" cy="368562"/>
          </a:xfrm>
          <a:custGeom>
            <a:avLst/>
            <a:gdLst>
              <a:gd name="connsiteX0" fmla="*/ 375890 w 375890"/>
              <a:gd name="connsiteY0" fmla="*/ 491331 h 491331"/>
              <a:gd name="connsiteX1" fmla="*/ 0 w 375890"/>
              <a:gd name="connsiteY1" fmla="*/ 491331 h 491331"/>
              <a:gd name="connsiteX2" fmla="*/ 10935 w 375890"/>
              <a:gd name="connsiteY2" fmla="*/ 0 h 491331"/>
              <a:gd name="connsiteX3" fmla="*/ 364954 w 375890"/>
              <a:gd name="connsiteY3" fmla="*/ 0 h 4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90" h="491331">
                <a:moveTo>
                  <a:pt x="375890" y="491331"/>
                </a:moveTo>
                <a:lnTo>
                  <a:pt x="0" y="491331"/>
                </a:lnTo>
                <a:lnTo>
                  <a:pt x="10935" y="0"/>
                </a:lnTo>
                <a:lnTo>
                  <a:pt x="364954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xmlns="" id="{9A8090C8-4F15-4D80-8E94-DB7C2C3E99B4}"/>
              </a:ext>
            </a:extLst>
          </p:cNvPr>
          <p:cNvSpPr/>
          <p:nvPr/>
        </p:nvSpPr>
        <p:spPr>
          <a:xfrm rot="16200000">
            <a:off x="43539" y="303461"/>
            <a:ext cx="200503" cy="287578"/>
          </a:xfrm>
          <a:custGeom>
            <a:avLst/>
            <a:gdLst>
              <a:gd name="connsiteX0" fmla="*/ 267255 w 267255"/>
              <a:gd name="connsiteY0" fmla="*/ 383371 h 383371"/>
              <a:gd name="connsiteX1" fmla="*/ 0 w 267255"/>
              <a:gd name="connsiteY1" fmla="*/ 383371 h 383371"/>
              <a:gd name="connsiteX2" fmla="*/ 7000 w 267255"/>
              <a:gd name="connsiteY2" fmla="*/ 0 h 383371"/>
              <a:gd name="connsiteX3" fmla="*/ 260255 w 267255"/>
              <a:gd name="connsiteY3" fmla="*/ 0 h 3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5" h="383371">
                <a:moveTo>
                  <a:pt x="267255" y="383371"/>
                </a:moveTo>
                <a:lnTo>
                  <a:pt x="0" y="383371"/>
                </a:lnTo>
                <a:lnTo>
                  <a:pt x="7000" y="0"/>
                </a:lnTo>
                <a:lnTo>
                  <a:pt x="26025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2162B1-7D57-4982-8382-D89B40123AB7}"/>
              </a:ext>
            </a:extLst>
          </p:cNvPr>
          <p:cNvSpPr txBox="1"/>
          <p:nvPr/>
        </p:nvSpPr>
        <p:spPr>
          <a:xfrm>
            <a:off x="393343" y="227433"/>
            <a:ext cx="1812053" cy="3601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100" b="1" spc="75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详细流程设计</a:t>
            </a:r>
            <a:endParaRPr lang="zh-CN" altLang="en-US" sz="2100" b="1" spc="75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A368B38-F8F3-4751-A838-DD6585370707}"/>
              </a:ext>
            </a:extLst>
          </p:cNvPr>
          <p:cNvCxnSpPr>
            <a:cxnSpLocks/>
          </p:cNvCxnSpPr>
          <p:nvPr/>
        </p:nvCxnSpPr>
        <p:spPr>
          <a:xfrm>
            <a:off x="362013" y="673598"/>
            <a:ext cx="8412036" cy="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C5139F9-8C3C-4608-A3C3-E233067B1C9B}"/>
              </a:ext>
            </a:extLst>
          </p:cNvPr>
          <p:cNvGrpSpPr/>
          <p:nvPr/>
        </p:nvGrpSpPr>
        <p:grpSpPr>
          <a:xfrm>
            <a:off x="0" y="5006658"/>
            <a:ext cx="9145588" cy="164151"/>
            <a:chOff x="0" y="6595350"/>
            <a:chExt cx="12192000" cy="2842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2609F2DD-0F54-4B2D-8150-68F64BC984C8}"/>
                </a:ext>
              </a:extLst>
            </p:cNvPr>
            <p:cNvSpPr>
              <a:spLocks/>
            </p:cNvSpPr>
            <p:nvPr/>
          </p:nvSpPr>
          <p:spPr>
            <a:xfrm flipH="1">
              <a:off x="219199" y="6595353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14AC553-B870-49A4-89BF-D5A804D89A06}"/>
                </a:ext>
              </a:extLst>
            </p:cNvPr>
            <p:cNvSpPr/>
            <p:nvPr/>
          </p:nvSpPr>
          <p:spPr>
            <a:xfrm flipV="1">
              <a:off x="0" y="6739900"/>
              <a:ext cx="12192000" cy="139691"/>
            </a:xfrm>
            <a:custGeom>
              <a:avLst/>
              <a:gdLst>
                <a:gd name="connsiteX0" fmla="*/ 0 w 12192000"/>
                <a:gd name="connsiteY0" fmla="*/ 0 h 57516"/>
                <a:gd name="connsiteX1" fmla="*/ 12192000 w 12192000"/>
                <a:gd name="connsiteY1" fmla="*/ 0 h 57516"/>
                <a:gd name="connsiteX2" fmla="*/ 12192000 w 12192000"/>
                <a:gd name="connsiteY2" fmla="*/ 57516 h 57516"/>
                <a:gd name="connsiteX3" fmla="*/ 0 w 12192000"/>
                <a:gd name="connsiteY3" fmla="*/ 57516 h 5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7516">
                  <a:moveTo>
                    <a:pt x="0" y="0"/>
                  </a:moveTo>
                  <a:lnTo>
                    <a:pt x="12192000" y="0"/>
                  </a:lnTo>
                  <a:lnTo>
                    <a:pt x="12192000" y="57516"/>
                  </a:lnTo>
                  <a:lnTo>
                    <a:pt x="0" y="5751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86E0D259-95D9-4154-9FD2-181F1DEFAC61}"/>
                </a:ext>
              </a:extLst>
            </p:cNvPr>
            <p:cNvSpPr>
              <a:spLocks/>
            </p:cNvSpPr>
            <p:nvPr/>
          </p:nvSpPr>
          <p:spPr>
            <a:xfrm flipH="1">
              <a:off x="0" y="6595350"/>
              <a:ext cx="4229552" cy="262647"/>
            </a:xfrm>
            <a:custGeom>
              <a:avLst/>
              <a:gdLst>
                <a:gd name="connsiteX0" fmla="*/ 120198 w 4229552"/>
                <a:gd name="connsiteY0" fmla="*/ 0 h 175993"/>
                <a:gd name="connsiteX1" fmla="*/ 4229552 w 4229552"/>
                <a:gd name="connsiteY1" fmla="*/ 0 h 175993"/>
                <a:gd name="connsiteX2" fmla="*/ 4229552 w 4229552"/>
                <a:gd name="connsiteY2" fmla="*/ 175993 h 175993"/>
                <a:gd name="connsiteX3" fmla="*/ 0 w 4229552"/>
                <a:gd name="connsiteY3" fmla="*/ 175993 h 17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552" h="175993">
                  <a:moveTo>
                    <a:pt x="120198" y="0"/>
                  </a:moveTo>
                  <a:lnTo>
                    <a:pt x="4229552" y="0"/>
                  </a:lnTo>
                  <a:lnTo>
                    <a:pt x="4229552" y="175993"/>
                  </a:lnTo>
                  <a:lnTo>
                    <a:pt x="0" y="175993"/>
                  </a:lnTo>
                  <a:close/>
                </a:path>
              </a:pathLst>
            </a:custGeom>
            <a:gradFill>
              <a:gsLst>
                <a:gs pos="100000">
                  <a:srgbClr val="0E64F0"/>
                </a:gs>
                <a:gs pos="0">
                  <a:srgbClr val="0C54C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3054FB3-6096-FC8D-D771-938FF08BBC1E}"/>
              </a:ext>
            </a:extLst>
          </p:cNvPr>
          <p:cNvSpPr txBox="1">
            <a:spLocks/>
          </p:cNvSpPr>
          <p:nvPr/>
        </p:nvSpPr>
        <p:spPr>
          <a:xfrm>
            <a:off x="7075517" y="4836748"/>
            <a:ext cx="2057757" cy="273928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D9384DF-2239-9F43-9238-A93F6BC7B294}" type="slidenum">
              <a:rPr kumimoji="1"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9</a:t>
            </a:fld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9791D395-C6A9-5245-A6CA-E85D5B01420A}"/>
              </a:ext>
            </a:extLst>
          </p:cNvPr>
          <p:cNvSpPr/>
          <p:nvPr/>
        </p:nvSpPr>
        <p:spPr>
          <a:xfrm>
            <a:off x="7987919" y="639310"/>
            <a:ext cx="782402" cy="46199"/>
          </a:xfrm>
          <a:prstGeom prst="rect">
            <a:avLst/>
          </a:prstGeom>
          <a:gradFill>
            <a:gsLst>
              <a:gs pos="100000">
                <a:srgbClr val="0E64F0"/>
              </a:gs>
              <a:gs pos="0">
                <a:srgbClr val="0C54C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9" tIns="34295" rIns="68589" bIns="34295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5" y="26118"/>
            <a:ext cx="1311590" cy="564858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6162217" y="1302511"/>
            <a:ext cx="2571891" cy="810883"/>
          </a:xfrm>
          <a:prstGeom prst="roundRect">
            <a:avLst/>
          </a:prstGeom>
          <a:noFill/>
          <a:ln>
            <a:solidFill>
              <a:srgbClr val="0B4CB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B9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200" dirty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sz="3200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3200" dirty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3200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  <a:p>
            <a:pPr algn="ctr"/>
            <a:r>
              <a:rPr lang="zh-CN" altLang="en-US" dirty="0" smtClean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大业务场景         细分</a:t>
            </a:r>
            <a:r>
              <a:rPr lang="zh-CN" altLang="en-US" dirty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202158" y="2322147"/>
            <a:ext cx="2571891" cy="2710075"/>
          </a:xfrm>
          <a:prstGeom prst="roundRect">
            <a:avLst>
              <a:gd name="adj" fmla="val 7779"/>
            </a:avLst>
          </a:prstGeom>
          <a:noFill/>
          <a:ln>
            <a:solidFill>
              <a:srgbClr val="0B4CB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B4C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378396" y="2536891"/>
            <a:ext cx="106814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语言构建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7561774" y="2536891"/>
            <a:ext cx="1068145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K8S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部署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378395" y="3150710"/>
            <a:ext cx="1068145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场景测试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561774" y="3150710"/>
            <a:ext cx="1068145" cy="457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环境管理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378394" y="3732600"/>
            <a:ext cx="1068145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代码管理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7568959" y="3732600"/>
            <a:ext cx="1068145" cy="457200"/>
          </a:xfrm>
          <a:prstGeom prst="roundRect">
            <a:avLst/>
          </a:prstGeom>
          <a:solidFill>
            <a:srgbClr val="FF5822"/>
          </a:solidFill>
          <a:ln>
            <a:solidFill>
              <a:srgbClr val="FF5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人工卡点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378393" y="4325659"/>
            <a:ext cx="1068145" cy="457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服务通知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7561773" y="4325659"/>
            <a:ext cx="1068145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</a:p>
        </p:txBody>
      </p:sp>
      <p:sp>
        <p:nvSpPr>
          <p:cNvPr id="25" name="矩形 24"/>
          <p:cNvSpPr/>
          <p:nvPr/>
        </p:nvSpPr>
        <p:spPr>
          <a:xfrm>
            <a:off x="505691" y="734292"/>
            <a:ext cx="8240650" cy="516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借助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RPA+AI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模型的低代码与灵活性特点，加强研发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测试流程的</a:t>
            </a:r>
            <a:r>
              <a:rPr lang="zh-CN" altLang="en-US" sz="1200" b="1" dirty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管理可控性、流程便捷性、操作一致性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，极大</a:t>
            </a:r>
            <a:r>
              <a:rPr lang="zh-CN" altLang="en-US" sz="1200" b="1" dirty="0">
                <a:solidFill>
                  <a:srgbClr val="0B4C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提升了整体研发流程的效率与质量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，并为流程的规范化管控提供了强有力的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手段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1" y="1358658"/>
            <a:ext cx="5369900" cy="360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6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Moderate&quot;,&quot;Name&quot;:&quot;适中&quot;,&quot;Kind&quot;:&quot;System&quot;,&quot;OldGuidesSetting&quot;:{&quot;HeaderHeight&quot;:13.0,&quot;FooterHeight&quot;:6.0,&quot;SideMargin&quot;:4.0,&quot;TopMargin&quot;:0.0,&quot;BottomMargin&quot;:0.0,&quot;IntervalMargin&quot;:1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25,&quot;left&quot;:25.55,&quot;top&quot;:115.55,&quot;width&quot;:673.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,&quot;left&quot;:25.55,&quot;top&quot;:115.7,&quot;width&quot;:673.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4,&quot;left&quot;:25.55,&quot;top&quot;:115.3,&quot;width&quot;:659.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25,&quot;left&quot;:25.55,&quot;top&quot;:115.55,&quot;width&quot;:673.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25,&quot;left&quot;:25.55,&quot;top&quot;:115.55,&quot;width&quot;:673.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2.05,&quot;left&quot;:25.55,&quot;top&quot;:115.7,&quot;width&quot;:673.4}"/>
</p:tagLst>
</file>

<file path=ppt/theme/theme1.xml><?xml version="1.0" encoding="utf-8"?>
<a:theme xmlns:a="http://schemas.openxmlformats.org/drawingml/2006/main" name="Office 主题">
  <a:themeElements>
    <a:clrScheme name="商务蓝-点缀黄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5BD9"/>
      </a:accent1>
      <a:accent2>
        <a:srgbClr val="0A429F"/>
      </a:accent2>
      <a:accent3>
        <a:srgbClr val="45D0E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OPPOSans R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上会模版设计 更新中" id="{92970491-DDDC-F649-A895-37F3E107BACB}" vid="{C408DA88-6CA5-5548-B6DB-44B800C5D0D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25313</TotalTime>
  <Words>1409</Words>
  <Application>Microsoft Office PowerPoint</Application>
  <PresentationFormat>自定义</PresentationFormat>
  <Paragraphs>248</Paragraphs>
  <Slides>19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Hewlett-Packard Company</cp:lastModifiedBy>
  <cp:revision>384</cp:revision>
  <dcterms:created xsi:type="dcterms:W3CDTF">2021-11-17T06:50:38Z</dcterms:created>
  <dcterms:modified xsi:type="dcterms:W3CDTF">2024-10-14T07:45:49Z</dcterms:modified>
</cp:coreProperties>
</file>