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customXml/itemProps88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handoutMasterIdLst>
    <p:handoutMasterId r:id="rId24"/>
  </p:handoutMasterIdLst>
  <p:sldIdLst>
    <p:sldId id="258" r:id="rId3"/>
    <p:sldId id="256" r:id="rId4"/>
    <p:sldId id="257" r:id="rId5"/>
    <p:sldId id="360" r:id="rId6"/>
    <p:sldId id="302" r:id="rId8"/>
    <p:sldId id="262" r:id="rId9"/>
    <p:sldId id="343" r:id="rId10"/>
    <p:sldId id="336" r:id="rId11"/>
    <p:sldId id="303" r:id="rId12"/>
    <p:sldId id="305" r:id="rId13"/>
    <p:sldId id="307" r:id="rId14"/>
    <p:sldId id="309" r:id="rId15"/>
    <p:sldId id="330" r:id="rId16"/>
    <p:sldId id="333" r:id="rId17"/>
    <p:sldId id="338" r:id="rId18"/>
    <p:sldId id="272" r:id="rId19"/>
    <p:sldId id="344" r:id="rId20"/>
    <p:sldId id="345" r:id="rId21"/>
    <p:sldId id="346" r:id="rId22"/>
    <p:sldId id="287" r:id="rId2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WPS" initials="W" lastIdx="1" clrIdx="0"/>
  <p:cmAuthor id="2" name="作者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</p:showPr>
  <p:clrMru>
    <a:srgbClr val="00A0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D34B7C3-1B0F-0207-1DE5-22D91AFE4651}" styleName="WPS????-???????-?????">
    <a:wholeTbl>
      <a:tcTxStyle>
        <a:fontRef idx="none">
          <a:prstClr val="black"/>
        </a:fontRef>
        <a:schemeClr val="dk1">
          <a:lumMod val="85000"/>
          <a:lumOff val="15000"/>
        </a:schemeClr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12700" cmpd="sng">
              <a:solidFill>
                <a:schemeClr val="lt1">
                  <a:lumMod val="80000"/>
                  <a:lumOff val="20000"/>
                </a:schemeClr>
              </a:solidFill>
            </a:ln>
          </a:insideH>
          <a:insideV>
            <a:ln w="12700" cmpd="sng">
              <a:solidFill>
                <a:schemeClr val="lt1">
                  <a:lumMod val="80000"/>
                  <a:lumOff val="20000"/>
                </a:schemeClr>
              </a:solidFill>
            </a:ln>
          </a:insideV>
        </a:tcBdr>
        <a:fill>
          <a:solidFill>
            <a:schemeClr val="accent1">
              <a:alpha val="25000"/>
            </a:schemeClr>
          </a:solidFill>
        </a:fill>
      </a:tcStyle>
    </a:wholeTbl>
    <a:band1H>
      <a:tcTxStyle>
        <a:fontRef idx="none">
          <a:prstClr val="black"/>
        </a:fontRef>
      </a:tcTxStyle>
      <a:tcStyle>
        <a:tcBdr/>
        <a:fill>
          <a:solidFill>
            <a:schemeClr val="accent1">
              <a:alpha val="25000"/>
            </a:schemeClr>
          </a:solidFill>
        </a:fill>
      </a:tcStyle>
    </a:band1H>
    <a:band2H>
      <a:tcTxStyle>
        <a:fontRef idx="none">
          <a:prstClr val="black"/>
        </a:fontRef>
      </a:tcTxStyle>
      <a:tcStyle>
        <a:tcBdr/>
        <a:fill>
          <a:solidFill>
            <a:schemeClr val="accent1">
              <a:alpha val="20000"/>
              <a:lumMod val="50000"/>
              <a:lumOff val="50000"/>
            </a:schemeClr>
          </a:solidFill>
        </a:fill>
      </a:tcStyle>
    </a:band2H>
    <a:lastRow>
      <a:tcTxStyle>
        <a:fontRef idx="none">
          <a:prstClr val="black"/>
        </a:fontRef>
        <a:schemeClr val="lt1"/>
      </a:tcTxStyle>
      <a:tcStyle>
        <a:tcBdr>
          <a:top>
            <a:ln w="28575" cmpd="sng">
              <a:solidFill>
                <a:schemeClr val="lt1">
                  <a:lumMod val="50000"/>
                  <a:lumOff val="50000"/>
                </a:schemeClr>
              </a:solidFill>
            </a:ln>
          </a:top>
          <a:insideV>
            <a:ln w="12700" cmpd="sng">
              <a:solidFill>
                <a:schemeClr val="lt1">
                  <a:lumMod val="50000"/>
                  <a:lumOff val="50000"/>
                </a:schemeClr>
              </a:solidFill>
            </a:ln>
          </a:insideV>
        </a:tcBdr>
        <a:fill>
          <a:solidFill>
            <a:schemeClr val="accent1"/>
          </a:solidFill>
        </a:fill>
      </a:tcStyle>
    </a:lastRow>
    <a:firstRow>
      <a:tcTxStyle b="on">
        <a:fontRef idx="none">
          <a:prstClr val="black"/>
        </a:fontRef>
        <a:schemeClr val="lt1"/>
      </a:tcTxStyle>
      <a:tcStyle>
        <a:tcBdr>
          <a:bottom>
            <a:ln w="28575" cmpd="sng">
              <a:solidFill>
                <a:schemeClr val="lt1">
                  <a:lumMod val="50000"/>
                  <a:lumOff val="50000"/>
                </a:schemeClr>
              </a:solidFill>
            </a:ln>
          </a:bottom>
          <a:insideV>
            <a:ln w="12700" cmpd="sng">
              <a:solidFill>
                <a:schemeClr val="lt1">
                  <a:lumMod val="50000"/>
                  <a:lumOff val="50000"/>
                </a:schemeClr>
              </a:solidFill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0" autoAdjust="0"/>
    <p:restoredTop sz="94660"/>
  </p:normalViewPr>
  <p:slideViewPr>
    <p:cSldViewPr snapToGrid="0">
      <p:cViewPr>
        <p:scale>
          <a:sx n="66" d="100"/>
          <a:sy n="66" d="100"/>
        </p:scale>
        <p:origin x="582" y="9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0" Type="http://schemas.openxmlformats.org/officeDocument/2006/relationships/customXml" Target="../customXml/item1.xml"/><Relationship Id="rId3" Type="http://schemas.openxmlformats.org/officeDocument/2006/relationships/slide" Target="slides/slide1.xml"/><Relationship Id="rId29" Type="http://schemas.openxmlformats.org/officeDocument/2006/relationships/customXmlProps" Target="../customXml/itemProps88.xml"/><Relationship Id="rId28" Type="http://schemas.openxmlformats.org/officeDocument/2006/relationships/commentAuthors" Target="commentAuthors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handoutMaster" Target="handoutMasters/handoutMaster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rPr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C9EC4C96-24DD-47AE-8087-49A3DFE4887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C456CC9A-E26A-410E-8EEB-608F75DBA49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微软雅黑" panose="020B0503020204020204" pitchFamily="34" charset="-122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C264-015E-44C1-8E76-368E61BE45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E748-CD9B-4B13-8D66-071384AD93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C264-015E-44C1-8E76-368E61BE45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E748-CD9B-4B13-8D66-071384AD93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C264-015E-44C1-8E76-368E61BE45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E748-CD9B-4B13-8D66-071384AD93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C264-015E-44C1-8E76-368E61BE45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E748-CD9B-4B13-8D66-071384AD93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C264-015E-44C1-8E76-368E61BE45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E748-CD9B-4B13-8D66-071384AD93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C264-015E-44C1-8E76-368E61BE45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E748-CD9B-4B13-8D66-071384AD93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C264-015E-44C1-8E76-368E61BE45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E748-CD9B-4B13-8D66-071384AD93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C264-015E-44C1-8E76-368E61BE45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E748-CD9B-4B13-8D66-071384AD93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C264-015E-44C1-8E76-368E61BE45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E748-CD9B-4B13-8D66-071384AD93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C264-015E-44C1-8E76-368E61BE45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E748-CD9B-4B13-8D66-071384AD93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68C264-015E-44C1-8E76-368E61BE45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AE748-CD9B-4B13-8D66-071384AD930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F468C264-015E-44C1-8E76-368E61BE45E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微软雅黑" panose="020B0503020204020204" pitchFamily="34" charset="-122"/>
                <a:cs typeface="微软雅黑" panose="020B0503020204020204" pitchFamily="34" charset="-122"/>
              </a:defRPr>
            </a:lvl1pPr>
          </a:lstStyle>
          <a:p>
            <a:fld id="{CCDAE748-CD9B-4B13-8D66-071384AD930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+mj-ea"/>
          <a:cs typeface="微软雅黑" panose="020B0503020204020204" pitchFamily="34" charset="-122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+mn-ea"/>
          <a:cs typeface="微软雅黑" panose="020B0503020204020204" pitchFamily="34" charset="-12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+mn-ea"/>
          <a:cs typeface="微软雅黑" panose="020B0503020204020204" pitchFamily="34" charset="-122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+mn-ea"/>
          <a:cs typeface="微软雅黑" panose="020B0503020204020204" pitchFamily="34" charset="-122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+mn-ea"/>
          <a:cs typeface="微软雅黑" panose="020B0503020204020204" pitchFamily="34" charset="-122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+mn-ea"/>
          <a:cs typeface="微软雅黑" panose="020B0503020204020204" pitchFamily="34" charset="-122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50.xml"/><Relationship Id="rId7" Type="http://schemas.openxmlformats.org/officeDocument/2006/relationships/tags" Target="../tags/tag49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51.xml"/><Relationship Id="rId1" Type="http://schemas.openxmlformats.org/officeDocument/2006/relationships/tags" Target="../tags/tag43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59.xml"/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60.xml"/><Relationship Id="rId1" Type="http://schemas.openxmlformats.org/officeDocument/2006/relationships/tags" Target="../tags/tag52.xml"/></Relationships>
</file>

<file path=ppt/slides/_rels/slide12.xml.rels><?xml version="1.0" encoding="UTF-8" standalone="yes"?>
<Relationships xmlns="http://schemas.openxmlformats.org/package/2006/relationships"><Relationship Id="rId9" Type="http://schemas.openxmlformats.org/officeDocument/2006/relationships/image" Target="../media/image2.png"/><Relationship Id="rId8" Type="http://schemas.openxmlformats.org/officeDocument/2006/relationships/tags" Target="../tags/tag68.xml"/><Relationship Id="rId7" Type="http://schemas.openxmlformats.org/officeDocument/2006/relationships/tags" Target="../tags/tag67.xml"/><Relationship Id="rId6" Type="http://schemas.openxmlformats.org/officeDocument/2006/relationships/tags" Target="../tags/tag66.xml"/><Relationship Id="rId5" Type="http://schemas.openxmlformats.org/officeDocument/2006/relationships/tags" Target="../tags/tag65.xml"/><Relationship Id="rId4" Type="http://schemas.openxmlformats.org/officeDocument/2006/relationships/tags" Target="../tags/tag64.xml"/><Relationship Id="rId3" Type="http://schemas.openxmlformats.org/officeDocument/2006/relationships/tags" Target="../tags/tag63.xml"/><Relationship Id="rId2" Type="http://schemas.openxmlformats.org/officeDocument/2006/relationships/tags" Target="../tags/tag62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69.xml"/><Relationship Id="rId1" Type="http://schemas.openxmlformats.org/officeDocument/2006/relationships/tags" Target="../tags/tag61.xml"/></Relationships>
</file>

<file path=ppt/slides/_rels/slide13.xml.rels><?xml version="1.0" encoding="UTF-8" standalone="yes"?>
<Relationships xmlns="http://schemas.openxmlformats.org/package/2006/relationships"><Relationship Id="rId9" Type="http://schemas.openxmlformats.org/officeDocument/2006/relationships/tags" Target="../tags/tag77.xml"/><Relationship Id="rId8" Type="http://schemas.openxmlformats.org/officeDocument/2006/relationships/tags" Target="../tags/tag76.xml"/><Relationship Id="rId7" Type="http://schemas.openxmlformats.org/officeDocument/2006/relationships/tags" Target="../tags/tag75.xml"/><Relationship Id="rId6" Type="http://schemas.openxmlformats.org/officeDocument/2006/relationships/tags" Target="../tags/tag74.xml"/><Relationship Id="rId5" Type="http://schemas.openxmlformats.org/officeDocument/2006/relationships/image" Target="../media/image2.png"/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78.xml"/><Relationship Id="rId1" Type="http://schemas.openxmlformats.org/officeDocument/2006/relationships/tags" Target="../tags/tag70.xml"/></Relationships>
</file>

<file path=ppt/slides/_rels/slide14.xml.rels><?xml version="1.0" encoding="UTF-8" standalone="yes"?>
<Relationships xmlns="http://schemas.openxmlformats.org/package/2006/relationships"><Relationship Id="rId9" Type="http://schemas.openxmlformats.org/officeDocument/2006/relationships/tags" Target="../tags/tag86.xml"/><Relationship Id="rId8" Type="http://schemas.openxmlformats.org/officeDocument/2006/relationships/tags" Target="../tags/tag85.xml"/><Relationship Id="rId7" Type="http://schemas.openxmlformats.org/officeDocument/2006/relationships/tags" Target="../tags/tag84.xml"/><Relationship Id="rId6" Type="http://schemas.openxmlformats.org/officeDocument/2006/relationships/tags" Target="../tags/tag83.xml"/><Relationship Id="rId5" Type="http://schemas.openxmlformats.org/officeDocument/2006/relationships/image" Target="../media/image2.png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1" Type="http://schemas.openxmlformats.org/officeDocument/2006/relationships/slideLayout" Target="../slideLayouts/slideLayout6.xml"/><Relationship Id="rId10" Type="http://schemas.openxmlformats.org/officeDocument/2006/relationships/tags" Target="../tags/tag87.xml"/><Relationship Id="rId1" Type="http://schemas.openxmlformats.org/officeDocument/2006/relationships/tags" Target="../tags/tag7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image" Target="../media/image4.png"/><Relationship Id="rId2" Type="http://schemas.openxmlformats.org/officeDocument/2006/relationships/tags" Target="../tags/tag2.xml"/><Relationship Id="rId16" Type="http://schemas.openxmlformats.org/officeDocument/2006/relationships/notesSlide" Target="../notesSlides/notesSlide1.xml"/><Relationship Id="rId15" Type="http://schemas.openxmlformats.org/officeDocument/2006/relationships/slideLayout" Target="../slideLayouts/slideLayout6.xml"/><Relationship Id="rId14" Type="http://schemas.openxmlformats.org/officeDocument/2006/relationships/tags" Target="../tags/tag12.xml"/><Relationship Id="rId13" Type="http://schemas.openxmlformats.org/officeDocument/2006/relationships/image" Target="../media/image5.png"/><Relationship Id="rId12" Type="http://schemas.openxmlformats.org/officeDocument/2006/relationships/tags" Target="../tags/tag11.xml"/><Relationship Id="rId11" Type="http://schemas.openxmlformats.org/officeDocument/2006/relationships/tags" Target="../tags/tag10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.xml"/><Relationship Id="rId7" Type="http://schemas.openxmlformats.org/officeDocument/2006/relationships/tags" Target="../tags/tag18.xml"/><Relationship Id="rId6" Type="http://schemas.openxmlformats.org/officeDocument/2006/relationships/image" Target="../media/image2.png"/><Relationship Id="rId5" Type="http://schemas.openxmlformats.org/officeDocument/2006/relationships/tags" Target="../tags/tag17.xml"/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tags" Target="../tags/tag13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27.xml"/><Relationship Id="rId8" Type="http://schemas.openxmlformats.org/officeDocument/2006/relationships/tags" Target="../tags/tag26.xml"/><Relationship Id="rId7" Type="http://schemas.openxmlformats.org/officeDocument/2006/relationships/tags" Target="../tags/tag25.xml"/><Relationship Id="rId6" Type="http://schemas.openxmlformats.org/officeDocument/2006/relationships/tags" Target="../tags/tag24.xml"/><Relationship Id="rId5" Type="http://schemas.openxmlformats.org/officeDocument/2006/relationships/tags" Target="../tags/tag23.xml"/><Relationship Id="rId4" Type="http://schemas.openxmlformats.org/officeDocument/2006/relationships/tags" Target="../tags/tag22.xml"/><Relationship Id="rId3" Type="http://schemas.openxmlformats.org/officeDocument/2006/relationships/tags" Target="../tags/tag21.xml"/><Relationship Id="rId26" Type="http://schemas.openxmlformats.org/officeDocument/2006/relationships/notesSlide" Target="../notesSlides/notesSlide2.xml"/><Relationship Id="rId25" Type="http://schemas.openxmlformats.org/officeDocument/2006/relationships/slideLayout" Target="../slideLayouts/slideLayout7.xml"/><Relationship Id="rId24" Type="http://schemas.openxmlformats.org/officeDocument/2006/relationships/image" Target="../media/image2.png"/><Relationship Id="rId23" Type="http://schemas.openxmlformats.org/officeDocument/2006/relationships/tags" Target="../tags/tag41.xml"/><Relationship Id="rId22" Type="http://schemas.openxmlformats.org/officeDocument/2006/relationships/tags" Target="../tags/tag40.xml"/><Relationship Id="rId21" Type="http://schemas.openxmlformats.org/officeDocument/2006/relationships/tags" Target="../tags/tag39.xml"/><Relationship Id="rId20" Type="http://schemas.openxmlformats.org/officeDocument/2006/relationships/tags" Target="../tags/tag38.xml"/><Relationship Id="rId2" Type="http://schemas.openxmlformats.org/officeDocument/2006/relationships/tags" Target="../tags/tag20.xml"/><Relationship Id="rId19" Type="http://schemas.openxmlformats.org/officeDocument/2006/relationships/tags" Target="../tags/tag37.xml"/><Relationship Id="rId18" Type="http://schemas.openxmlformats.org/officeDocument/2006/relationships/tags" Target="../tags/tag36.xml"/><Relationship Id="rId17" Type="http://schemas.openxmlformats.org/officeDocument/2006/relationships/tags" Target="../tags/tag35.xml"/><Relationship Id="rId16" Type="http://schemas.openxmlformats.org/officeDocument/2006/relationships/tags" Target="../tags/tag34.xml"/><Relationship Id="rId15" Type="http://schemas.openxmlformats.org/officeDocument/2006/relationships/tags" Target="../tags/tag33.xml"/><Relationship Id="rId14" Type="http://schemas.openxmlformats.org/officeDocument/2006/relationships/tags" Target="../tags/tag32.xml"/><Relationship Id="rId13" Type="http://schemas.openxmlformats.org/officeDocument/2006/relationships/tags" Target="../tags/tag31.xml"/><Relationship Id="rId12" Type="http://schemas.openxmlformats.org/officeDocument/2006/relationships/tags" Target="../tags/tag30.xml"/><Relationship Id="rId11" Type="http://schemas.openxmlformats.org/officeDocument/2006/relationships/tags" Target="../tags/tag29.xml"/><Relationship Id="rId10" Type="http://schemas.openxmlformats.org/officeDocument/2006/relationships/tags" Target="../tags/tag28.xml"/><Relationship Id="rId1" Type="http://schemas.openxmlformats.org/officeDocument/2006/relationships/tags" Target="../tags/tag1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tags" Target="../tags/tag42.xml"/><Relationship Id="rId2" Type="http://schemas.openxmlformats.org/officeDocument/2006/relationships/image" Target="../media/image6.png"/><Relationship Id="rId1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0" b="46789"/>
          <a:stretch>
            <a:fillRect/>
          </a:stretch>
        </p:blipFill>
        <p:spPr>
          <a:xfrm rot="16200000">
            <a:off x="869217" y="3008913"/>
            <a:ext cx="2979870" cy="47183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0" b="46789"/>
          <a:stretch>
            <a:fillRect/>
          </a:stretch>
        </p:blipFill>
        <p:spPr>
          <a:xfrm rot="5400000">
            <a:off x="8342913" y="-869217"/>
            <a:ext cx="2979870" cy="4718304"/>
          </a:xfrm>
          <a:prstGeom prst="rect">
            <a:avLst/>
          </a:prstGeom>
        </p:spPr>
      </p:pic>
      <p:sp>
        <p:nvSpPr>
          <p:cNvPr id="5" name="文本框 4" descr="7b0a2020202022776f7264617274223a20227b5c2269645c223a32353030323130342c5c227469645c223a5c225c227d220a7d0a"/>
          <p:cNvSpPr txBox="1"/>
          <p:nvPr/>
        </p:nvSpPr>
        <p:spPr>
          <a:xfrm>
            <a:off x="2454910" y="2214245"/>
            <a:ext cx="7247890" cy="230695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>
            <a:defPPr>
              <a:defRPr lang="zh-CN"/>
            </a:defPPr>
            <a:lvl1pPr algn="dist">
              <a:defRPr sz="9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800" b="1" i="0" u="none" strike="noStrike" kern="1200" cap="none" spc="600" normalizeH="0" baseline="0" noProof="0" dirty="0">
                <a:ln>
                  <a:noFill/>
                </a:ln>
                <a:solidFill>
                  <a:srgbClr val="00A0A9"/>
                </a:solidFill>
                <a:uLnTx/>
                <a:uFillTx/>
                <a:latin typeface="+mj-ea"/>
                <a:ea typeface="+mj-ea"/>
                <a:cs typeface="微软雅黑" panose="020B0503020204020204" pitchFamily="34" charset="-122"/>
                <a:sym typeface="微软雅黑" panose="020B0503020204020204" pitchFamily="34" charset="-122"/>
              </a:rPr>
              <a:t>餐饮行业人工智能财务</a:t>
            </a:r>
            <a:r>
              <a:rPr kumimoji="0" lang="en-US" altLang="zh-CN" sz="4800" b="1" i="0" u="none" strike="noStrike" kern="1200" cap="none" spc="600" normalizeH="0" baseline="0" noProof="0" dirty="0">
                <a:ln>
                  <a:noFill/>
                </a:ln>
                <a:solidFill>
                  <a:srgbClr val="00A0A9"/>
                </a:solidFill>
                <a:uLnTx/>
                <a:uFillTx/>
                <a:latin typeface="+mj-ea"/>
                <a:ea typeface="+mj-ea"/>
                <a:cs typeface="微软雅黑" panose="020B0503020204020204" pitchFamily="34" charset="-122"/>
                <a:sym typeface="微软雅黑" panose="020B0503020204020204" pitchFamily="34" charset="-122"/>
              </a:rPr>
              <a:t>---</a:t>
            </a:r>
            <a:endParaRPr kumimoji="0" lang="zh-CN" sz="4800" b="1" i="0" u="none" strike="noStrike" kern="1200" cap="none" spc="600" normalizeH="0" baseline="0" noProof="0" dirty="0">
              <a:ln>
                <a:noFill/>
              </a:ln>
              <a:solidFill>
                <a:srgbClr val="00A0A9"/>
              </a:solidFill>
              <a:uLnTx/>
              <a:uFillTx/>
              <a:latin typeface="+mj-ea"/>
              <a:ea typeface="+mj-ea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sz="4800" b="1" spc="600" noProof="0" dirty="0">
                <a:ln>
                  <a:noFill/>
                </a:ln>
                <a:solidFill>
                  <a:srgbClr val="00A0A9"/>
                </a:solidFill>
                <a:uLnTx/>
                <a:uFillTx/>
                <a:latin typeface="+mj-ea"/>
                <a:ea typeface="+mj-ea"/>
                <a:cs typeface="微软雅黑" panose="020B0503020204020204" pitchFamily="34" charset="-122"/>
                <a:sym typeface="微软雅黑" panose="020B0503020204020204" pitchFamily="34" charset="-122"/>
              </a:rPr>
              <a:t>慧财管家</a:t>
            </a:r>
            <a:endParaRPr kumimoji="0" lang="zh-CN" sz="4800" b="1" i="0" u="none" strike="noStrike" kern="1200" cap="none" spc="600" normalizeH="0" baseline="0" noProof="0" dirty="0">
              <a:ln>
                <a:noFill/>
              </a:ln>
              <a:solidFill>
                <a:srgbClr val="00A0A9"/>
              </a:solidFill>
              <a:uLnTx/>
              <a:uFillTx/>
              <a:latin typeface="+mj-ea"/>
              <a:ea typeface="+mj-ea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7" name="箭头: V 形 46"/>
          <p:cNvSpPr/>
          <p:nvPr/>
        </p:nvSpPr>
        <p:spPr>
          <a:xfrm rot="10800000" flipH="1">
            <a:off x="10086479" y="2291169"/>
            <a:ext cx="535288" cy="713792"/>
          </a:xfrm>
          <a:prstGeom prst="chevron">
            <a:avLst>
              <a:gd name="adj" fmla="val 4534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cs typeface="微软雅黑" panose="020B0503020204020204" pitchFamily="34" charset="-122"/>
            </a:endParaRPr>
          </a:p>
        </p:txBody>
      </p:sp>
      <p:sp>
        <p:nvSpPr>
          <p:cNvPr id="10" name="等腰三角形 9"/>
          <p:cNvSpPr/>
          <p:nvPr/>
        </p:nvSpPr>
        <p:spPr>
          <a:xfrm rot="10800000">
            <a:off x="5651152" y="4721697"/>
            <a:ext cx="856506" cy="22224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j-ea"/>
              <a:ea typeface="+mj-ea"/>
              <a:cs typeface="微软雅黑" panose="020B0503020204020204" pitchFamily="34" charset="-122"/>
            </a:endParaRPr>
          </a:p>
        </p:txBody>
      </p:sp>
      <p:sp>
        <p:nvSpPr>
          <p:cNvPr id="11" name="箭头: V 形 46"/>
          <p:cNvSpPr/>
          <p:nvPr/>
        </p:nvSpPr>
        <p:spPr>
          <a:xfrm flipH="1">
            <a:off x="1593299" y="2291169"/>
            <a:ext cx="535288" cy="713792"/>
          </a:xfrm>
          <a:prstGeom prst="chevron">
            <a:avLst>
              <a:gd name="adj" fmla="val 4534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>
              <a:latin typeface="+mj-ea"/>
              <a:ea typeface="+mj-ea"/>
              <a:cs typeface="微软雅黑" panose="020B0503020204020204" pitchFamily="34" charset="-122"/>
            </a:endParaRPr>
          </a:p>
        </p:txBody>
      </p:sp>
      <p:pic>
        <p:nvPicPr>
          <p:cNvPr id="12" name="图片 11" descr="eae0cc86b5dd7df741bc356d78105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6355" y="4969510"/>
            <a:ext cx="7088505" cy="1497965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3354784" y="1334972"/>
            <a:ext cx="5448300" cy="645160"/>
          </a:xfrm>
          <a:prstGeom prst="rect">
            <a:avLst/>
          </a:prstGeom>
        </p:spPr>
        <p:txBody>
          <a:bodyPr wrap="none">
            <a:spAutoFit/>
          </a:bodyPr>
          <a:p>
            <a:pPr lvl="0" algn="ctr" defTabSz="914400">
              <a:defRPr/>
            </a:pPr>
            <a:r>
              <a:rPr lang="zh-CN" altLang="en-US" sz="3600" spc="600" dirty="0">
                <a:solidFill>
                  <a:srgbClr val="00A0A9"/>
                </a:solidFill>
                <a:effectLst/>
                <a:latin typeface="+mj-ea"/>
                <a:ea typeface="+mj-ea"/>
                <a:cs typeface="微软雅黑" panose="020B0503020204020204" pitchFamily="34" charset="-122"/>
                <a:sym typeface="微软雅黑" panose="020B0503020204020204" pitchFamily="34" charset="-122"/>
              </a:rPr>
              <a:t>作品编号：</a:t>
            </a:r>
            <a:r>
              <a:rPr lang="en-US" altLang="zh-CN" sz="3600" spc="600" dirty="0">
                <a:solidFill>
                  <a:srgbClr val="00A0A9"/>
                </a:solidFill>
                <a:effectLst/>
                <a:latin typeface="+mj-ea"/>
                <a:ea typeface="+mj-ea"/>
                <a:cs typeface="微软雅黑" panose="020B0503020204020204" pitchFamily="34" charset="-122"/>
                <a:sym typeface="微软雅黑" panose="020B0503020204020204" pitchFamily="34" charset="-122"/>
              </a:rPr>
              <a:t>583333</a:t>
            </a:r>
            <a:r>
              <a:rPr lang="zh-CN" altLang="en-US" sz="3600" spc="600" dirty="0">
                <a:solidFill>
                  <a:srgbClr val="00A0A9"/>
                </a:solidFill>
                <a:effectLst/>
                <a:latin typeface="+mj-ea"/>
                <a:ea typeface="+mj-ea"/>
                <a:cs typeface="微软雅黑" panose="020B0503020204020204" pitchFamily="34" charset="-122"/>
                <a:sym typeface="微软雅黑" panose="020B0503020204020204" pitchFamily="34" charset="-122"/>
              </a:rPr>
              <a:t>号</a:t>
            </a:r>
            <a:endParaRPr lang="zh-CN" altLang="en-US" sz="3600" spc="600" dirty="0">
              <a:solidFill>
                <a:srgbClr val="00A0A9"/>
              </a:solidFill>
              <a:effectLst/>
              <a:latin typeface="+mj-ea"/>
              <a:ea typeface="+mj-ea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20"/>
          <p:cNvSpPr/>
          <p:nvPr>
            <p:custDataLst>
              <p:tags r:id="rId1"/>
            </p:custDataLst>
          </p:nvPr>
        </p:nvSpPr>
        <p:spPr>
          <a:xfrm>
            <a:off x="590127" y="2954443"/>
            <a:ext cx="5505873" cy="3027680"/>
          </a:xfrm>
          <a:prstGeom prst="roundRect">
            <a:avLst>
              <a:gd name="adj" fmla="val 3104"/>
            </a:avLst>
          </a:prstGeom>
          <a:solidFill>
            <a:schemeClr val="lt1">
              <a:lumMod val="100000"/>
            </a:schemeClr>
          </a:solidFill>
          <a:ln w="3175">
            <a:solidFill>
              <a:schemeClr val="accent1">
                <a:alpha val="50000"/>
              </a:schemeClr>
            </a:solidFill>
          </a:ln>
          <a:effectLst>
            <a:outerShdw blurRad="4445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latin typeface="+mn-ea"/>
              <a:cs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772795" y="3115945"/>
          <a:ext cx="5172075" cy="2682240"/>
        </p:xfrm>
        <a:graphic>
          <a:graphicData uri="http://schemas.openxmlformats.org/drawingml/2006/table">
            <a:tbl>
              <a:tblPr firstRow="1" bandRow="1">
                <a:tableStyleId>{CD34B7C3-1B0F-0207-1DE5-22D91AFE4651}</a:tableStyleId>
              </a:tblPr>
              <a:tblGrid>
                <a:gridCol w="1746885"/>
                <a:gridCol w="1159510"/>
                <a:gridCol w="1148715"/>
                <a:gridCol w="1116965"/>
              </a:tblGrid>
              <a:tr h="71056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+mn-ea"/>
                          <a:cs typeface="微软雅黑" panose="020B0503020204020204" pitchFamily="34" charset="-122"/>
                          <a:sym typeface="+mn-ea"/>
                        </a:rPr>
                        <a:t>流程名称</a:t>
                      </a:r>
                      <a:endParaRPr lang="zh-CN" altLang="en-US" sz="1600" dirty="0">
                        <a:solidFill>
                          <a:srgbClr val="FFFFFF"/>
                        </a:solidFill>
                        <a:latin typeface="+mn-ea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+mn-ea"/>
                          <a:cs typeface="微软雅黑" panose="020B0503020204020204" pitchFamily="34" charset="-122"/>
                          <a:sym typeface="+mn-ea"/>
                        </a:rPr>
                        <a:t>店铺数量</a:t>
                      </a:r>
                      <a:endParaRPr lang="zh-CN" altLang="en-US" sz="1600" dirty="0">
                        <a:solidFill>
                          <a:srgbClr val="FFFFFF"/>
                        </a:solidFill>
                        <a:latin typeface="+mn-ea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+mn-ea"/>
                          <a:cs typeface="微软雅黑" panose="020B0503020204020204" pitchFamily="34" charset="-122"/>
                          <a:sym typeface="+mn-ea"/>
                        </a:rPr>
                        <a:t>工作时长</a:t>
                      </a:r>
                      <a:endParaRPr lang="zh-CN" altLang="en-US" sz="1600" dirty="0">
                        <a:solidFill>
                          <a:srgbClr val="FFFFFF"/>
                        </a:solidFill>
                        <a:latin typeface="+mn-ea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+mn-ea"/>
                          <a:cs typeface="微软雅黑" panose="020B0503020204020204" pitchFamily="34" charset="-122"/>
                          <a:sym typeface="+mn-ea"/>
                        </a:rPr>
                        <a:t>错误率</a:t>
                      </a:r>
                      <a:endParaRPr lang="zh-CN" altLang="en-US" sz="1600" dirty="0">
                        <a:solidFill>
                          <a:srgbClr val="FFFFFF"/>
                        </a:solidFill>
                        <a:latin typeface="+mn-ea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</a:tr>
              <a:tr h="51308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cs typeface="微软雅黑" panose="020B0503020204020204" pitchFamily="34" charset="-122"/>
                          <a:sym typeface="+mn-ea"/>
                        </a:rPr>
                        <a:t>每日收入稽核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cs typeface="+mn-ea"/>
                        </a:rPr>
                        <a:t>1家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cs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cs typeface="+mn-ea"/>
                        </a:rPr>
                        <a:t>15分钟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cs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</a:rPr>
                        <a:t>0~3%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</a:endParaRPr>
                    </a:p>
                  </a:txBody>
                  <a:tcPr anchor="ctr"/>
                </a:tc>
              </a:tr>
              <a:tr h="49720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cs typeface="微软雅黑" panose="020B0503020204020204" pitchFamily="34" charset="-122"/>
                          <a:sym typeface="+mn-ea"/>
                        </a:rPr>
                        <a:t>提现稽核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cs typeface="+mn-ea"/>
                          <a:sym typeface="+mn-ea"/>
                        </a:rPr>
                        <a:t>1家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cs typeface="+mn-ea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cs typeface="+mn-ea"/>
                        </a:rPr>
                        <a:t>5分钟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cs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  <a:sym typeface="+mn-ea"/>
                        </a:rPr>
                        <a:t>0~3%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  <a:sym typeface="+mn-ea"/>
                      </a:endParaRPr>
                    </a:p>
                  </a:txBody>
                  <a:tcPr anchor="ctr"/>
                </a:tc>
              </a:tr>
              <a:tr h="54991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cs typeface="微软雅黑" panose="020B0503020204020204" pitchFamily="34" charset="-122"/>
                          <a:sym typeface="+mn-ea"/>
                        </a:rPr>
                        <a:t>支出稽核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cs typeface="+mn-ea"/>
                          <a:sym typeface="+mn-ea"/>
                        </a:rPr>
                        <a:t>1家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cs typeface="+mn-ea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cs typeface="+mn-ea"/>
                          <a:sym typeface="+mn-ea"/>
                        </a:rPr>
                        <a:t>15分钟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cs typeface="+mn-ea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  <a:sym typeface="+mn-ea"/>
                        </a:rPr>
                        <a:t>0~3%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  <a:sym typeface="+mn-ea"/>
                      </a:endParaRPr>
                    </a:p>
                  </a:txBody>
                  <a:tcPr anchor="ctr"/>
                </a:tc>
              </a:tr>
              <a:tr h="41148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cs typeface="微软雅黑" panose="020B0503020204020204" pitchFamily="34" charset="-122"/>
                          <a:sym typeface="+mn-ea"/>
                        </a:rPr>
                        <a:t>人工用时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 hMerge="1"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8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j-ea"/>
                          <a:ea typeface="+mj-ea"/>
                          <a:cs typeface="+mj-ea"/>
                        </a:rPr>
                        <a:t>35分钟</a:t>
                      </a:r>
                      <a:endParaRPr lang="zh-CN" altLang="en-US" sz="18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  <a:sym typeface="+mn-ea"/>
                        </a:rPr>
                        <a:t>0~3%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  <a:sym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直角三角形 12"/>
          <p:cNvSpPr/>
          <p:nvPr>
            <p:custDataLst>
              <p:tags r:id="rId3"/>
            </p:custDataLst>
          </p:nvPr>
        </p:nvSpPr>
        <p:spPr>
          <a:xfrm flipH="1">
            <a:off x="1417955" y="1115697"/>
            <a:ext cx="107951" cy="9239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  <a:cs typeface="微软雅黑" panose="020B0503020204020204" pitchFamily="34" charset="-122"/>
            </a:endParaRPr>
          </a:p>
        </p:txBody>
      </p:sp>
      <p:sp>
        <p:nvSpPr>
          <p:cNvPr id="14" name="直角三角形 13"/>
          <p:cNvSpPr/>
          <p:nvPr>
            <p:custDataLst>
              <p:tags r:id="rId4"/>
            </p:custDataLst>
          </p:nvPr>
        </p:nvSpPr>
        <p:spPr>
          <a:xfrm flipH="1">
            <a:off x="739139" y="1796415"/>
            <a:ext cx="109111" cy="127635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  <a:cs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>
            <p:custDataLst>
              <p:tags r:id="rId5"/>
            </p:custDataLst>
          </p:nvPr>
        </p:nvSpPr>
        <p:spPr>
          <a:xfrm>
            <a:off x="848360" y="1207770"/>
            <a:ext cx="10579100" cy="1109345"/>
          </a:xfrm>
          <a:prstGeom prst="roundRect">
            <a:avLst>
              <a:gd name="adj" fmla="val 11685"/>
            </a:avLst>
          </a:prstGeom>
          <a:gradFill>
            <a:gsLst>
              <a:gs pos="0">
                <a:schemeClr val="accent1">
                  <a:alpha val="5000"/>
                  <a:lumMod val="45000"/>
                  <a:lumOff val="55000"/>
                </a:schemeClr>
              </a:gs>
              <a:gs pos="100000">
                <a:schemeClr val="accent1">
                  <a:alpha val="20000"/>
                  <a:lumMod val="50000"/>
                  <a:lumOff val="50000"/>
                </a:schemeClr>
              </a:gs>
            </a:gsLst>
            <a:lin ang="10800000" scaled="0"/>
          </a:gradFill>
          <a:ln w="3175">
            <a:solidFill>
              <a:schemeClr val="accent1">
                <a:alpha val="50000"/>
              </a:schemeClr>
            </a:solidFill>
          </a:ln>
          <a:effectLst>
            <a:outerShdw blurRad="4445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360044" rIns="360000" rtlCol="0" anchor="ctr"/>
          <a:lstStyle/>
          <a:p>
            <a:pPr algn="l"/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在财务稽核环节，以往财务人员需要约</a:t>
            </a:r>
            <a:r>
              <a:rPr lang="zh-CN" altLang="en-US" sz="1400" b="1" dirty="0">
                <a:gradFill>
                  <a:gsLst>
                    <a:gs pos="0">
                      <a:srgbClr val="D9717D"/>
                    </a:gs>
                    <a:gs pos="100000">
                      <a:srgbClr val="E32E37"/>
                    </a:gs>
                  </a:gsLst>
                  <a:lin ang="5400000" scaled="1"/>
                </a:gradFill>
                <a:latin typeface="+mn-ea"/>
                <a:cs typeface="+mn-ea"/>
                <a:sym typeface="+mn-ea"/>
              </a:rPr>
              <a:t>35分钟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完成该工作；而慧财管家只需要约</a:t>
            </a:r>
            <a:r>
              <a:rPr lang="zh-CN" altLang="en-US" sz="1400" b="1" dirty="0">
                <a:gradFill>
                  <a:gsLst>
                    <a:gs pos="0">
                      <a:srgbClr val="D9717D"/>
                    </a:gs>
                    <a:gs pos="100000">
                      <a:srgbClr val="E32E37"/>
                    </a:gs>
                  </a:gsLst>
                  <a:lin ang="5400000" scaled="1"/>
                </a:gradFill>
                <a:latin typeface="+mn-ea"/>
                <a:cs typeface="+mn-ea"/>
                <a:sym typeface="+mn-ea"/>
              </a:rPr>
              <a:t>22分钟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就能</a:t>
            </a:r>
            <a:r>
              <a:rPr lang="zh-CN" altLang="en-US" sz="1400" b="1" dirty="0">
                <a:gradFill>
                  <a:gsLst>
                    <a:gs pos="0">
                      <a:srgbClr val="D9717D"/>
                    </a:gs>
                    <a:gs pos="100000">
                      <a:srgbClr val="E32E37"/>
                    </a:gs>
                  </a:gsLst>
                  <a:lin ang="5400000" scaled="1"/>
                </a:gradFill>
                <a:latin typeface="+mn-ea"/>
                <a:cs typeface="+mn-ea"/>
                <a:sym typeface="+mn-ea"/>
              </a:rPr>
              <a:t>自动完成，无需人工介入，且0差错，节省了2/3人力！</a:t>
            </a:r>
            <a:endParaRPr lang="zh-CN" altLang="en-US" sz="1400" b="1" dirty="0">
              <a:gradFill>
                <a:gsLst>
                  <a:gs pos="0">
                    <a:srgbClr val="D9717D"/>
                  </a:gs>
                  <a:gs pos="100000">
                    <a:srgbClr val="E32E37"/>
                  </a:gs>
                </a:gsLst>
                <a:lin ang="5400000" scaled="1"/>
              </a:gradFill>
              <a:latin typeface="+mn-ea"/>
              <a:cs typeface="+mn-ea"/>
              <a:sym typeface="+mn-ea"/>
            </a:endParaRPr>
          </a:p>
        </p:txBody>
      </p:sp>
      <p:sp>
        <p:nvSpPr>
          <p:cNvPr id="16" name="斜纹 15"/>
          <p:cNvSpPr/>
          <p:nvPr>
            <p:custDataLst>
              <p:tags r:id="rId6"/>
            </p:custDataLst>
          </p:nvPr>
        </p:nvSpPr>
        <p:spPr>
          <a:xfrm>
            <a:off x="739140" y="1115695"/>
            <a:ext cx="786765" cy="808355"/>
          </a:xfrm>
          <a:prstGeom prst="diagStripe">
            <a:avLst>
              <a:gd name="adj" fmla="val 51773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18900000" scaled="0"/>
          </a:gradFill>
          <a:ln>
            <a:noFill/>
          </a:ln>
          <a:effectLst>
            <a:outerShdw blurRad="76200" dist="38100" dir="2700000" algn="tl" rotWithShape="0">
              <a:schemeClr val="accent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latin typeface="+mn-ea"/>
              <a:cs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55520" y="2390563"/>
            <a:ext cx="214376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</a:rPr>
              <a:t>人工手动稽核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3" name="圆角矩形 20"/>
          <p:cNvSpPr/>
          <p:nvPr>
            <p:custDataLst>
              <p:tags r:id="rId7"/>
            </p:custDataLst>
          </p:nvPr>
        </p:nvSpPr>
        <p:spPr>
          <a:xfrm>
            <a:off x="6404187" y="2932430"/>
            <a:ext cx="5345007" cy="3044613"/>
          </a:xfrm>
          <a:prstGeom prst="roundRect">
            <a:avLst>
              <a:gd name="adj" fmla="val 3104"/>
            </a:avLst>
          </a:prstGeom>
          <a:solidFill>
            <a:schemeClr val="lt1">
              <a:lumMod val="100000"/>
            </a:schemeClr>
          </a:solidFill>
          <a:ln w="3175">
            <a:solidFill>
              <a:schemeClr val="accent1">
                <a:alpha val="50000"/>
              </a:schemeClr>
            </a:solidFill>
          </a:ln>
          <a:effectLst>
            <a:outerShdw blurRad="4445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  <a:latin typeface="+mn-ea"/>
              <a:cs typeface="微软雅黑" panose="020B0503020204020204" pitchFamily="34" charset="-122"/>
            </a:endParaRPr>
          </a:p>
        </p:txBody>
      </p:sp>
      <p:graphicFrame>
        <p:nvGraphicFramePr>
          <p:cNvPr id="24" name="表格 23"/>
          <p:cNvGraphicFramePr/>
          <p:nvPr>
            <p:custDataLst>
              <p:tags r:id="rId8"/>
            </p:custDataLst>
          </p:nvPr>
        </p:nvGraphicFramePr>
        <p:xfrm>
          <a:off x="6551295" y="3101975"/>
          <a:ext cx="5032375" cy="2696845"/>
        </p:xfrm>
        <a:graphic>
          <a:graphicData uri="http://schemas.openxmlformats.org/drawingml/2006/table">
            <a:tbl>
              <a:tblPr firstRow="1" bandRow="1">
                <a:tableStyleId>{CD34B7C3-1B0F-0207-1DE5-22D91AFE4651}</a:tableStyleId>
              </a:tblPr>
              <a:tblGrid>
                <a:gridCol w="1499235"/>
                <a:gridCol w="1104900"/>
                <a:gridCol w="1033145"/>
                <a:gridCol w="1395095"/>
              </a:tblGrid>
              <a:tr h="64262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+mj-ea"/>
                          <a:ea typeface="+mj-ea"/>
                          <a:cs typeface="微软雅黑" panose="020B0503020204020204" pitchFamily="34" charset="-122"/>
                          <a:sym typeface="+mn-ea"/>
                        </a:rPr>
                        <a:t>流程名称</a:t>
                      </a:r>
                      <a:endParaRPr lang="zh-CN" altLang="en-US" sz="1600" dirty="0">
                        <a:latin typeface="+mj-ea"/>
                        <a:ea typeface="+mj-ea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+mj-ea"/>
                          <a:ea typeface="+mj-ea"/>
                          <a:cs typeface="微软雅黑" panose="020B0503020204020204" pitchFamily="34" charset="-122"/>
                          <a:sym typeface="+mn-ea"/>
                        </a:rPr>
                        <a:t>店铺数量</a:t>
                      </a:r>
                      <a:endParaRPr lang="zh-CN" altLang="en-US" sz="1600" dirty="0">
                        <a:latin typeface="+mj-ea"/>
                        <a:ea typeface="+mj-ea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+mj-ea"/>
                          <a:ea typeface="+mj-ea"/>
                          <a:cs typeface="微软雅黑" panose="020B0503020204020204" pitchFamily="34" charset="-122"/>
                          <a:sym typeface="+mn-ea"/>
                        </a:rPr>
                        <a:t>工作时长</a:t>
                      </a:r>
                      <a:endParaRPr lang="zh-CN" altLang="en-US" sz="1600" dirty="0">
                        <a:latin typeface="+mj-ea"/>
                        <a:ea typeface="+mj-ea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+mj-ea"/>
                          <a:ea typeface="+mj-ea"/>
                          <a:cs typeface="微软雅黑" panose="020B0503020204020204" pitchFamily="34" charset="-122"/>
                          <a:sym typeface="+mn-ea"/>
                        </a:rPr>
                        <a:t>错误率</a:t>
                      </a:r>
                      <a:endParaRPr lang="zh-CN" altLang="en-US" sz="1600" dirty="0">
                        <a:latin typeface="+mj-ea"/>
                        <a:ea typeface="+mj-ea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</a:tr>
              <a:tr h="41084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微软雅黑" panose="020B0503020204020204" pitchFamily="34" charset="-122"/>
                          <a:sym typeface="+mn-ea"/>
                        </a:rPr>
                        <a:t>每日收入稽核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+mj-ea"/>
                        </a:rPr>
                        <a:t>1家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+mj-ea"/>
                        </a:rPr>
                        <a:t>10分钟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j-ea"/>
                          <a:ea typeface="+mj-ea"/>
                          <a:cs typeface="+mn-ea"/>
                        </a:rPr>
                        <a:t>0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j-ea"/>
                        <a:ea typeface="+mj-ea"/>
                        <a:cs typeface="+mn-ea"/>
                      </a:endParaRPr>
                    </a:p>
                  </a:txBody>
                  <a:tcPr anchor="ctr"/>
                </a:tc>
              </a:tr>
              <a:tr h="41084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微软雅黑" panose="020B0503020204020204" pitchFamily="34" charset="-122"/>
                          <a:sym typeface="+mn-ea"/>
                        </a:rPr>
                        <a:t>提现稽核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1家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+mj-ea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+mj-ea"/>
                        </a:rPr>
                        <a:t>5分钟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j-ea"/>
                          <a:ea typeface="+mj-ea"/>
                          <a:cs typeface="+mn-ea"/>
                          <a:sym typeface="+mn-ea"/>
                        </a:rPr>
                        <a:t>0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j-ea"/>
                        <a:ea typeface="+mj-ea"/>
                        <a:cs typeface="+mn-ea"/>
                        <a:sym typeface="+mn-ea"/>
                      </a:endParaRPr>
                    </a:p>
                  </a:txBody>
                  <a:tcPr anchor="ctr"/>
                </a:tc>
              </a:tr>
              <a:tr h="41084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微软雅黑" panose="020B0503020204020204" pitchFamily="34" charset="-122"/>
                          <a:sym typeface="+mn-ea"/>
                        </a:rPr>
                        <a:t>支出稽核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1家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+mj-ea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7分钟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+mj-ea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j-ea"/>
                          <a:ea typeface="+mj-ea"/>
                          <a:cs typeface="+mn-ea"/>
                          <a:sym typeface="+mn-ea"/>
                        </a:rPr>
                        <a:t>0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j-ea"/>
                        <a:ea typeface="+mj-ea"/>
                        <a:cs typeface="+mn-ea"/>
                        <a:sym typeface="+mn-ea"/>
                      </a:endParaRPr>
                    </a:p>
                  </a:txBody>
                  <a:tcPr anchor="ctr"/>
                </a:tc>
              </a:tr>
              <a:tr h="410845">
                <a:tc grid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微软雅黑" panose="020B0503020204020204" pitchFamily="34" charset="-122"/>
                          <a:sym typeface="+mn-ea"/>
                        </a:rPr>
                        <a:t>慧财管家用时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 hMerge="1">
                  <a:tcPr marL="68580" marR="68580" marT="34290" marB="34290"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j-ea"/>
                          <a:ea typeface="+mj-ea"/>
                          <a:cs typeface="+mj-ea"/>
                        </a:rPr>
                        <a:t>22分钟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j-ea"/>
                          <a:ea typeface="+mj-ea"/>
                          <a:cs typeface="+mn-ea"/>
                          <a:sym typeface="+mn-ea"/>
                        </a:rPr>
                        <a:t>0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j-ea"/>
                        <a:ea typeface="+mj-ea"/>
                        <a:cs typeface="+mn-ea"/>
                        <a:sym typeface="+mn-ea"/>
                      </a:endParaRPr>
                    </a:p>
                  </a:txBody>
                  <a:tcPr anchor="ctr"/>
                </a:tc>
              </a:tr>
              <a:tr h="410845">
                <a:tc grid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微软雅黑" panose="020B0503020204020204" pitchFamily="34" charset="-122"/>
                        </a:rPr>
                        <a:t>人工用时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D3DFEE"/>
                    </a:solidFill>
                  </a:tcPr>
                </a:tc>
                <a:tc hMerge="1">
                  <a:tcPr marL="68580" marR="68580" marT="34290" marB="34290"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j-ea"/>
                          <a:ea typeface="+mj-ea"/>
                          <a:cs typeface="+mj-ea"/>
                        </a:rPr>
                        <a:t>0分钟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anchor="ctr">
                    <a:solidFill>
                      <a:srgbClr val="D3DFEE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j-ea"/>
                          <a:ea typeface="+mj-ea"/>
                          <a:cs typeface="+mn-ea"/>
                          <a:sym typeface="+mn-ea"/>
                        </a:rPr>
                        <a:t>0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j-ea"/>
                        <a:ea typeface="+mj-ea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25" name="文本框 24"/>
          <p:cNvSpPr txBox="1"/>
          <p:nvPr/>
        </p:nvSpPr>
        <p:spPr>
          <a:xfrm>
            <a:off x="7939405" y="2378710"/>
            <a:ext cx="227457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</a:rPr>
              <a:t>慧财管家自动稽核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5615940" y="4085590"/>
            <a:ext cx="1246293" cy="206121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6400" b="1">
                <a:gradFill>
                  <a:gsLst>
                    <a:gs pos="50000">
                      <a:schemeClr val="accent1"/>
                    </a:gs>
                    <a:gs pos="0">
                      <a:schemeClr val="accent1">
                        <a:lumMod val="25000"/>
                        <a:lumOff val="75000"/>
                      </a:schemeClr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5400000" scaled="1"/>
                </a:gradFill>
                <a:latin typeface="+mn-ea"/>
                <a:cs typeface="微软雅黑" panose="020B0503020204020204" pitchFamily="34" charset="-122"/>
              </a:rPr>
              <a:t>VS</a:t>
            </a:r>
            <a:endParaRPr lang="en-US" altLang="zh-CN" sz="6400" b="1"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1"/>
              </a:gradFill>
              <a:latin typeface="+mn-ea"/>
              <a:cs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43027" y="275777"/>
            <a:ext cx="416579" cy="333353"/>
            <a:chOff x="357327" y="190052"/>
            <a:chExt cx="416579" cy="333353"/>
          </a:xfrm>
        </p:grpSpPr>
        <p:sp>
          <p:nvSpPr>
            <p:cNvPr id="22" name="箭头: V 形 13"/>
            <p:cNvSpPr/>
            <p:nvPr/>
          </p:nvSpPr>
          <p:spPr>
            <a:xfrm>
              <a:off x="435908" y="190052"/>
              <a:ext cx="337998" cy="333353"/>
            </a:xfrm>
            <a:prstGeom prst="chevron">
              <a:avLst>
                <a:gd name="adj" fmla="val 3489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" name="箭头: V 形 5"/>
            <p:cNvSpPr/>
            <p:nvPr/>
          </p:nvSpPr>
          <p:spPr>
            <a:xfrm>
              <a:off x="357327" y="190052"/>
              <a:ext cx="337998" cy="333353"/>
            </a:xfrm>
            <a:prstGeom prst="chevron">
              <a:avLst>
                <a:gd name="adj" fmla="val 3489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" name="文本框 2"/>
          <p:cNvSpPr txBox="1"/>
          <p:nvPr/>
        </p:nvSpPr>
        <p:spPr bwMode="auto">
          <a:xfrm>
            <a:off x="697706" y="218627"/>
            <a:ext cx="4347798" cy="4603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400" b="1" spc="225" dirty="0">
                <a:solidFill>
                  <a:schemeClr val="accent1"/>
                </a:solidFill>
                <a:cs typeface="+mn-ea"/>
                <a:sym typeface="+mn-lt"/>
              </a:rPr>
              <a:t>功能说明</a:t>
            </a:r>
            <a:r>
              <a:rPr lang="en-US" altLang="zh-CN" sz="2400" b="1" spc="225" dirty="0">
                <a:solidFill>
                  <a:schemeClr val="accent1"/>
                </a:solidFill>
                <a:cs typeface="+mn-ea"/>
                <a:sym typeface="+mn-lt"/>
              </a:rPr>
              <a:t>   1.</a:t>
            </a:r>
            <a:r>
              <a:rPr lang="zh-CN" altLang="en-US" sz="2400" b="1" spc="225" dirty="0">
                <a:solidFill>
                  <a:schemeClr val="accent1"/>
                </a:solidFill>
                <a:cs typeface="+mn-ea"/>
                <a:sym typeface="+mn-lt"/>
              </a:rPr>
              <a:t>财务稽核</a:t>
            </a:r>
            <a:endParaRPr lang="zh-CN" altLang="en-US" sz="2400" b="1" spc="22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5" name="图片 4" descr="eae0cc86b5dd7df741bc356d781050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65640" y="195580"/>
            <a:ext cx="2332355" cy="492760"/>
          </a:xfrm>
          <a:prstGeom prst="rect">
            <a:avLst/>
          </a:prstGeom>
        </p:spPr>
      </p:pic>
      <p:sp>
        <p:nvSpPr>
          <p:cNvPr id="6" name="圆角矩形 5"/>
          <p:cNvSpPr/>
          <p:nvPr/>
        </p:nvSpPr>
        <p:spPr>
          <a:xfrm>
            <a:off x="3520440" y="5372100"/>
            <a:ext cx="1360805" cy="426720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00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20"/>
          <p:cNvSpPr/>
          <p:nvPr>
            <p:custDataLst>
              <p:tags r:id="rId1"/>
            </p:custDataLst>
          </p:nvPr>
        </p:nvSpPr>
        <p:spPr>
          <a:xfrm>
            <a:off x="494453" y="2970953"/>
            <a:ext cx="5505873" cy="3027680"/>
          </a:xfrm>
          <a:prstGeom prst="roundRect">
            <a:avLst>
              <a:gd name="adj" fmla="val 3104"/>
            </a:avLst>
          </a:prstGeom>
          <a:solidFill>
            <a:schemeClr val="lt1">
              <a:lumMod val="100000"/>
            </a:schemeClr>
          </a:solidFill>
          <a:ln w="3175">
            <a:solidFill>
              <a:schemeClr val="accent1">
                <a:alpha val="50000"/>
              </a:schemeClr>
            </a:solidFill>
          </a:ln>
          <a:effectLst>
            <a:outerShdw blurRad="4445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668020" y="3109595"/>
          <a:ext cx="5172075" cy="2719070"/>
        </p:xfrm>
        <a:graphic>
          <a:graphicData uri="http://schemas.openxmlformats.org/drawingml/2006/table">
            <a:tbl>
              <a:tblPr firstRow="1" bandRow="1">
                <a:tableStyleId>{CD34B7C3-1B0F-0207-1DE5-22D91AFE4651}</a:tableStyleId>
              </a:tblPr>
              <a:tblGrid>
                <a:gridCol w="1746885"/>
                <a:gridCol w="1159510"/>
                <a:gridCol w="1148715"/>
                <a:gridCol w="1116965"/>
              </a:tblGrid>
              <a:tr h="474980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流程名称</a:t>
                      </a:r>
                      <a:endParaRPr lang="zh-CN" altLang="en-US" sz="160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店铺数量</a:t>
                      </a:r>
                      <a:endParaRPr lang="zh-CN" altLang="en-US" sz="160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工作时长</a:t>
                      </a:r>
                      <a:endParaRPr lang="zh-CN" altLang="en-US" sz="160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错误率</a:t>
                      </a:r>
                      <a:endParaRPr lang="zh-CN" altLang="en-US" sz="160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</a:tr>
              <a:tr h="43751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采购单凭证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40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分钟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</a:rPr>
                        <a:t>0~3%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</a:endParaRPr>
                    </a:p>
                  </a:txBody>
                  <a:tcPr anchor="ctr"/>
                </a:tc>
              </a:tr>
              <a:tr h="49593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营业收入凭证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26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分钟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  <a:sym typeface="+mn-ea"/>
                        </a:rPr>
                        <a:t>0~3%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  <a:sym typeface="+mn-ea"/>
                      </a:endParaRPr>
                    </a:p>
                  </a:txBody>
                  <a:tcPr anchor="ctr"/>
                </a:tc>
              </a:tr>
              <a:tr h="44577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付款凭证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15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分钟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  <a:sym typeface="+mn-ea"/>
                        </a:rPr>
                        <a:t>0~3%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  <a:sym typeface="+mn-ea"/>
                      </a:endParaRPr>
                    </a:p>
                  </a:txBody>
                  <a:tcPr anchor="ctr"/>
                </a:tc>
              </a:tr>
              <a:tr h="4381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提现生成凭证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30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分钟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  <a:sym typeface="+mn-ea"/>
                        </a:rPr>
                        <a:t>0~3%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  <a:sym typeface="+mn-ea"/>
                      </a:endParaRPr>
                    </a:p>
                  </a:txBody>
                  <a:tcPr anchor="ctr"/>
                </a:tc>
              </a:tr>
              <a:tr h="426720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人工用时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 hMerge="1"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111分钟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  <a:sym typeface="+mn-ea"/>
                        </a:rPr>
                        <a:t>0~3%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  <a:sym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直角三角形 12"/>
          <p:cNvSpPr/>
          <p:nvPr>
            <p:custDataLst>
              <p:tags r:id="rId3"/>
            </p:custDataLst>
          </p:nvPr>
        </p:nvSpPr>
        <p:spPr>
          <a:xfrm flipH="1">
            <a:off x="1417955" y="1132207"/>
            <a:ext cx="107951" cy="9239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pitchFamily="34" charset="-122"/>
            </a:endParaRPr>
          </a:p>
        </p:txBody>
      </p:sp>
      <p:sp>
        <p:nvSpPr>
          <p:cNvPr id="14" name="直角三角形 13"/>
          <p:cNvSpPr/>
          <p:nvPr>
            <p:custDataLst>
              <p:tags r:id="rId4"/>
            </p:custDataLst>
          </p:nvPr>
        </p:nvSpPr>
        <p:spPr>
          <a:xfrm flipH="1">
            <a:off x="739139" y="1812925"/>
            <a:ext cx="109111" cy="127635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>
            <p:custDataLst>
              <p:tags r:id="rId5"/>
            </p:custDataLst>
          </p:nvPr>
        </p:nvSpPr>
        <p:spPr>
          <a:xfrm>
            <a:off x="848360" y="1224280"/>
            <a:ext cx="10579100" cy="1109345"/>
          </a:xfrm>
          <a:prstGeom prst="roundRect">
            <a:avLst>
              <a:gd name="adj" fmla="val 11685"/>
            </a:avLst>
          </a:prstGeom>
          <a:gradFill>
            <a:gsLst>
              <a:gs pos="0">
                <a:schemeClr val="accent1">
                  <a:alpha val="5000"/>
                  <a:lumMod val="45000"/>
                  <a:lumOff val="55000"/>
                </a:schemeClr>
              </a:gs>
              <a:gs pos="100000">
                <a:schemeClr val="accent1">
                  <a:alpha val="20000"/>
                  <a:lumMod val="50000"/>
                  <a:lumOff val="50000"/>
                </a:schemeClr>
              </a:gs>
            </a:gsLst>
            <a:lin ang="10800000" scaled="0"/>
          </a:gradFill>
          <a:ln w="3175">
            <a:solidFill>
              <a:schemeClr val="accent1">
                <a:alpha val="50000"/>
              </a:schemeClr>
            </a:solidFill>
          </a:ln>
          <a:effectLst>
            <a:outerShdw blurRad="4445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360044" rIns="360000" rtlCol="0" anchor="ctr"/>
          <a:lstStyle/>
          <a:p>
            <a:pPr algn="l">
              <a:buClrTx/>
              <a:buSzTx/>
              <a:buFontTx/>
            </a:pP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财务凭证生成环节，传统人工操作需要约</a:t>
            </a:r>
            <a:r>
              <a:rPr lang="zh-CN" altLang="en-US" sz="1400" b="1" dirty="0">
                <a:gradFill>
                  <a:gsLst>
                    <a:gs pos="0">
                      <a:srgbClr val="D9717D"/>
                    </a:gs>
                    <a:gs pos="100000">
                      <a:srgbClr val="E32E37"/>
                    </a:gs>
                  </a:gsLst>
                  <a:lin ang="5400000" scaled="1"/>
                </a:gradFill>
                <a:latin typeface="+mn-ea"/>
                <a:cs typeface="+mn-ea"/>
                <a:sym typeface="+mn-ea"/>
              </a:rPr>
              <a:t>81分钟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来完成此工作，不仅会存在</a:t>
            </a:r>
            <a:r>
              <a:rPr lang="zh-CN" altLang="en-US" sz="1400" b="1" dirty="0">
                <a:gradFill>
                  <a:gsLst>
                    <a:gs pos="0">
                      <a:srgbClr val="D9717D"/>
                    </a:gs>
                    <a:gs pos="100000">
                      <a:srgbClr val="E32E37"/>
                    </a:gs>
                  </a:gsLst>
                  <a:lin ang="5400000" scaled="1"/>
                </a:gradFill>
                <a:latin typeface="+mn-ea"/>
                <a:cs typeface="+mn-ea"/>
                <a:sym typeface="+mn-ea"/>
              </a:rPr>
              <a:t>输入失误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的潜在风险，还需进行反复核对流程；而慧财管家只需要约</a:t>
            </a:r>
            <a:r>
              <a:rPr lang="zh-CN" altLang="en-US" sz="1400" b="1" dirty="0">
                <a:gradFill>
                  <a:gsLst>
                    <a:gs pos="0">
                      <a:srgbClr val="D9717D"/>
                    </a:gs>
                    <a:gs pos="100000">
                      <a:srgbClr val="E32E37"/>
                    </a:gs>
                  </a:gsLst>
                  <a:lin ang="5400000" scaled="1"/>
                </a:gradFill>
                <a:latin typeface="+mn-ea"/>
                <a:cs typeface="+mn-ea"/>
                <a:sym typeface="+mn-ea"/>
              </a:rPr>
              <a:t>45分钟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就能</a:t>
            </a:r>
            <a:r>
              <a:rPr lang="zh-CN" altLang="en-US" sz="1400" b="1" dirty="0">
                <a:gradFill>
                  <a:gsLst>
                    <a:gs pos="0">
                      <a:srgbClr val="D9717D"/>
                    </a:gs>
                    <a:gs pos="100000">
                      <a:srgbClr val="E32E37"/>
                    </a:gs>
                  </a:gsLst>
                  <a:lin ang="5400000" scaled="1"/>
                </a:gradFill>
                <a:latin typeface="+mn-ea"/>
                <a:cs typeface="+mn-ea"/>
                <a:sym typeface="+mn-ea"/>
              </a:rPr>
              <a:t>自动完成，无需人工介入，且0差错，节省了</a:t>
            </a:r>
            <a:r>
              <a:rPr lang="en-US" altLang="zh-CN" sz="1400" b="1" dirty="0">
                <a:gradFill>
                  <a:gsLst>
                    <a:gs pos="0">
                      <a:srgbClr val="D9717D"/>
                    </a:gs>
                    <a:gs pos="100000">
                      <a:srgbClr val="E32E37"/>
                    </a:gs>
                  </a:gsLst>
                  <a:lin ang="5400000" scaled="1"/>
                </a:gradFill>
                <a:latin typeface="+mn-ea"/>
                <a:cs typeface="+mn-ea"/>
                <a:sym typeface="+mn-ea"/>
              </a:rPr>
              <a:t>59%</a:t>
            </a:r>
            <a:r>
              <a:rPr lang="zh-CN" altLang="en-US" sz="1400" b="1" dirty="0">
                <a:gradFill>
                  <a:gsLst>
                    <a:gs pos="0">
                      <a:srgbClr val="D9717D"/>
                    </a:gs>
                    <a:gs pos="100000">
                      <a:srgbClr val="E32E37"/>
                    </a:gs>
                  </a:gsLst>
                  <a:lin ang="5400000" scaled="1"/>
                </a:gradFill>
                <a:latin typeface="+mn-ea"/>
                <a:cs typeface="+mn-ea"/>
                <a:sym typeface="+mn-ea"/>
              </a:rPr>
              <a:t>的人力！</a:t>
            </a:r>
            <a:endParaRPr lang="zh-CN" altLang="en-US" sz="1400" b="1" dirty="0">
              <a:gradFill>
                <a:gsLst>
                  <a:gs pos="0">
                    <a:srgbClr val="D9717D"/>
                  </a:gs>
                  <a:gs pos="100000">
                    <a:srgbClr val="E32E37"/>
                  </a:gs>
                </a:gsLst>
                <a:lin ang="5400000" scaled="1"/>
              </a:gradFill>
              <a:latin typeface="+mn-ea"/>
              <a:cs typeface="+mn-ea"/>
              <a:sym typeface="+mn-ea"/>
            </a:endParaRPr>
          </a:p>
        </p:txBody>
      </p:sp>
      <p:sp>
        <p:nvSpPr>
          <p:cNvPr id="16" name="斜纹 15"/>
          <p:cNvSpPr/>
          <p:nvPr>
            <p:custDataLst>
              <p:tags r:id="rId6"/>
            </p:custDataLst>
          </p:nvPr>
        </p:nvSpPr>
        <p:spPr>
          <a:xfrm>
            <a:off x="739140" y="1132205"/>
            <a:ext cx="786765" cy="808355"/>
          </a:xfrm>
          <a:prstGeom prst="diagStripe">
            <a:avLst>
              <a:gd name="adj" fmla="val 51773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18900000" scaled="0"/>
          </a:gradFill>
          <a:ln>
            <a:noFill/>
          </a:ln>
          <a:effectLst>
            <a:outerShdw blurRad="76200" dist="38100" dir="2700000" algn="tl" rotWithShape="0">
              <a:schemeClr val="accent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1973792" y="2452793"/>
            <a:ext cx="2749973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人工手动生成凭证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3" name="圆角矩形 20"/>
          <p:cNvSpPr/>
          <p:nvPr>
            <p:custDataLst>
              <p:tags r:id="rId7"/>
            </p:custDataLst>
          </p:nvPr>
        </p:nvSpPr>
        <p:spPr>
          <a:xfrm>
            <a:off x="6308513" y="2948940"/>
            <a:ext cx="5087620" cy="3044613"/>
          </a:xfrm>
          <a:prstGeom prst="roundRect">
            <a:avLst>
              <a:gd name="adj" fmla="val 3104"/>
            </a:avLst>
          </a:prstGeom>
          <a:solidFill>
            <a:schemeClr val="lt1">
              <a:lumMod val="100000"/>
            </a:schemeClr>
          </a:solidFill>
          <a:ln w="3175">
            <a:solidFill>
              <a:schemeClr val="accent1">
                <a:alpha val="50000"/>
              </a:schemeClr>
            </a:solidFill>
          </a:ln>
          <a:effectLst>
            <a:outerShdw blurRad="4445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  <a:cs typeface="微软雅黑" panose="020B0503020204020204" pitchFamily="34" charset="-122"/>
            </a:endParaRPr>
          </a:p>
        </p:txBody>
      </p:sp>
      <p:graphicFrame>
        <p:nvGraphicFramePr>
          <p:cNvPr id="24" name="表格 23"/>
          <p:cNvGraphicFramePr/>
          <p:nvPr>
            <p:custDataLst>
              <p:tags r:id="rId8"/>
            </p:custDataLst>
          </p:nvPr>
        </p:nvGraphicFramePr>
        <p:xfrm>
          <a:off x="6455833" y="3118273"/>
          <a:ext cx="4758690" cy="2703830"/>
        </p:xfrm>
        <a:graphic>
          <a:graphicData uri="http://schemas.openxmlformats.org/drawingml/2006/table">
            <a:tbl>
              <a:tblPr firstRow="1" bandRow="1">
                <a:tableStyleId>{CD34B7C3-1B0F-0207-1DE5-22D91AFE4651}</a:tableStyleId>
              </a:tblPr>
              <a:tblGrid>
                <a:gridCol w="1587500"/>
                <a:gridCol w="1016635"/>
                <a:gridCol w="1032510"/>
                <a:gridCol w="1122045"/>
              </a:tblGrid>
              <a:tr h="508635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流程名称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店铺数量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工作时长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错误率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采购单凭证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20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分钟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</a:rPr>
                        <a:t>0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</a:endParaRPr>
                    </a:p>
                  </a:txBody>
                  <a:tcPr anchor="ctr"/>
                </a:tc>
              </a:tr>
              <a:tr h="30988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营业收入凭证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15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分钟</a:t>
                      </a:r>
                      <a:endParaRPr lang="en-US" altLang="zh-CN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  <a:sym typeface="+mn-ea"/>
                        </a:rPr>
                        <a:t>0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  <a:sym typeface="+mn-ea"/>
                      </a:endParaRPr>
                    </a:p>
                  </a:txBody>
                  <a:tcPr anchor="ctr"/>
                </a:tc>
              </a:tr>
              <a:tr h="35242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付款凭证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10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分钟</a:t>
                      </a:r>
                      <a:endParaRPr lang="en-US" altLang="zh-CN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  <a:sym typeface="+mn-ea"/>
                        </a:rPr>
                        <a:t>0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  <a:sym typeface="+mn-ea"/>
                      </a:endParaRPr>
                    </a:p>
                  </a:txBody>
                  <a:tcPr anchor="ctr"/>
                </a:tc>
              </a:tr>
              <a:tr h="32766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提现生成凭证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分钟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  <a:sym typeface="+mn-ea"/>
                        </a:rPr>
                        <a:t>0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  <a:sym typeface="+mn-ea"/>
                      </a:endParaRPr>
                    </a:p>
                  </a:txBody>
                  <a:tcPr anchor="ctr"/>
                </a:tc>
              </a:tr>
              <a:tr h="405765">
                <a:tc grid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慧财管家用时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cPr marL="68580" marR="68580" marT="34290" marB="34290"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</a:rPr>
                        <a:t>4</a:t>
                      </a:r>
                      <a:r>
                        <a:rPr lang="en-US" altLang="zh-CN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</a:rPr>
                        <a:t>6</a:t>
                      </a: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</a:rPr>
                        <a:t>分钟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  <a:sym typeface="+mn-ea"/>
                        </a:rPr>
                        <a:t>0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  <a:sym typeface="+mn-ea"/>
                      </a:endParaRPr>
                    </a:p>
                  </a:txBody>
                  <a:tcPr anchor="ctr"/>
                </a:tc>
              </a:tr>
              <a:tr h="395605">
                <a:tc grid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人工用时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D3DFEE"/>
                    </a:solidFill>
                  </a:tcPr>
                </a:tc>
                <a:tc hMerge="1">
                  <a:tcPr marL="68580" marR="68580" marT="34290" marB="34290"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</a:rPr>
                        <a:t>0分钟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</a:endParaRPr>
                    </a:p>
                  </a:txBody>
                  <a:tcPr anchor="ctr">
                    <a:solidFill>
                      <a:srgbClr val="D3DFEE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  <a:sym typeface="+mn-ea"/>
                        </a:rPr>
                        <a:t>0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5607050" y="3977005"/>
            <a:ext cx="1345565" cy="9842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6400" b="1">
                <a:gradFill>
                  <a:gsLst>
                    <a:gs pos="50000">
                      <a:schemeClr val="accent1"/>
                    </a:gs>
                    <a:gs pos="0">
                      <a:schemeClr val="accent1">
                        <a:lumMod val="25000"/>
                        <a:lumOff val="75000"/>
                      </a:schemeClr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5400000" scaled="1"/>
                </a:gradFill>
                <a:cs typeface="微软雅黑" panose="020B0503020204020204" pitchFamily="34" charset="-122"/>
              </a:rPr>
              <a:t>VS</a:t>
            </a:r>
            <a:endParaRPr lang="en-US" altLang="zh-CN" sz="6400" b="1"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1"/>
              </a:gradFill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195820" y="2441575"/>
            <a:ext cx="331406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</a:rPr>
              <a:t>慧财管家自动</a:t>
            </a: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生成财务凭证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43027" y="275777"/>
            <a:ext cx="416579" cy="333353"/>
            <a:chOff x="357327" y="190052"/>
            <a:chExt cx="416579" cy="333353"/>
          </a:xfrm>
        </p:grpSpPr>
        <p:sp>
          <p:nvSpPr>
            <p:cNvPr id="22" name="箭头: V 形 13"/>
            <p:cNvSpPr/>
            <p:nvPr/>
          </p:nvSpPr>
          <p:spPr>
            <a:xfrm>
              <a:off x="435908" y="190052"/>
              <a:ext cx="337998" cy="333353"/>
            </a:xfrm>
            <a:prstGeom prst="chevron">
              <a:avLst>
                <a:gd name="adj" fmla="val 3489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" name="箭头: V 形 5"/>
            <p:cNvSpPr/>
            <p:nvPr/>
          </p:nvSpPr>
          <p:spPr>
            <a:xfrm>
              <a:off x="357327" y="190052"/>
              <a:ext cx="337998" cy="333353"/>
            </a:xfrm>
            <a:prstGeom prst="chevron">
              <a:avLst>
                <a:gd name="adj" fmla="val 3489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 bwMode="auto">
          <a:xfrm>
            <a:off x="697865" y="218440"/>
            <a:ext cx="5301615" cy="4603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400" b="1" spc="225" dirty="0">
                <a:solidFill>
                  <a:schemeClr val="accent1"/>
                </a:solidFill>
                <a:cs typeface="+mn-ea"/>
                <a:sym typeface="+mn-lt"/>
              </a:rPr>
              <a:t>功能说明</a:t>
            </a:r>
            <a:r>
              <a:rPr lang="en-US" altLang="zh-CN" sz="2400" b="1" spc="225" dirty="0">
                <a:solidFill>
                  <a:schemeClr val="accent1"/>
                </a:solidFill>
                <a:cs typeface="+mn-ea"/>
                <a:sym typeface="+mn-lt"/>
              </a:rPr>
              <a:t>   2.</a:t>
            </a:r>
            <a:r>
              <a:rPr lang="zh-CN" altLang="en-US" sz="2400" b="1" spc="225" dirty="0">
                <a:solidFill>
                  <a:schemeClr val="accent1"/>
                </a:solidFill>
                <a:cs typeface="+mn-ea"/>
                <a:sym typeface="+mn-ea"/>
              </a:rPr>
              <a:t>全自动生成凭证功能</a:t>
            </a:r>
            <a:endParaRPr lang="zh-CN" altLang="en-US" sz="2400" b="1" spc="22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6" name="图片 5" descr="eae0cc86b5dd7df741bc356d781050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65640" y="195580"/>
            <a:ext cx="2332355" cy="49276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3520440" y="5372100"/>
            <a:ext cx="1360805" cy="426720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圆角矩形 20"/>
          <p:cNvSpPr/>
          <p:nvPr>
            <p:custDataLst>
              <p:tags r:id="rId1"/>
            </p:custDataLst>
          </p:nvPr>
        </p:nvSpPr>
        <p:spPr>
          <a:xfrm>
            <a:off x="494453" y="2970953"/>
            <a:ext cx="5505873" cy="3027680"/>
          </a:xfrm>
          <a:prstGeom prst="roundRect">
            <a:avLst>
              <a:gd name="adj" fmla="val 3104"/>
            </a:avLst>
          </a:prstGeom>
          <a:solidFill>
            <a:schemeClr val="lt1">
              <a:lumMod val="100000"/>
            </a:schemeClr>
          </a:solidFill>
          <a:ln w="3175">
            <a:solidFill>
              <a:schemeClr val="accent1">
                <a:alpha val="50000"/>
              </a:schemeClr>
            </a:solidFill>
          </a:ln>
          <a:effectLst>
            <a:outerShdw blurRad="4445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bg1"/>
              </a:solidFill>
              <a:cs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/>
          <p:nvPr>
            <p:custDataLst>
              <p:tags r:id="rId2"/>
            </p:custDataLst>
          </p:nvPr>
        </p:nvGraphicFramePr>
        <p:xfrm>
          <a:off x="659765" y="3630295"/>
          <a:ext cx="5172075" cy="1802765"/>
        </p:xfrm>
        <a:graphic>
          <a:graphicData uri="http://schemas.openxmlformats.org/drawingml/2006/table">
            <a:tbl>
              <a:tblPr firstRow="1" bandRow="1">
                <a:tableStyleId>{CD34B7C3-1B0F-0207-1DE5-22D91AFE4651}</a:tableStyleId>
              </a:tblPr>
              <a:tblGrid>
                <a:gridCol w="1746885"/>
                <a:gridCol w="1159510"/>
                <a:gridCol w="1148715"/>
                <a:gridCol w="1116965"/>
              </a:tblGrid>
              <a:tr h="471805"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+mn-ea"/>
                          <a:cs typeface="微软雅黑" panose="020B0503020204020204" pitchFamily="34" charset="-122"/>
                          <a:sym typeface="+mn-ea"/>
                        </a:rPr>
                        <a:t>流程名称</a:t>
                      </a:r>
                      <a:endParaRPr lang="zh-CN" altLang="en-US" sz="1600" dirty="0">
                        <a:solidFill>
                          <a:srgbClr val="FFFFFF"/>
                        </a:solidFill>
                        <a:latin typeface="+mn-ea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+mn-ea"/>
                          <a:cs typeface="微软雅黑" panose="020B0503020204020204" pitchFamily="34" charset="-122"/>
                          <a:sym typeface="+mn-ea"/>
                        </a:rPr>
                        <a:t>店铺数量</a:t>
                      </a:r>
                      <a:endParaRPr lang="zh-CN" altLang="en-US" sz="1600" dirty="0">
                        <a:solidFill>
                          <a:srgbClr val="FFFFFF"/>
                        </a:solidFill>
                        <a:latin typeface="+mn-ea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+mn-ea"/>
                          <a:cs typeface="微软雅黑" panose="020B0503020204020204" pitchFamily="34" charset="-122"/>
                          <a:sym typeface="+mn-ea"/>
                        </a:rPr>
                        <a:t>工作时长</a:t>
                      </a:r>
                      <a:endParaRPr lang="zh-CN" altLang="en-US" sz="1600" dirty="0">
                        <a:solidFill>
                          <a:srgbClr val="FFFFFF"/>
                        </a:solidFill>
                        <a:latin typeface="+mn-ea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+mn-ea"/>
                          <a:cs typeface="微软雅黑" panose="020B0503020204020204" pitchFamily="34" charset="-122"/>
                          <a:sym typeface="+mn-ea"/>
                        </a:rPr>
                        <a:t>错误率</a:t>
                      </a:r>
                      <a:endParaRPr lang="zh-CN" altLang="en-US" sz="1600" dirty="0">
                        <a:solidFill>
                          <a:srgbClr val="FFFFFF"/>
                        </a:solidFill>
                        <a:latin typeface="+mn-ea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</a:tr>
              <a:tr h="67754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cs typeface="微软雅黑" panose="020B0503020204020204" pitchFamily="34" charset="-122"/>
                          <a:sym typeface="+mn-ea"/>
                        </a:rPr>
                        <a:t>敏感数据报表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cs typeface="+mn-ea"/>
                        </a:rPr>
                        <a:t>1家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cs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cs typeface="+mn-ea"/>
                        </a:rPr>
                        <a:t>10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cs typeface="+mn-ea"/>
                        </a:rPr>
                        <a:t>分钟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cs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</a:rPr>
                        <a:t>0~3%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</a:endParaRPr>
                    </a:p>
                  </a:txBody>
                  <a:tcPr anchor="ctr"/>
                </a:tc>
              </a:tr>
              <a:tr h="653415">
                <a:tc gridSpan="2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n-ea"/>
                          <a:cs typeface="微软雅黑" panose="020B0503020204020204" pitchFamily="34" charset="-122"/>
                          <a:sym typeface="+mn-ea"/>
                        </a:rPr>
                        <a:t>人工用时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n-ea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 hMerge="1"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10分钟</a:t>
                      </a:r>
                      <a:endParaRPr lang="zh-CN" altLang="en-US" sz="18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  <a:sym typeface="+mn-ea"/>
                        </a:rPr>
                        <a:t>0~3%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  <a:sym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3" name="直角三角形 12"/>
          <p:cNvSpPr/>
          <p:nvPr>
            <p:custDataLst>
              <p:tags r:id="rId3"/>
            </p:custDataLst>
          </p:nvPr>
        </p:nvSpPr>
        <p:spPr>
          <a:xfrm flipH="1">
            <a:off x="1417955" y="1132207"/>
            <a:ext cx="107951" cy="9239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pitchFamily="34" charset="-122"/>
            </a:endParaRPr>
          </a:p>
        </p:txBody>
      </p:sp>
      <p:sp>
        <p:nvSpPr>
          <p:cNvPr id="14" name="直角三角形 13"/>
          <p:cNvSpPr/>
          <p:nvPr>
            <p:custDataLst>
              <p:tags r:id="rId4"/>
            </p:custDataLst>
          </p:nvPr>
        </p:nvSpPr>
        <p:spPr>
          <a:xfrm flipH="1">
            <a:off x="739139" y="1812925"/>
            <a:ext cx="109111" cy="127635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>
            <p:custDataLst>
              <p:tags r:id="rId5"/>
            </p:custDataLst>
          </p:nvPr>
        </p:nvSpPr>
        <p:spPr>
          <a:xfrm>
            <a:off x="848360" y="1224280"/>
            <a:ext cx="10579100" cy="1109345"/>
          </a:xfrm>
          <a:prstGeom prst="roundRect">
            <a:avLst>
              <a:gd name="adj" fmla="val 11685"/>
            </a:avLst>
          </a:prstGeom>
          <a:gradFill>
            <a:gsLst>
              <a:gs pos="0">
                <a:schemeClr val="accent1">
                  <a:alpha val="5000"/>
                  <a:lumMod val="45000"/>
                  <a:lumOff val="55000"/>
                </a:schemeClr>
              </a:gs>
              <a:gs pos="100000">
                <a:schemeClr val="accent1">
                  <a:alpha val="20000"/>
                  <a:lumMod val="50000"/>
                  <a:lumOff val="50000"/>
                </a:schemeClr>
              </a:gs>
            </a:gsLst>
            <a:lin ang="10800000" scaled="0"/>
          </a:gradFill>
          <a:ln w="3175">
            <a:solidFill>
              <a:schemeClr val="accent1">
                <a:alpha val="50000"/>
              </a:schemeClr>
            </a:solidFill>
          </a:ln>
          <a:effectLst>
            <a:outerShdw blurRad="4445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360044" rIns="360000" rtlCol="0" anchor="ctr"/>
          <a:lstStyle/>
          <a:p>
            <a:pPr algn="l">
              <a:buClrTx/>
              <a:buSzTx/>
              <a:buFontTx/>
            </a:pP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退菜、赠菜、免单、反结等敏感信息的</a:t>
            </a:r>
            <a:r>
              <a:rPr lang="zh-CN" altLang="en-US" sz="1400" b="1" dirty="0">
                <a:gradFill>
                  <a:gsLst>
                    <a:gs pos="0">
                      <a:srgbClr val="D9717D"/>
                    </a:gs>
                    <a:gs pos="100000">
                      <a:srgbClr val="E32E37"/>
                    </a:gs>
                  </a:gsLst>
                  <a:lin ang="5400000" scaled="1"/>
                </a:gradFill>
                <a:latin typeface="+mn-ea"/>
                <a:cs typeface="+mn-ea"/>
                <a:sym typeface="+mn-ea"/>
              </a:rPr>
              <a:t>每日每家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店铺的统计工作</a:t>
            </a:r>
            <a:r>
              <a:rPr lang="zh-CN" altLang="en-US" sz="1400" b="1" dirty="0">
                <a:gradFill>
                  <a:gsLst>
                    <a:gs pos="0">
                      <a:srgbClr val="D9717D"/>
                    </a:gs>
                    <a:gs pos="100000">
                      <a:srgbClr val="E32E37"/>
                    </a:gs>
                  </a:gsLst>
                  <a:lin ang="5400000" scaled="1"/>
                </a:gradFill>
                <a:latin typeface="+mn-ea"/>
                <a:cs typeface="+mn-ea"/>
                <a:sym typeface="+mn-ea"/>
              </a:rPr>
              <a:t>人工用时为10分钟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，</a:t>
            </a:r>
            <a:r>
              <a:rPr lang="zh-CN" altLang="en-US" sz="1400" b="1" dirty="0">
                <a:gradFill>
                  <a:gsLst>
                    <a:gs pos="0">
                      <a:srgbClr val="D9717D"/>
                    </a:gs>
                    <a:gs pos="100000">
                      <a:srgbClr val="E32E37"/>
                    </a:gs>
                  </a:gsLst>
                  <a:lin ang="5400000" scaled="1"/>
                </a:gradFill>
                <a:latin typeface="+mn-ea"/>
                <a:cs typeface="+mn-ea"/>
                <a:sym typeface="+mn-ea"/>
              </a:rPr>
              <a:t>慧财管家实际用时为90秒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，</a:t>
            </a:r>
            <a:r>
              <a:rPr lang="zh-CN" altLang="en-US" sz="1400" b="1" dirty="0">
                <a:gradFill>
                  <a:gsLst>
                    <a:gs pos="0">
                      <a:srgbClr val="D9717D"/>
                    </a:gs>
                    <a:gs pos="100000">
                      <a:srgbClr val="E32E37"/>
                    </a:gs>
                  </a:gsLst>
                  <a:lin ang="5400000" scaled="1"/>
                </a:gradFill>
                <a:latin typeface="+mn-ea"/>
                <a:cs typeface="+mn-ea"/>
                <a:sym typeface="+mn-ea"/>
              </a:rPr>
              <a:t>节省</a:t>
            </a:r>
            <a:r>
              <a:rPr lang="zh-CN" altLang="en-US" sz="14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了该流程的</a:t>
            </a:r>
            <a:r>
              <a:rPr lang="zh-CN" altLang="en-US" sz="1400" b="1" dirty="0">
                <a:gradFill>
                  <a:gsLst>
                    <a:gs pos="0">
                      <a:srgbClr val="D9717D"/>
                    </a:gs>
                    <a:gs pos="100000">
                      <a:srgbClr val="E32E37"/>
                    </a:gs>
                  </a:gsLst>
                  <a:lin ang="5400000" scaled="1"/>
                </a:gradFill>
                <a:latin typeface="+mn-ea"/>
                <a:cs typeface="+mn-ea"/>
                <a:sym typeface="+mn-ea"/>
              </a:rPr>
              <a:t>85%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的时间！</a:t>
            </a:r>
            <a:endParaRPr lang="zh-CN" altLang="en-US" sz="1400" b="1" dirty="0">
              <a:gradFill>
                <a:gsLst>
                  <a:gs pos="0">
                    <a:srgbClr val="D9717D"/>
                  </a:gs>
                  <a:gs pos="100000">
                    <a:srgbClr val="E32E37"/>
                  </a:gs>
                </a:gsLst>
                <a:lin ang="5400000" scaled="1"/>
              </a:gradFill>
              <a:latin typeface="+mn-ea"/>
              <a:cs typeface="+mn-ea"/>
              <a:sym typeface="+mn-ea"/>
            </a:endParaRPr>
          </a:p>
        </p:txBody>
      </p:sp>
      <p:sp>
        <p:nvSpPr>
          <p:cNvPr id="16" name="斜纹 15"/>
          <p:cNvSpPr/>
          <p:nvPr>
            <p:custDataLst>
              <p:tags r:id="rId6"/>
            </p:custDataLst>
          </p:nvPr>
        </p:nvSpPr>
        <p:spPr>
          <a:xfrm>
            <a:off x="739140" y="1132205"/>
            <a:ext cx="786765" cy="808355"/>
          </a:xfrm>
          <a:prstGeom prst="diagStripe">
            <a:avLst>
              <a:gd name="adj" fmla="val 51773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18900000" scaled="0"/>
          </a:gradFill>
          <a:ln>
            <a:noFill/>
          </a:ln>
          <a:effectLst>
            <a:outerShdw blurRad="76200" dist="38100" dir="2700000" algn="tl" rotWithShape="0">
              <a:schemeClr val="accent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34565" y="2453005"/>
            <a:ext cx="20262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人工手动操作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23" name="圆角矩形 20"/>
          <p:cNvSpPr/>
          <p:nvPr>
            <p:custDataLst>
              <p:tags r:id="rId7"/>
            </p:custDataLst>
          </p:nvPr>
        </p:nvSpPr>
        <p:spPr>
          <a:xfrm>
            <a:off x="6308513" y="2948940"/>
            <a:ext cx="5087620" cy="3044613"/>
          </a:xfrm>
          <a:prstGeom prst="roundRect">
            <a:avLst>
              <a:gd name="adj" fmla="val 3104"/>
            </a:avLst>
          </a:prstGeom>
          <a:solidFill>
            <a:schemeClr val="lt1">
              <a:lumMod val="100000"/>
            </a:schemeClr>
          </a:solidFill>
          <a:ln w="3175">
            <a:solidFill>
              <a:schemeClr val="accent1">
                <a:alpha val="50000"/>
              </a:schemeClr>
            </a:solidFill>
          </a:ln>
          <a:effectLst>
            <a:outerShdw blurRad="4445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  <a:cs typeface="微软雅黑" panose="020B0503020204020204" pitchFamily="34" charset="-122"/>
            </a:endParaRPr>
          </a:p>
        </p:txBody>
      </p:sp>
      <p:graphicFrame>
        <p:nvGraphicFramePr>
          <p:cNvPr id="24" name="表格 23"/>
          <p:cNvGraphicFramePr/>
          <p:nvPr>
            <p:custDataLst>
              <p:tags r:id="rId8"/>
            </p:custDataLst>
          </p:nvPr>
        </p:nvGraphicFramePr>
        <p:xfrm>
          <a:off x="6455833" y="3630083"/>
          <a:ext cx="4758690" cy="2698750"/>
        </p:xfrm>
        <a:graphic>
          <a:graphicData uri="http://schemas.openxmlformats.org/drawingml/2006/table">
            <a:tbl>
              <a:tblPr firstRow="1" bandRow="1">
                <a:tableStyleId>{CD34B7C3-1B0F-0207-1DE5-22D91AFE4651}</a:tableStyleId>
              </a:tblPr>
              <a:tblGrid>
                <a:gridCol w="1587500"/>
                <a:gridCol w="1016635"/>
                <a:gridCol w="1032510"/>
                <a:gridCol w="1122045"/>
              </a:tblGrid>
              <a:tr h="49149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+mj-ea"/>
                          <a:ea typeface="+mj-ea"/>
                          <a:cs typeface="微软雅黑" panose="020B0503020204020204" pitchFamily="34" charset="-122"/>
                          <a:sym typeface="+mn-ea"/>
                        </a:rPr>
                        <a:t>流程名称</a:t>
                      </a:r>
                      <a:endParaRPr lang="zh-CN" altLang="en-US" sz="1600" dirty="0">
                        <a:latin typeface="+mj-ea"/>
                        <a:ea typeface="+mj-ea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+mj-ea"/>
                          <a:ea typeface="+mj-ea"/>
                          <a:cs typeface="微软雅黑" panose="020B0503020204020204" pitchFamily="34" charset="-122"/>
                          <a:sym typeface="+mn-ea"/>
                        </a:rPr>
                        <a:t>店铺数量</a:t>
                      </a:r>
                      <a:endParaRPr lang="zh-CN" altLang="en-US" sz="1600" dirty="0">
                        <a:latin typeface="+mj-ea"/>
                        <a:ea typeface="+mj-ea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+mj-ea"/>
                          <a:ea typeface="+mj-ea"/>
                          <a:cs typeface="微软雅黑" panose="020B0503020204020204" pitchFamily="34" charset="-122"/>
                          <a:sym typeface="+mn-ea"/>
                        </a:rPr>
                        <a:t>工作时长</a:t>
                      </a:r>
                      <a:endParaRPr lang="zh-CN" altLang="en-US" sz="1600" dirty="0">
                        <a:latin typeface="+mj-ea"/>
                        <a:ea typeface="+mj-ea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+mj-ea"/>
                          <a:ea typeface="+mj-ea"/>
                          <a:cs typeface="微软雅黑" panose="020B0503020204020204" pitchFamily="34" charset="-122"/>
                          <a:sym typeface="+mn-ea"/>
                        </a:rPr>
                        <a:t>错误率</a:t>
                      </a:r>
                      <a:endParaRPr lang="zh-CN" altLang="en-US" sz="1600" dirty="0">
                        <a:latin typeface="+mj-ea"/>
                        <a:ea typeface="+mj-ea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</a:tr>
              <a:tr h="4400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微软雅黑" panose="020B0503020204020204" pitchFamily="34" charset="-122"/>
                          <a:sym typeface="+mn-ea"/>
                        </a:rPr>
                        <a:t>敏感数据报表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+mj-ea"/>
                        </a:rPr>
                        <a:t>1家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+mj-ea"/>
                        </a:rPr>
                        <a:t>90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+mj-ea"/>
                        </a:rPr>
                        <a:t>秒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j-ea"/>
                          <a:ea typeface="+mj-ea"/>
                          <a:cs typeface="+mn-ea"/>
                        </a:rPr>
                        <a:t>0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j-ea"/>
                        <a:ea typeface="+mj-ea"/>
                        <a:cs typeface="+mn-ea"/>
                      </a:endParaRPr>
                    </a:p>
                  </a:txBody>
                  <a:tcPr anchor="ctr"/>
                </a:tc>
              </a:tr>
              <a:tr h="492125">
                <a:tc grid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微软雅黑" panose="020B0503020204020204" pitchFamily="34" charset="-122"/>
                          <a:sym typeface="+mn-ea"/>
                        </a:rPr>
                        <a:t>慧财管家用时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cPr marL="68580" marR="68580" marT="34290" marB="34290"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j-ea"/>
                          <a:ea typeface="+mj-ea"/>
                          <a:cs typeface="+mj-ea"/>
                        </a:rPr>
                        <a:t>90</a:t>
                      </a: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j-ea"/>
                          <a:ea typeface="+mj-ea"/>
                          <a:cs typeface="+mj-ea"/>
                        </a:rPr>
                        <a:t>秒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j-ea"/>
                          <a:ea typeface="+mj-ea"/>
                          <a:cs typeface="+mn-ea"/>
                          <a:sym typeface="+mn-ea"/>
                        </a:rPr>
                        <a:t>0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j-ea"/>
                        <a:ea typeface="+mj-ea"/>
                        <a:cs typeface="+mn-ea"/>
                        <a:sym typeface="+mn-ea"/>
                      </a:endParaRPr>
                    </a:p>
                  </a:txBody>
                  <a:tcPr anchor="ctr"/>
                </a:tc>
              </a:tr>
              <a:tr h="395605">
                <a:tc grid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+mj-ea"/>
                          <a:ea typeface="+mj-ea"/>
                          <a:cs typeface="微软雅黑" panose="020B0503020204020204" pitchFamily="34" charset="-122"/>
                        </a:rPr>
                        <a:t>人工用时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+mj-ea"/>
                        <a:ea typeface="+mj-ea"/>
                        <a:cs typeface="微软雅黑" panose="020B0503020204020204" pitchFamily="34" charset="-122"/>
                      </a:endParaRPr>
                    </a:p>
                  </a:txBody>
                  <a:tcPr anchor="ctr">
                    <a:solidFill>
                      <a:srgbClr val="D3DFEE"/>
                    </a:solidFill>
                  </a:tcPr>
                </a:tc>
                <a:tc hMerge="1">
                  <a:tcPr marL="68580" marR="68580" marT="34290" marB="34290"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j-ea"/>
                          <a:ea typeface="+mj-ea"/>
                          <a:cs typeface="+mj-ea"/>
                        </a:rPr>
                        <a:t>0分钟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anchor="ctr">
                    <a:solidFill>
                      <a:srgbClr val="D3DFEE"/>
                    </a:solidFill>
                  </a:tcPr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j-ea"/>
                          <a:ea typeface="+mj-ea"/>
                          <a:cs typeface="+mn-ea"/>
                          <a:sym typeface="+mn-ea"/>
                        </a:rPr>
                        <a:t>0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j-ea"/>
                        <a:ea typeface="+mj-ea"/>
                        <a:cs typeface="+mn-ea"/>
                        <a:sym typeface="+mn-ea"/>
                      </a:endParaRPr>
                    </a:p>
                  </a:txBody>
                  <a:tcPr anchor="ctr">
                    <a:solidFill>
                      <a:srgbClr val="D3DFEE"/>
                    </a:solidFill>
                  </a:tcPr>
                </a:tc>
              </a:tr>
            </a:tbl>
          </a:graphicData>
        </a:graphic>
      </p:graphicFrame>
      <p:sp>
        <p:nvSpPr>
          <p:cNvPr id="26" name="文本框 25"/>
          <p:cNvSpPr txBox="1"/>
          <p:nvPr/>
        </p:nvSpPr>
        <p:spPr>
          <a:xfrm>
            <a:off x="5445760" y="4010025"/>
            <a:ext cx="1384300" cy="92202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6400" b="1">
                <a:gradFill>
                  <a:gsLst>
                    <a:gs pos="50000">
                      <a:schemeClr val="accent1"/>
                    </a:gs>
                    <a:gs pos="0">
                      <a:schemeClr val="accent1">
                        <a:lumMod val="25000"/>
                        <a:lumOff val="75000"/>
                      </a:schemeClr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5400000" scaled="1"/>
                </a:gradFill>
                <a:cs typeface="微软雅黑" panose="020B0503020204020204" pitchFamily="34" charset="-122"/>
              </a:rPr>
              <a:t>VS</a:t>
            </a:r>
            <a:endParaRPr lang="en-US" altLang="zh-CN" sz="6400" b="1"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1"/>
              </a:gradFill>
              <a:cs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938010" y="2411095"/>
            <a:ext cx="382905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</a:rPr>
              <a:t>慧财管家自动</a:t>
            </a: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生成敏感数据报表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43027" y="275777"/>
            <a:ext cx="416579" cy="333353"/>
            <a:chOff x="357327" y="190052"/>
            <a:chExt cx="416579" cy="333353"/>
          </a:xfrm>
        </p:grpSpPr>
        <p:sp>
          <p:nvSpPr>
            <p:cNvPr id="22" name="箭头: V 形 13"/>
            <p:cNvSpPr/>
            <p:nvPr/>
          </p:nvSpPr>
          <p:spPr>
            <a:xfrm>
              <a:off x="435908" y="190052"/>
              <a:ext cx="337998" cy="333353"/>
            </a:xfrm>
            <a:prstGeom prst="chevron">
              <a:avLst>
                <a:gd name="adj" fmla="val 3489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" name="箭头: V 形 5"/>
            <p:cNvSpPr/>
            <p:nvPr/>
          </p:nvSpPr>
          <p:spPr>
            <a:xfrm>
              <a:off x="357327" y="190052"/>
              <a:ext cx="337998" cy="333353"/>
            </a:xfrm>
            <a:prstGeom prst="chevron">
              <a:avLst>
                <a:gd name="adj" fmla="val 3489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 bwMode="auto">
          <a:xfrm>
            <a:off x="697865" y="218440"/>
            <a:ext cx="5870575" cy="4603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400" b="1" spc="225" dirty="0">
                <a:solidFill>
                  <a:schemeClr val="accent1"/>
                </a:solidFill>
                <a:cs typeface="+mn-ea"/>
                <a:sym typeface="+mn-lt"/>
              </a:rPr>
              <a:t>功能说明</a:t>
            </a:r>
            <a:r>
              <a:rPr lang="en-US" altLang="zh-CN" sz="2400" b="1" spc="225" dirty="0">
                <a:solidFill>
                  <a:schemeClr val="accent1"/>
                </a:solidFill>
                <a:cs typeface="+mn-ea"/>
                <a:sym typeface="+mn-lt"/>
              </a:rPr>
              <a:t>   3.</a:t>
            </a:r>
            <a:r>
              <a:rPr lang="zh-CN" altLang="en-US" sz="2400" b="1" spc="225" dirty="0">
                <a:solidFill>
                  <a:schemeClr val="accent1"/>
                </a:solidFill>
                <a:cs typeface="+mn-ea"/>
                <a:sym typeface="+mn-ea"/>
              </a:rPr>
              <a:t>自动生成敏感数据报表</a:t>
            </a:r>
            <a:endParaRPr lang="zh-CN" altLang="en-US" sz="2400" b="1" spc="225" dirty="0">
              <a:solidFill>
                <a:schemeClr val="accent1"/>
              </a:solidFill>
              <a:cs typeface="+mn-ea"/>
              <a:sym typeface="+mn-ea"/>
            </a:endParaRPr>
          </a:p>
        </p:txBody>
      </p:sp>
      <p:pic>
        <p:nvPicPr>
          <p:cNvPr id="6" name="图片 5" descr="eae0cc86b5dd7df741bc356d781050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565640" y="195580"/>
            <a:ext cx="2332355" cy="492760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3469640" y="4932045"/>
            <a:ext cx="1360805" cy="426720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直角三角形 12"/>
          <p:cNvSpPr/>
          <p:nvPr>
            <p:custDataLst>
              <p:tags r:id="rId1"/>
            </p:custDataLst>
          </p:nvPr>
        </p:nvSpPr>
        <p:spPr>
          <a:xfrm flipH="1">
            <a:off x="1417955" y="1132207"/>
            <a:ext cx="107951" cy="9239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pitchFamily="34" charset="-122"/>
            </a:endParaRPr>
          </a:p>
        </p:txBody>
      </p:sp>
      <p:sp>
        <p:nvSpPr>
          <p:cNvPr id="14" name="直角三角形 13"/>
          <p:cNvSpPr/>
          <p:nvPr>
            <p:custDataLst>
              <p:tags r:id="rId2"/>
            </p:custDataLst>
          </p:nvPr>
        </p:nvSpPr>
        <p:spPr>
          <a:xfrm flipH="1">
            <a:off x="739139" y="1812925"/>
            <a:ext cx="109111" cy="127635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>
            <p:custDataLst>
              <p:tags r:id="rId3"/>
            </p:custDataLst>
          </p:nvPr>
        </p:nvSpPr>
        <p:spPr>
          <a:xfrm>
            <a:off x="848360" y="1224280"/>
            <a:ext cx="10579100" cy="1109345"/>
          </a:xfrm>
          <a:prstGeom prst="roundRect">
            <a:avLst>
              <a:gd name="adj" fmla="val 11685"/>
            </a:avLst>
          </a:prstGeom>
          <a:gradFill>
            <a:gsLst>
              <a:gs pos="0">
                <a:schemeClr val="accent1">
                  <a:alpha val="5000"/>
                  <a:lumMod val="45000"/>
                  <a:lumOff val="55000"/>
                </a:schemeClr>
              </a:gs>
              <a:gs pos="100000">
                <a:schemeClr val="accent1">
                  <a:alpha val="20000"/>
                  <a:lumMod val="50000"/>
                  <a:lumOff val="50000"/>
                </a:schemeClr>
              </a:gs>
            </a:gsLst>
            <a:lin ang="10800000" scaled="0"/>
          </a:gradFill>
          <a:ln w="3175">
            <a:solidFill>
              <a:schemeClr val="accent1">
                <a:alpha val="50000"/>
              </a:schemeClr>
            </a:solidFill>
          </a:ln>
          <a:effectLst>
            <a:outerShdw blurRad="4445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360044" rIns="360000" rtlCol="0" anchor="ctr"/>
          <a:lstStyle/>
          <a:p>
            <a:pPr algn="l">
              <a:buClrTx/>
              <a:buSzTx/>
              <a:buFontTx/>
            </a:pP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抖音、美团直播数据、流量、视频数据、成交额分析等运营数据</a:t>
            </a:r>
            <a:r>
              <a:rPr lang="zh-CN" altLang="en-US" sz="1400" b="1" dirty="0">
                <a:gradFill>
                  <a:gsLst>
                    <a:gs pos="0">
                      <a:srgbClr val="D9717D"/>
                    </a:gs>
                    <a:gs pos="100000">
                      <a:srgbClr val="E32E37"/>
                    </a:gs>
                  </a:gsLst>
                  <a:lin ang="5400000" scaled="1"/>
                </a:gradFill>
                <a:latin typeface="+mn-ea"/>
                <a:cs typeface="+mn-ea"/>
                <a:sym typeface="+mn-ea"/>
              </a:rPr>
              <a:t>每日每家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店铺的</a:t>
            </a:r>
            <a:r>
              <a:rPr lang="zh-CN" altLang="en-US" sz="1400" b="1" dirty="0">
                <a:gradFill>
                  <a:gsLst>
                    <a:gs pos="0">
                      <a:srgbClr val="D9717D"/>
                    </a:gs>
                    <a:gs pos="100000">
                      <a:srgbClr val="E32E37"/>
                    </a:gs>
                  </a:gsLst>
                  <a:lin ang="5400000" scaled="1"/>
                </a:gradFill>
                <a:latin typeface="+mn-ea"/>
                <a:cs typeface="+mn-ea"/>
                <a:sym typeface="+mn-ea"/>
              </a:rPr>
              <a:t>人工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统计用时</a:t>
            </a:r>
            <a:r>
              <a:rPr lang="zh-CN" altLang="en-US" sz="1400" b="1" dirty="0">
                <a:gradFill>
                  <a:gsLst>
                    <a:gs pos="0">
                      <a:srgbClr val="D9717D"/>
                    </a:gs>
                    <a:gs pos="100000">
                      <a:srgbClr val="E32E37"/>
                    </a:gs>
                  </a:gsLst>
                  <a:lin ang="5400000" scaled="1"/>
                </a:gradFill>
                <a:latin typeface="+mn-ea"/>
                <a:cs typeface="+mn-ea"/>
                <a:sym typeface="+mn-ea"/>
              </a:rPr>
              <a:t>为100分钟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，</a:t>
            </a:r>
            <a:r>
              <a:rPr lang="zh-CN" altLang="en-US" sz="1400" b="1" dirty="0">
                <a:gradFill>
                  <a:gsLst>
                    <a:gs pos="0">
                      <a:srgbClr val="D9717D"/>
                    </a:gs>
                    <a:gs pos="100000">
                      <a:srgbClr val="E32E37"/>
                    </a:gs>
                  </a:gsLst>
                  <a:lin ang="5400000" scaled="1"/>
                </a:gradFill>
                <a:latin typeface="+mn-ea"/>
                <a:cs typeface="+mn-ea"/>
                <a:sym typeface="+mn-ea"/>
              </a:rPr>
              <a:t>慧财管家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实际</a:t>
            </a:r>
            <a:r>
              <a:rPr lang="zh-CN" altLang="en-US" sz="1400" b="1" dirty="0">
                <a:gradFill>
                  <a:gsLst>
                    <a:gs pos="0">
                      <a:srgbClr val="D9717D"/>
                    </a:gs>
                    <a:gs pos="100000">
                      <a:srgbClr val="E32E37"/>
                    </a:gs>
                  </a:gsLst>
                  <a:lin ang="5400000" scaled="1"/>
                </a:gradFill>
                <a:latin typeface="+mn-ea"/>
                <a:cs typeface="+mn-ea"/>
                <a:sym typeface="+mn-ea"/>
              </a:rPr>
              <a:t>用时为31分钟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，</a:t>
            </a:r>
            <a:r>
              <a:rPr lang="zh-CN" altLang="en-US" sz="1400" b="1" dirty="0">
                <a:gradFill>
                  <a:gsLst>
                    <a:gs pos="0">
                      <a:srgbClr val="D9717D"/>
                    </a:gs>
                    <a:gs pos="100000">
                      <a:srgbClr val="E32E37"/>
                    </a:gs>
                  </a:gsLst>
                  <a:lin ang="5400000" scaled="1"/>
                </a:gradFill>
                <a:latin typeface="+mn-ea"/>
                <a:cs typeface="+mn-ea"/>
                <a:sym typeface="+mn-ea"/>
              </a:rPr>
              <a:t>节省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了该流程的</a:t>
            </a:r>
            <a:r>
              <a:rPr lang="zh-CN" altLang="en-US" sz="1400" b="1" dirty="0">
                <a:gradFill>
                  <a:gsLst>
                    <a:gs pos="0">
                      <a:srgbClr val="D9717D"/>
                    </a:gs>
                    <a:gs pos="100000">
                      <a:srgbClr val="E32E37"/>
                    </a:gs>
                  </a:gsLst>
                  <a:lin ang="5400000" scaled="1"/>
                </a:gradFill>
                <a:latin typeface="+mn-ea"/>
                <a:cs typeface="+mn-ea"/>
                <a:sym typeface="+mn-ea"/>
              </a:rPr>
              <a:t>69%的时间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！</a:t>
            </a:r>
            <a:endParaRPr lang="zh-CN" altLang="en-US" sz="16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6" name="斜纹 15"/>
          <p:cNvSpPr/>
          <p:nvPr>
            <p:custDataLst>
              <p:tags r:id="rId4"/>
            </p:custDataLst>
          </p:nvPr>
        </p:nvSpPr>
        <p:spPr>
          <a:xfrm>
            <a:off x="739140" y="1132205"/>
            <a:ext cx="786765" cy="808355"/>
          </a:xfrm>
          <a:prstGeom prst="diagStripe">
            <a:avLst>
              <a:gd name="adj" fmla="val 51773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18900000" scaled="0"/>
          </a:gradFill>
          <a:ln>
            <a:noFill/>
          </a:ln>
          <a:effectLst>
            <a:outerShdw blurRad="76200" dist="38100" dir="2700000" algn="tl" rotWithShape="0">
              <a:schemeClr val="accent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232660" y="2422525"/>
            <a:ext cx="202628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人工手动操作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439535" y="2442210"/>
            <a:ext cx="479552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</a:rPr>
              <a:t>慧财管家自动</a:t>
            </a: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生成自动生成运营数据报表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43027" y="275777"/>
            <a:ext cx="416579" cy="333353"/>
            <a:chOff x="357327" y="190052"/>
            <a:chExt cx="416579" cy="333353"/>
          </a:xfrm>
        </p:grpSpPr>
        <p:sp>
          <p:nvSpPr>
            <p:cNvPr id="22" name="箭头: V 形 13"/>
            <p:cNvSpPr/>
            <p:nvPr/>
          </p:nvSpPr>
          <p:spPr>
            <a:xfrm>
              <a:off x="435908" y="190052"/>
              <a:ext cx="337998" cy="333353"/>
            </a:xfrm>
            <a:prstGeom prst="chevron">
              <a:avLst>
                <a:gd name="adj" fmla="val 3489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" name="箭头: V 形 5"/>
            <p:cNvSpPr/>
            <p:nvPr/>
          </p:nvSpPr>
          <p:spPr>
            <a:xfrm>
              <a:off x="357327" y="190052"/>
              <a:ext cx="337998" cy="333353"/>
            </a:xfrm>
            <a:prstGeom prst="chevron">
              <a:avLst>
                <a:gd name="adj" fmla="val 3489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 bwMode="auto">
          <a:xfrm>
            <a:off x="697865" y="218440"/>
            <a:ext cx="5870575" cy="4603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400" b="1" spc="225" dirty="0">
                <a:solidFill>
                  <a:schemeClr val="accent1"/>
                </a:solidFill>
                <a:cs typeface="+mn-ea"/>
                <a:sym typeface="+mn-lt"/>
              </a:rPr>
              <a:t>功能说明</a:t>
            </a:r>
            <a:r>
              <a:rPr lang="en-US" altLang="zh-CN" sz="2400" b="1" spc="225" dirty="0">
                <a:solidFill>
                  <a:schemeClr val="accent1"/>
                </a:solidFill>
                <a:cs typeface="+mn-ea"/>
                <a:sym typeface="+mn-lt"/>
              </a:rPr>
              <a:t>   4.</a:t>
            </a:r>
            <a:r>
              <a:rPr lang="zh-CN" altLang="en-US" sz="2400" b="1" spc="225" dirty="0">
                <a:solidFill>
                  <a:schemeClr val="accent1"/>
                </a:solidFill>
                <a:cs typeface="+mn-ea"/>
                <a:sym typeface="+mn-ea"/>
              </a:rPr>
              <a:t>自动生成运营数据报表</a:t>
            </a:r>
            <a:endParaRPr lang="zh-CN" altLang="en-US" sz="2400" b="1" spc="225" dirty="0">
              <a:solidFill>
                <a:schemeClr val="accent1"/>
              </a:solidFill>
              <a:cs typeface="+mn-ea"/>
              <a:sym typeface="+mn-ea"/>
            </a:endParaRPr>
          </a:p>
        </p:txBody>
      </p:sp>
      <p:pic>
        <p:nvPicPr>
          <p:cNvPr id="6" name="图片 5" descr="eae0cc86b5dd7df741bc356d78105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5640" y="195580"/>
            <a:ext cx="2332355" cy="492760"/>
          </a:xfrm>
          <a:prstGeom prst="rect">
            <a:avLst/>
          </a:prstGeom>
        </p:spPr>
      </p:pic>
      <p:sp>
        <p:nvSpPr>
          <p:cNvPr id="20" name="圆角矩形 20"/>
          <p:cNvSpPr/>
          <p:nvPr>
            <p:custDataLst>
              <p:tags r:id="rId6"/>
            </p:custDataLst>
          </p:nvPr>
        </p:nvSpPr>
        <p:spPr>
          <a:xfrm>
            <a:off x="494453" y="2970953"/>
            <a:ext cx="5505873" cy="3027680"/>
          </a:xfrm>
          <a:prstGeom prst="roundRect">
            <a:avLst>
              <a:gd name="adj" fmla="val 3104"/>
            </a:avLst>
          </a:prstGeom>
          <a:solidFill>
            <a:schemeClr val="lt1">
              <a:lumMod val="100000"/>
            </a:schemeClr>
          </a:solidFill>
          <a:ln w="3175">
            <a:solidFill>
              <a:schemeClr val="accent1">
                <a:alpha val="50000"/>
              </a:schemeClr>
            </a:solidFill>
          </a:ln>
          <a:effectLst>
            <a:outerShdw blurRad="4445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  <a:cs typeface="微软雅黑" panose="020B0503020204020204" pitchFamily="34" charset="-122"/>
            </a:endParaRPr>
          </a:p>
        </p:txBody>
      </p:sp>
      <p:graphicFrame>
        <p:nvGraphicFramePr>
          <p:cNvPr id="25" name="表格 24"/>
          <p:cNvGraphicFramePr/>
          <p:nvPr>
            <p:custDataLst>
              <p:tags r:id="rId7"/>
            </p:custDataLst>
          </p:nvPr>
        </p:nvGraphicFramePr>
        <p:xfrm>
          <a:off x="659765" y="3335655"/>
          <a:ext cx="5172075" cy="2299335"/>
        </p:xfrm>
        <a:graphic>
          <a:graphicData uri="http://schemas.openxmlformats.org/drawingml/2006/table">
            <a:tbl>
              <a:tblPr firstRow="1" bandRow="1">
                <a:tableStyleId>{CD34B7C3-1B0F-0207-1DE5-22D91AFE4651}</a:tableStyleId>
              </a:tblPr>
              <a:tblGrid>
                <a:gridCol w="1746885"/>
                <a:gridCol w="1159510"/>
                <a:gridCol w="1148715"/>
                <a:gridCol w="1116965"/>
              </a:tblGrid>
              <a:tr h="56007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流程名称</a:t>
                      </a:r>
                      <a:endParaRPr lang="zh-CN" altLang="en-US" sz="160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店铺数量</a:t>
                      </a:r>
                      <a:endParaRPr lang="zh-CN" altLang="en-US" sz="160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工作时长</a:t>
                      </a:r>
                      <a:endParaRPr lang="zh-CN" altLang="en-US" sz="160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错误率</a:t>
                      </a:r>
                      <a:endParaRPr lang="zh-CN" altLang="en-US" sz="160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</a:tr>
              <a:tr h="6305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美团运营数据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60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分钟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</a:rPr>
                        <a:t>0~3%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</a:endParaRPr>
                    </a:p>
                  </a:txBody>
                  <a:tcPr anchor="ctr"/>
                </a:tc>
              </a:tr>
              <a:tr h="63309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抖音运营数据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40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分钟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  <a:sym typeface="+mn-ea"/>
                        </a:rPr>
                        <a:t>0~3%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  <a:sym typeface="+mn-ea"/>
                      </a:endParaRPr>
                    </a:p>
                  </a:txBody>
                  <a:tcPr anchor="ctr"/>
                </a:tc>
              </a:tr>
              <a:tr h="475615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人工用时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 hMerge="1"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100分钟</a:t>
                      </a:r>
                      <a:endParaRPr lang="zh-CN" altLang="en-US" sz="18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  <a:sym typeface="+mn-ea"/>
                        </a:rPr>
                        <a:t>0~3%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  <a:sym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7" name="圆角矩形 20"/>
          <p:cNvSpPr/>
          <p:nvPr>
            <p:custDataLst>
              <p:tags r:id="rId8"/>
            </p:custDataLst>
          </p:nvPr>
        </p:nvSpPr>
        <p:spPr>
          <a:xfrm>
            <a:off x="6308513" y="2948940"/>
            <a:ext cx="5087620" cy="3044613"/>
          </a:xfrm>
          <a:prstGeom prst="roundRect">
            <a:avLst>
              <a:gd name="adj" fmla="val 3104"/>
            </a:avLst>
          </a:prstGeom>
          <a:solidFill>
            <a:schemeClr val="lt1">
              <a:lumMod val="100000"/>
            </a:schemeClr>
          </a:solidFill>
          <a:ln w="3175">
            <a:solidFill>
              <a:schemeClr val="accent1">
                <a:alpha val="50000"/>
              </a:schemeClr>
            </a:solidFill>
          </a:ln>
          <a:effectLst>
            <a:outerShdw blurRad="4445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  <a:cs typeface="微软雅黑" panose="020B0503020204020204" pitchFamily="34" charset="-122"/>
            </a:endParaRPr>
          </a:p>
        </p:txBody>
      </p:sp>
      <p:graphicFrame>
        <p:nvGraphicFramePr>
          <p:cNvPr id="28" name="表格 27"/>
          <p:cNvGraphicFramePr/>
          <p:nvPr>
            <p:custDataLst>
              <p:tags r:id="rId9"/>
            </p:custDataLst>
          </p:nvPr>
        </p:nvGraphicFramePr>
        <p:xfrm>
          <a:off x="6476153" y="3341793"/>
          <a:ext cx="4758690" cy="2303145"/>
        </p:xfrm>
        <a:graphic>
          <a:graphicData uri="http://schemas.openxmlformats.org/drawingml/2006/table">
            <a:tbl>
              <a:tblPr firstRow="1" bandRow="1">
                <a:tableStyleId>{CD34B7C3-1B0F-0207-1DE5-22D91AFE4651}</a:tableStyleId>
              </a:tblPr>
              <a:tblGrid>
                <a:gridCol w="1587500"/>
                <a:gridCol w="1016635"/>
                <a:gridCol w="1032510"/>
                <a:gridCol w="1122045"/>
              </a:tblGrid>
              <a:tr h="49149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流程名称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店铺数量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工作时长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错误率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4400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美团运营数据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18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分钟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</a:rPr>
                        <a:t>0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</a:endParaRPr>
                    </a:p>
                  </a:txBody>
                  <a:tcPr anchor="ctr"/>
                </a:tc>
              </a:tr>
              <a:tr h="4311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抖音运营数据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13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分钟</a:t>
                      </a:r>
                      <a:endParaRPr lang="en-US" altLang="zh-CN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  <a:sym typeface="+mn-ea"/>
                        </a:rPr>
                        <a:t>0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  <a:sym typeface="+mn-ea"/>
                      </a:endParaRPr>
                    </a:p>
                  </a:txBody>
                  <a:tcPr anchor="ctr"/>
                </a:tc>
              </a:tr>
              <a:tr h="44831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慧财管家用时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 hMerge="1"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  <a:sym typeface="+mn-ea"/>
                        </a:rPr>
                        <a:t>31分钟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  <a:sym typeface="+mn-ea"/>
                        </a:rPr>
                        <a:t>0</a:t>
                      </a:r>
                      <a:endParaRPr lang="en-US" altLang="zh-CN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  <a:sym typeface="+mn-ea"/>
                      </a:endParaRPr>
                    </a:p>
                  </a:txBody>
                  <a:tcPr anchor="ctr"/>
                </a:tc>
              </a:tr>
              <a:tr h="492125">
                <a:tc grid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人工用时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cPr marL="68580" marR="68580" marT="34290" marB="34290"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</a:rPr>
                        <a:t>0</a:t>
                      </a: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</a:rPr>
                        <a:t>分钟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  <a:sym typeface="+mn-ea"/>
                        </a:rPr>
                        <a:t>0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  <a:sym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9" name="文本框 28"/>
          <p:cNvSpPr txBox="1"/>
          <p:nvPr/>
        </p:nvSpPr>
        <p:spPr>
          <a:xfrm>
            <a:off x="5422900" y="3993515"/>
            <a:ext cx="1345565" cy="9842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6400" b="1">
                <a:gradFill>
                  <a:gsLst>
                    <a:gs pos="50000">
                      <a:schemeClr val="accent1"/>
                    </a:gs>
                    <a:gs pos="0">
                      <a:schemeClr val="accent1">
                        <a:lumMod val="25000"/>
                        <a:lumOff val="75000"/>
                      </a:schemeClr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5400000" scaled="1"/>
                </a:gradFill>
                <a:cs typeface="微软雅黑" panose="020B0503020204020204" pitchFamily="34" charset="-122"/>
              </a:rPr>
              <a:t>VS</a:t>
            </a:r>
            <a:endParaRPr lang="en-US" altLang="zh-CN" sz="6400" b="1"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1"/>
              </a:gradFill>
              <a:cs typeface="微软雅黑" panose="020B0503020204020204" pitchFamily="34" charset="-122"/>
            </a:endParaRPr>
          </a:p>
        </p:txBody>
      </p:sp>
      <p:sp>
        <p:nvSpPr>
          <p:cNvPr id="2" name="圆角矩形 1"/>
          <p:cNvSpPr/>
          <p:nvPr/>
        </p:nvSpPr>
        <p:spPr>
          <a:xfrm>
            <a:off x="3495040" y="5208270"/>
            <a:ext cx="1360805" cy="426720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00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直角三角形 12"/>
          <p:cNvSpPr/>
          <p:nvPr>
            <p:custDataLst>
              <p:tags r:id="rId1"/>
            </p:custDataLst>
          </p:nvPr>
        </p:nvSpPr>
        <p:spPr>
          <a:xfrm flipH="1">
            <a:off x="1417955" y="1132207"/>
            <a:ext cx="107951" cy="92392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pitchFamily="34" charset="-122"/>
            </a:endParaRPr>
          </a:p>
        </p:txBody>
      </p:sp>
      <p:sp>
        <p:nvSpPr>
          <p:cNvPr id="14" name="直角三角形 13"/>
          <p:cNvSpPr/>
          <p:nvPr>
            <p:custDataLst>
              <p:tags r:id="rId2"/>
            </p:custDataLst>
          </p:nvPr>
        </p:nvSpPr>
        <p:spPr>
          <a:xfrm flipH="1">
            <a:off x="739139" y="1812925"/>
            <a:ext cx="109111" cy="127635"/>
          </a:xfrm>
          <a:prstGeom prst="rtTriangle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pitchFamily="34" charset="-122"/>
            </a:endParaRPr>
          </a:p>
        </p:txBody>
      </p:sp>
      <p:sp>
        <p:nvSpPr>
          <p:cNvPr id="15" name="圆角矩形 14"/>
          <p:cNvSpPr/>
          <p:nvPr>
            <p:custDataLst>
              <p:tags r:id="rId3"/>
            </p:custDataLst>
          </p:nvPr>
        </p:nvSpPr>
        <p:spPr>
          <a:xfrm>
            <a:off x="848360" y="1224280"/>
            <a:ext cx="10579100" cy="1109345"/>
          </a:xfrm>
          <a:prstGeom prst="roundRect">
            <a:avLst>
              <a:gd name="adj" fmla="val 11685"/>
            </a:avLst>
          </a:prstGeom>
          <a:gradFill>
            <a:gsLst>
              <a:gs pos="0">
                <a:schemeClr val="accent1">
                  <a:alpha val="5000"/>
                  <a:lumMod val="45000"/>
                  <a:lumOff val="55000"/>
                </a:schemeClr>
              </a:gs>
              <a:gs pos="100000">
                <a:schemeClr val="accent1">
                  <a:alpha val="20000"/>
                  <a:lumMod val="50000"/>
                  <a:lumOff val="50000"/>
                </a:schemeClr>
              </a:gs>
            </a:gsLst>
            <a:lin ang="10800000" scaled="0"/>
          </a:gradFill>
          <a:ln w="3175">
            <a:solidFill>
              <a:schemeClr val="accent1">
                <a:alpha val="50000"/>
              </a:schemeClr>
            </a:solidFill>
          </a:ln>
          <a:effectLst>
            <a:outerShdw blurRad="444500" dist="38100" dir="2700000" algn="tl" rotWithShape="0">
              <a:prstClr val="black">
                <a:alpha val="7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lIns="360044" rIns="360000" rtlCol="0" anchor="ctr"/>
          <a:lstStyle/>
          <a:p>
            <a:pPr algn="l">
              <a:buClrTx/>
              <a:buSzTx/>
              <a:buFontTx/>
            </a:pPr>
            <a:r>
              <a:rPr lang="zh-CN" altLang="en-US" sz="1600" b="1" spc="225" dirty="0">
                <a:solidFill>
                  <a:schemeClr val="accent1"/>
                </a:solidFill>
                <a:cs typeface="+mn-ea"/>
                <a:sym typeface="+mn-ea"/>
              </a:rPr>
              <a:t>调拨单生成凭证：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不同店铺之间的货品调货，</a:t>
            </a:r>
            <a:r>
              <a:rPr lang="zh-CN" altLang="en-US" sz="1400" b="1" dirty="0">
                <a:gradFill>
                  <a:gsLst>
                    <a:gs pos="0">
                      <a:srgbClr val="D9717D"/>
                    </a:gs>
                    <a:gs pos="100000">
                      <a:srgbClr val="E32E37"/>
                    </a:gs>
                  </a:gsLst>
                  <a:lin ang="5400000" scaled="1"/>
                </a:gradFill>
                <a:latin typeface="+mn-ea"/>
                <a:cs typeface="+mn-ea"/>
                <a:sym typeface="+mn-ea"/>
              </a:rPr>
              <a:t>人工用时10分钟-15分钟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； </a:t>
            </a:r>
            <a:r>
              <a:rPr lang="zh-CN" altLang="en-US" sz="1400" b="1" dirty="0">
                <a:gradFill>
                  <a:gsLst>
                    <a:gs pos="0">
                      <a:srgbClr val="D9717D"/>
                    </a:gs>
                    <a:gs pos="100000">
                      <a:srgbClr val="E32E37"/>
                    </a:gs>
                  </a:gsLst>
                  <a:lin ang="5400000" scaled="1"/>
                </a:gradFill>
                <a:latin typeface="+mn-ea"/>
                <a:cs typeface="+mn-ea"/>
                <a:sym typeface="+mn-ea"/>
              </a:rPr>
              <a:t>慧财管家用时：1分钟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；</a:t>
            </a:r>
            <a:endParaRPr lang="zh-CN" altLang="en-US" sz="16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  <a:p>
            <a:pPr algn="l">
              <a:buClrTx/>
              <a:buSzTx/>
              <a:buFontTx/>
            </a:pPr>
            <a:r>
              <a:rPr lang="zh-CN" altLang="en-US" sz="1600" b="1" spc="225" dirty="0">
                <a:solidFill>
                  <a:schemeClr val="accent1"/>
                </a:solidFill>
                <a:cs typeface="+mn-ea"/>
                <a:sym typeface="+mn-ea"/>
              </a:rPr>
              <a:t>月末结转成本生成凭证：</a:t>
            </a:r>
            <a:r>
              <a:rPr lang="zh-CN" altLang="en-US" sz="1400" b="1" dirty="0">
                <a:gradFill>
                  <a:gsLst>
                    <a:gs pos="0">
                      <a:srgbClr val="D9717D"/>
                    </a:gs>
                    <a:gs pos="100000">
                      <a:srgbClr val="E32E37"/>
                    </a:gs>
                  </a:gsLst>
                  <a:lin ang="5400000" scaled="1"/>
                </a:gradFill>
                <a:latin typeface="+mn-ea"/>
                <a:cs typeface="+mn-ea"/>
                <a:sym typeface="+mn-ea"/>
              </a:rPr>
              <a:t>人工用时15分钟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； </a:t>
            </a:r>
            <a:r>
              <a:rPr lang="zh-CN" altLang="en-US" sz="1400" b="1" dirty="0">
                <a:gradFill>
                  <a:gsLst>
                    <a:gs pos="0">
                      <a:srgbClr val="D9717D"/>
                    </a:gs>
                    <a:gs pos="100000">
                      <a:srgbClr val="E32E37"/>
                    </a:gs>
                  </a:gsLst>
                  <a:lin ang="5400000" scaled="1"/>
                </a:gradFill>
                <a:latin typeface="+mn-ea"/>
                <a:cs typeface="+mn-ea"/>
                <a:sym typeface="+mn-ea"/>
              </a:rPr>
              <a:t>慧财管家用时：1分钟</a:t>
            </a:r>
            <a:r>
              <a:rPr lang="zh-CN" altLang="en-US" sz="16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。</a:t>
            </a:r>
            <a:endParaRPr lang="zh-CN" altLang="en-US" sz="16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6" name="斜纹 15"/>
          <p:cNvSpPr/>
          <p:nvPr>
            <p:custDataLst>
              <p:tags r:id="rId4"/>
            </p:custDataLst>
          </p:nvPr>
        </p:nvSpPr>
        <p:spPr>
          <a:xfrm>
            <a:off x="739140" y="1132205"/>
            <a:ext cx="786765" cy="808355"/>
          </a:xfrm>
          <a:prstGeom prst="diagStripe">
            <a:avLst>
              <a:gd name="adj" fmla="val 51773"/>
            </a:avLst>
          </a:prstGeom>
          <a:gradFill>
            <a:gsLst>
              <a:gs pos="0">
                <a:schemeClr val="accent1">
                  <a:lumMod val="60000"/>
                  <a:lumOff val="40000"/>
                </a:schemeClr>
              </a:gs>
              <a:gs pos="100000">
                <a:schemeClr val="accent1">
                  <a:alpha val="100000"/>
                </a:schemeClr>
              </a:gs>
            </a:gsLst>
            <a:lin ang="18900000" scaled="0"/>
          </a:gradFill>
          <a:ln>
            <a:noFill/>
          </a:ln>
          <a:effectLst>
            <a:outerShdw blurRad="76200" dist="38100" dir="2700000" algn="tl" rotWithShape="0">
              <a:schemeClr val="accent1">
                <a:lumMod val="50000"/>
                <a:alpha val="25000"/>
              </a:scheme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  <a:cs typeface="微软雅黑" panose="020B0503020204020204" pitchFamily="34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320290" y="2432685"/>
            <a:ext cx="18542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人工手动操作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6375400" y="2421255"/>
            <a:ext cx="4859655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</a:rPr>
              <a:t>慧财管家自动</a:t>
            </a:r>
            <a:r>
              <a:rPr lang="zh-CN" altLang="en-US" sz="2000" b="1" dirty="0">
                <a:solidFill>
                  <a:schemeClr val="accent1"/>
                </a:solidFill>
                <a:latin typeface="+mn-ea"/>
                <a:cs typeface="+mn-ea"/>
                <a:sym typeface="+mn-ea"/>
              </a:rPr>
              <a:t>生成调拨单凭证、结转凭证</a:t>
            </a:r>
            <a:endParaRPr lang="zh-CN" altLang="en-US" sz="2000" b="1" dirty="0">
              <a:solidFill>
                <a:schemeClr val="accent1"/>
              </a:solidFill>
              <a:latin typeface="+mn-ea"/>
              <a:cs typeface="+mn-ea"/>
              <a:sym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43027" y="275777"/>
            <a:ext cx="416579" cy="333353"/>
            <a:chOff x="357327" y="190052"/>
            <a:chExt cx="416579" cy="333353"/>
          </a:xfrm>
        </p:grpSpPr>
        <p:sp>
          <p:nvSpPr>
            <p:cNvPr id="22" name="箭头: V 形 13"/>
            <p:cNvSpPr/>
            <p:nvPr/>
          </p:nvSpPr>
          <p:spPr>
            <a:xfrm>
              <a:off x="435908" y="190052"/>
              <a:ext cx="337998" cy="333353"/>
            </a:xfrm>
            <a:prstGeom prst="chevron">
              <a:avLst>
                <a:gd name="adj" fmla="val 3489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3" name="箭头: V 形 5"/>
            <p:cNvSpPr/>
            <p:nvPr/>
          </p:nvSpPr>
          <p:spPr>
            <a:xfrm>
              <a:off x="357327" y="190052"/>
              <a:ext cx="337998" cy="333353"/>
            </a:xfrm>
            <a:prstGeom prst="chevron">
              <a:avLst>
                <a:gd name="adj" fmla="val 3489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" name="文本框 4"/>
          <p:cNvSpPr txBox="1"/>
          <p:nvPr/>
        </p:nvSpPr>
        <p:spPr bwMode="auto">
          <a:xfrm>
            <a:off x="697865" y="218440"/>
            <a:ext cx="8596630" cy="4603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400" b="1" spc="225" dirty="0">
                <a:solidFill>
                  <a:schemeClr val="accent1"/>
                </a:solidFill>
                <a:cs typeface="+mn-ea"/>
                <a:sym typeface="+mn-lt"/>
              </a:rPr>
              <a:t>功能说明</a:t>
            </a:r>
            <a:r>
              <a:rPr lang="en-US" altLang="zh-CN" sz="2400" b="1" spc="225" dirty="0">
                <a:solidFill>
                  <a:schemeClr val="accent1"/>
                </a:solidFill>
                <a:cs typeface="+mn-ea"/>
                <a:sym typeface="+mn-lt"/>
              </a:rPr>
              <a:t>   5.</a:t>
            </a:r>
            <a:r>
              <a:rPr lang="zh-CN" altLang="en-US" sz="2400" b="1" spc="225" dirty="0">
                <a:solidFill>
                  <a:schemeClr val="accent1"/>
                </a:solidFill>
                <a:cs typeface="+mn-ea"/>
                <a:sym typeface="+mn-ea"/>
              </a:rPr>
              <a:t>调拨单生成凭证、月末结转成本生成凭证</a:t>
            </a:r>
            <a:r>
              <a:rPr lang="en-US" altLang="zh-CN" sz="2400" b="1" spc="225" dirty="0">
                <a:solidFill>
                  <a:schemeClr val="accent1"/>
                </a:solidFill>
                <a:cs typeface="+mn-ea"/>
                <a:sym typeface="+mn-ea"/>
              </a:rPr>
              <a:t> </a:t>
            </a:r>
            <a:endParaRPr lang="zh-CN" altLang="en-US" sz="2400" b="1" spc="225" dirty="0">
              <a:solidFill>
                <a:schemeClr val="accent1"/>
              </a:solidFill>
              <a:cs typeface="+mn-ea"/>
              <a:sym typeface="+mn-ea"/>
            </a:endParaRPr>
          </a:p>
        </p:txBody>
      </p:sp>
      <p:pic>
        <p:nvPicPr>
          <p:cNvPr id="6" name="图片 5" descr="eae0cc86b5dd7df741bc356d781050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5640" y="195580"/>
            <a:ext cx="2332355" cy="492760"/>
          </a:xfrm>
          <a:prstGeom prst="rect">
            <a:avLst/>
          </a:prstGeom>
        </p:spPr>
      </p:pic>
      <p:sp>
        <p:nvSpPr>
          <p:cNvPr id="20" name="圆角矩形 20"/>
          <p:cNvSpPr/>
          <p:nvPr>
            <p:custDataLst>
              <p:tags r:id="rId6"/>
            </p:custDataLst>
          </p:nvPr>
        </p:nvSpPr>
        <p:spPr>
          <a:xfrm>
            <a:off x="494453" y="2970953"/>
            <a:ext cx="5505873" cy="3027680"/>
          </a:xfrm>
          <a:prstGeom prst="roundRect">
            <a:avLst>
              <a:gd name="adj" fmla="val 3104"/>
            </a:avLst>
          </a:prstGeom>
          <a:solidFill>
            <a:schemeClr val="lt1">
              <a:lumMod val="100000"/>
            </a:schemeClr>
          </a:solidFill>
          <a:ln w="3175">
            <a:solidFill>
              <a:schemeClr val="accent1">
                <a:alpha val="50000"/>
              </a:schemeClr>
            </a:solidFill>
          </a:ln>
          <a:effectLst>
            <a:outerShdw blurRad="4445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  <a:cs typeface="微软雅黑" panose="020B0503020204020204" pitchFamily="34" charset="-122"/>
            </a:endParaRPr>
          </a:p>
        </p:txBody>
      </p:sp>
      <p:graphicFrame>
        <p:nvGraphicFramePr>
          <p:cNvPr id="25" name="表格 24"/>
          <p:cNvGraphicFramePr/>
          <p:nvPr>
            <p:custDataLst>
              <p:tags r:id="rId7"/>
            </p:custDataLst>
          </p:nvPr>
        </p:nvGraphicFramePr>
        <p:xfrm>
          <a:off x="659765" y="3260090"/>
          <a:ext cx="5172075" cy="2451100"/>
        </p:xfrm>
        <a:graphic>
          <a:graphicData uri="http://schemas.openxmlformats.org/drawingml/2006/table">
            <a:tbl>
              <a:tblPr firstRow="1" bandRow="1">
                <a:tableStyleId>{CD34B7C3-1B0F-0207-1DE5-22D91AFE4651}</a:tableStyleId>
              </a:tblPr>
              <a:tblGrid>
                <a:gridCol w="1746885"/>
                <a:gridCol w="1159510"/>
                <a:gridCol w="1148715"/>
                <a:gridCol w="1116965"/>
              </a:tblGrid>
              <a:tr h="66929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流程名称</a:t>
                      </a:r>
                      <a:endParaRPr lang="zh-CN" altLang="en-US" sz="160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店铺数量</a:t>
                      </a:r>
                      <a:endParaRPr lang="zh-CN" altLang="en-US" sz="160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工作时长</a:t>
                      </a:r>
                      <a:endParaRPr lang="zh-CN" altLang="en-US" sz="160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错误率</a:t>
                      </a:r>
                      <a:endParaRPr lang="zh-CN" altLang="en-US" sz="1600" dirty="0">
                        <a:solidFill>
                          <a:srgbClr val="FFFFFF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</a:tr>
              <a:tr h="65913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调拨单生成凭证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12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分钟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</a:rPr>
                        <a:t>0~3%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</a:endParaRPr>
                    </a:p>
                  </a:txBody>
                  <a:tcPr anchor="ctr"/>
                </a:tc>
              </a:tr>
              <a:tr h="641350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月末结转成本生成凭证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15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分钟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  <a:sym typeface="+mn-ea"/>
                        </a:rPr>
                        <a:t>0~3%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  <a:sym typeface="+mn-ea"/>
                      </a:endParaRPr>
                    </a:p>
                  </a:txBody>
                  <a:tcPr anchor="ctr"/>
                </a:tc>
              </a:tr>
              <a:tr h="48133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人工用时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 hMerge="1"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8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j-ea"/>
                          <a:ea typeface="+mj-ea"/>
                          <a:cs typeface="+mj-ea"/>
                          <a:sym typeface="+mn-ea"/>
                        </a:rPr>
                        <a:t>27分钟</a:t>
                      </a:r>
                      <a:endParaRPr lang="zh-CN" altLang="en-US" sz="18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j-ea"/>
                        <a:ea typeface="+mj-ea"/>
                        <a:cs typeface="+mj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  <a:sym typeface="+mn-ea"/>
                        </a:rPr>
                        <a:t>0~3%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  <a:sym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7" name="圆角矩形 20"/>
          <p:cNvSpPr/>
          <p:nvPr>
            <p:custDataLst>
              <p:tags r:id="rId8"/>
            </p:custDataLst>
          </p:nvPr>
        </p:nvSpPr>
        <p:spPr>
          <a:xfrm>
            <a:off x="6308513" y="2948940"/>
            <a:ext cx="5087620" cy="3044613"/>
          </a:xfrm>
          <a:prstGeom prst="roundRect">
            <a:avLst>
              <a:gd name="adj" fmla="val 3104"/>
            </a:avLst>
          </a:prstGeom>
          <a:solidFill>
            <a:schemeClr val="lt1">
              <a:lumMod val="100000"/>
            </a:schemeClr>
          </a:solidFill>
          <a:ln w="3175">
            <a:solidFill>
              <a:schemeClr val="accent1">
                <a:alpha val="50000"/>
              </a:schemeClr>
            </a:solidFill>
          </a:ln>
          <a:effectLst>
            <a:outerShdw blurRad="444500" dist="38100" dir="2700000" algn="tl" rotWithShape="0">
              <a:prstClr val="black">
                <a:alpha val="10000"/>
              </a:prstClr>
            </a:outerShdw>
          </a:effec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solidFill>
                <a:schemeClr val="bg1"/>
              </a:solidFill>
              <a:cs typeface="微软雅黑" panose="020B0503020204020204" pitchFamily="34" charset="-122"/>
            </a:endParaRPr>
          </a:p>
        </p:txBody>
      </p:sp>
      <p:graphicFrame>
        <p:nvGraphicFramePr>
          <p:cNvPr id="28" name="表格 27"/>
          <p:cNvGraphicFramePr/>
          <p:nvPr>
            <p:custDataLst>
              <p:tags r:id="rId9"/>
            </p:custDataLst>
          </p:nvPr>
        </p:nvGraphicFramePr>
        <p:xfrm>
          <a:off x="6476153" y="3259878"/>
          <a:ext cx="4758690" cy="2303145"/>
        </p:xfrm>
        <a:graphic>
          <a:graphicData uri="http://schemas.openxmlformats.org/drawingml/2006/table">
            <a:tbl>
              <a:tblPr firstRow="1" bandRow="1">
                <a:tableStyleId>{CD34B7C3-1B0F-0207-1DE5-22D91AFE4651}</a:tableStyleId>
              </a:tblPr>
              <a:tblGrid>
                <a:gridCol w="1698625"/>
                <a:gridCol w="1016635"/>
                <a:gridCol w="1083310"/>
                <a:gridCol w="960120"/>
              </a:tblGrid>
              <a:tr h="491490"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流程名称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店铺数量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工作时长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错误率</a:t>
                      </a:r>
                      <a:endParaRPr lang="zh-CN" altLang="en-US" sz="1600" dirty="0"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</a:tr>
              <a:tr h="44005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调拨单生成凭证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分钟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</a:rPr>
                        <a:t>0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</a:endParaRPr>
                    </a:p>
                  </a:txBody>
                  <a:tcPr anchor="ctr"/>
                </a:tc>
              </a:tr>
              <a:tr h="431165"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月末结转成本生成凭证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1家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None/>
                      </a:pPr>
                      <a:r>
                        <a:rPr lang="en-US" altLang="zh-CN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分钟</a:t>
                      </a:r>
                      <a:endParaRPr lang="en-US" altLang="zh-CN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  <a:sym typeface="+mn-ea"/>
                        </a:rPr>
                        <a:t>0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  <a:sym typeface="+mn-ea"/>
                      </a:endParaRPr>
                    </a:p>
                  </a:txBody>
                  <a:tcPr anchor="ctr"/>
                </a:tc>
              </a:tr>
              <a:tr h="448310">
                <a:tc gridSpan="2">
                  <a:txBody>
                    <a:bodyPr/>
                    <a:p>
                      <a:pPr algn="ctr"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慧财管家用时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  <a:sym typeface="+mn-ea"/>
                      </a:endParaRPr>
                    </a:p>
                  </a:txBody>
                  <a:tcPr anchor="ctr"/>
                </a:tc>
                <a:tc hMerge="1"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  <a:sym typeface="+mn-ea"/>
                        </a:rPr>
                        <a:t>2</a:t>
                      </a: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  <a:sym typeface="+mn-ea"/>
                        </a:rPr>
                        <a:t>分钟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  <a:sym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  <a:sym typeface="+mn-ea"/>
                        </a:rPr>
                        <a:t>0</a:t>
                      </a:r>
                      <a:endParaRPr lang="en-US" altLang="zh-CN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  <a:sym typeface="+mn-ea"/>
                      </a:endParaRPr>
                    </a:p>
                  </a:txBody>
                  <a:tcPr anchor="ctr"/>
                </a:tc>
              </a:tr>
              <a:tr h="492125">
                <a:tc gridSpan="2"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600" dirty="0">
                          <a:solidFill>
                            <a:schemeClr val="tx1">
                              <a:lumMod val="85000"/>
                              <a:lumOff val="15000"/>
                            </a:schemeClr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微软雅黑" panose="020B0503020204020204" pitchFamily="34" charset="-122"/>
                          <a:sym typeface="+mn-ea"/>
                        </a:rPr>
                        <a:t>人工用时</a:t>
                      </a:r>
                      <a:endParaRPr lang="zh-CN" altLang="en-US" sz="1600" dirty="0">
                        <a:solidFill>
                          <a:schemeClr val="tx1">
                            <a:lumMod val="85000"/>
                            <a:lumOff val="15000"/>
                          </a:schemeClr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微软雅黑" panose="020B0503020204020204" pitchFamily="34" charset="-122"/>
                      </a:endParaRPr>
                    </a:p>
                  </a:txBody>
                  <a:tcPr anchor="ctr"/>
                </a:tc>
                <a:tc hMerge="1">
                  <a:tcPr marL="68580" marR="68580" marT="34290" marB="34290"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en-US" altLang="zh-CN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</a:rPr>
                        <a:t>0</a:t>
                      </a: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</a:rPr>
                        <a:t>分钟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p>
                      <a:pPr algn="ctr">
                        <a:buClrTx/>
                        <a:buSzTx/>
                        <a:buFontTx/>
                        <a:buNone/>
                      </a:pPr>
                      <a:r>
                        <a:rPr lang="zh-CN" altLang="en-US" sz="1400" b="1" dirty="0">
                          <a:gradFill>
                            <a:gsLst>
                              <a:gs pos="0">
                                <a:srgbClr val="D9717D"/>
                              </a:gs>
                              <a:gs pos="100000">
                                <a:srgbClr val="E32E37"/>
                              </a:gs>
                            </a:gsLst>
                            <a:lin ang="5400000" scaled="1"/>
                          </a:gradFill>
                          <a:latin typeface="+mn-ea"/>
                          <a:cs typeface="+mn-ea"/>
                          <a:sym typeface="+mn-ea"/>
                        </a:rPr>
                        <a:t>0</a:t>
                      </a:r>
                      <a:endParaRPr lang="zh-CN" altLang="en-US" sz="1400" b="1" dirty="0">
                        <a:gradFill>
                          <a:gsLst>
                            <a:gs pos="0">
                              <a:srgbClr val="D9717D"/>
                            </a:gs>
                            <a:gs pos="100000">
                              <a:srgbClr val="E32E37"/>
                            </a:gs>
                          </a:gsLst>
                          <a:lin ang="5400000" scaled="1"/>
                        </a:gradFill>
                        <a:latin typeface="+mn-ea"/>
                        <a:cs typeface="+mn-ea"/>
                        <a:sym typeface="+mn-ea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29" name="文本框 28"/>
          <p:cNvSpPr txBox="1"/>
          <p:nvPr/>
        </p:nvSpPr>
        <p:spPr>
          <a:xfrm>
            <a:off x="5422900" y="3993515"/>
            <a:ext cx="1345565" cy="98425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en-US" altLang="zh-CN" sz="6400" b="1">
                <a:gradFill>
                  <a:gsLst>
                    <a:gs pos="50000">
                      <a:schemeClr val="accent1"/>
                    </a:gs>
                    <a:gs pos="0">
                      <a:schemeClr val="accent1">
                        <a:lumMod val="25000"/>
                        <a:lumOff val="75000"/>
                      </a:schemeClr>
                    </a:gs>
                    <a:gs pos="100000">
                      <a:schemeClr val="accent1">
                        <a:lumMod val="85000"/>
                      </a:schemeClr>
                    </a:gs>
                  </a:gsLst>
                  <a:lin ang="5400000" scaled="1"/>
                </a:gradFill>
                <a:cs typeface="微软雅黑" panose="020B0503020204020204" pitchFamily="34" charset="-122"/>
              </a:rPr>
              <a:t>VS</a:t>
            </a:r>
            <a:endParaRPr lang="en-US" altLang="zh-CN" sz="6400" b="1">
              <a:gradFill>
                <a:gsLst>
                  <a:gs pos="50000">
                    <a:schemeClr val="accent1"/>
                  </a:gs>
                  <a:gs pos="0">
                    <a:schemeClr val="accent1">
                      <a:lumMod val="25000"/>
                      <a:lumOff val="75000"/>
                    </a:schemeClr>
                  </a:gs>
                  <a:gs pos="100000">
                    <a:schemeClr val="accent1">
                      <a:lumMod val="85000"/>
                    </a:schemeClr>
                  </a:gs>
                </a:gsLst>
                <a:lin ang="5400000" scaled="1"/>
              </a:gradFill>
              <a:cs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7000875" y="675005"/>
            <a:ext cx="1952625" cy="3371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r>
              <a:rPr lang="zh-CN" altLang="en-US" sz="1600" b="1" spc="225" dirty="0">
                <a:solidFill>
                  <a:schemeClr val="accent1"/>
                </a:solidFill>
                <a:cs typeface="+mn-ea"/>
                <a:sym typeface="+mn-ea"/>
              </a:rPr>
              <a:t>（每月生成</a:t>
            </a:r>
            <a:r>
              <a:rPr lang="en-US" altLang="zh-CN" sz="1600" b="1" spc="225" dirty="0">
                <a:solidFill>
                  <a:schemeClr val="accent1"/>
                </a:solidFill>
                <a:cs typeface="+mn-ea"/>
                <a:sym typeface="+mn-ea"/>
              </a:rPr>
              <a:t>1</a:t>
            </a:r>
            <a:r>
              <a:rPr lang="zh-CN" altLang="en-US" sz="1600" b="1" spc="225" dirty="0">
                <a:solidFill>
                  <a:schemeClr val="accent1"/>
                </a:solidFill>
                <a:cs typeface="+mn-ea"/>
                <a:sym typeface="+mn-ea"/>
              </a:rPr>
              <a:t>次）</a:t>
            </a:r>
            <a:r>
              <a:rPr lang="en-US" altLang="zh-CN" sz="1600" b="1" spc="225" dirty="0">
                <a:solidFill>
                  <a:schemeClr val="accent1"/>
                </a:solidFill>
                <a:cs typeface="+mn-ea"/>
                <a:sym typeface="+mn-ea"/>
              </a:rPr>
              <a:t> </a:t>
            </a:r>
            <a:endParaRPr lang="en-US" altLang="zh-CN" sz="1600" b="1" spc="225" dirty="0">
              <a:solidFill>
                <a:schemeClr val="accent1"/>
              </a:solidFill>
              <a:cs typeface="+mn-ea"/>
              <a:sym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3482340" y="5284470"/>
            <a:ext cx="1360805" cy="426720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  <p:custDataLst>
      <p:tags r:id="rId10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14:window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00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bldLvl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89"/>
          <a:stretch>
            <a:fillRect/>
          </a:stretch>
        </p:blipFill>
        <p:spPr>
          <a:xfrm rot="16200000">
            <a:off x="-477199" y="2429066"/>
            <a:ext cx="4906133" cy="39517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 bwMode="auto">
          <a:xfrm>
            <a:off x="4632580" y="2385007"/>
            <a:ext cx="4347798" cy="9220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5400" b="1" spc="225" dirty="0" smtClean="0">
                <a:solidFill>
                  <a:schemeClr val="accent1"/>
                </a:solidFill>
                <a:cs typeface="+mn-ea"/>
                <a:sym typeface="+mn-lt"/>
              </a:rPr>
              <a:t>实现效果</a:t>
            </a:r>
            <a:endParaRPr lang="zh-CN" altLang="en-US" sz="5400" b="1" spc="22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 bwMode="auto">
          <a:xfrm>
            <a:off x="5218387" y="4287515"/>
            <a:ext cx="3176184" cy="5835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3200" b="1" spc="225" dirty="0" smtClean="0">
                <a:solidFill>
                  <a:schemeClr val="accent1"/>
                </a:solidFill>
                <a:cs typeface="+mn-ea"/>
                <a:sym typeface="+mn-lt"/>
              </a:rPr>
              <a:t>PART  04</a:t>
            </a:r>
            <a:endParaRPr lang="zh-CN" altLang="en-US" sz="3200" b="1" spc="22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3" name="图片 2" descr="eae0cc86b5dd7df741bc356d78105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95580"/>
            <a:ext cx="2332355" cy="4927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 bwMode="auto">
          <a:xfrm>
            <a:off x="4473575" y="3429000"/>
            <a:ext cx="5053965" cy="737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l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  <a:sym typeface="微软雅黑" panose="020B0503020204020204" pitchFamily="34" charset="-122"/>
              </a:rPr>
              <a:t>慧财管家7*24小时随时开工，人力成本0、沟通成本0、管理成本0，让财务数据更精准、运营数据更有依据，工作更高效！</a:t>
            </a:r>
            <a:endParaRPr lang="zh-CN" alt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43027" y="275777"/>
            <a:ext cx="416579" cy="333353"/>
            <a:chOff x="357327" y="190052"/>
            <a:chExt cx="416579" cy="333353"/>
          </a:xfrm>
        </p:grpSpPr>
        <p:sp>
          <p:nvSpPr>
            <p:cNvPr id="22" name="箭头: V 形 13"/>
            <p:cNvSpPr/>
            <p:nvPr/>
          </p:nvSpPr>
          <p:spPr>
            <a:xfrm>
              <a:off x="435908" y="190052"/>
              <a:ext cx="337998" cy="333353"/>
            </a:xfrm>
            <a:prstGeom prst="chevron">
              <a:avLst>
                <a:gd name="adj" fmla="val 3489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箭头: V 形 5"/>
            <p:cNvSpPr/>
            <p:nvPr/>
          </p:nvSpPr>
          <p:spPr>
            <a:xfrm>
              <a:off x="357327" y="190052"/>
              <a:ext cx="337998" cy="333353"/>
            </a:xfrm>
            <a:prstGeom prst="chevron">
              <a:avLst>
                <a:gd name="adj" fmla="val 3489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 bwMode="auto">
          <a:xfrm>
            <a:off x="697706" y="218627"/>
            <a:ext cx="4347798" cy="4603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400" b="1" spc="225" dirty="0">
                <a:solidFill>
                  <a:schemeClr val="accent1"/>
                </a:solidFill>
                <a:cs typeface="+mn-ea"/>
                <a:sym typeface="+mn-lt"/>
              </a:rPr>
              <a:t>实现效果</a:t>
            </a:r>
            <a:endParaRPr lang="zh-CN" altLang="en-US" sz="2400" b="1" spc="22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平行四边形 6"/>
          <p:cNvSpPr/>
          <p:nvPr/>
        </p:nvSpPr>
        <p:spPr>
          <a:xfrm flipH="1">
            <a:off x="1764913" y="1543543"/>
            <a:ext cx="2778091" cy="4532719"/>
          </a:xfrm>
          <a:custGeom>
            <a:avLst/>
            <a:gdLst>
              <a:gd name="connsiteX0" fmla="*/ 0 w 4679674"/>
              <a:gd name="connsiteY0" fmla="*/ 4533900 h 4533900"/>
              <a:gd name="connsiteX1" fmla="*/ 1433483 w 4679674"/>
              <a:gd name="connsiteY1" fmla="*/ 0 h 4533900"/>
              <a:gd name="connsiteX2" fmla="*/ 4679674 w 4679674"/>
              <a:gd name="connsiteY2" fmla="*/ 0 h 4533900"/>
              <a:gd name="connsiteX3" fmla="*/ 3246191 w 4679674"/>
              <a:gd name="connsiteY3" fmla="*/ 4533900 h 4533900"/>
              <a:gd name="connsiteX4" fmla="*/ 0 w 4679674"/>
              <a:gd name="connsiteY4" fmla="*/ 4533900 h 4533900"/>
              <a:gd name="connsiteX0-1" fmla="*/ 0 w 3246191"/>
              <a:gd name="connsiteY0-2" fmla="*/ 4533900 h 4533900"/>
              <a:gd name="connsiteX1-3" fmla="*/ 1433483 w 3246191"/>
              <a:gd name="connsiteY1-4" fmla="*/ 0 h 4533900"/>
              <a:gd name="connsiteX2-5" fmla="*/ 3246191 w 3246191"/>
              <a:gd name="connsiteY2-6" fmla="*/ 4533900 h 4533900"/>
              <a:gd name="connsiteX3-7" fmla="*/ 0 w 3246191"/>
              <a:gd name="connsiteY3-8" fmla="*/ 4533900 h 45339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3246191" h="4533900">
                <a:moveTo>
                  <a:pt x="0" y="4533900"/>
                </a:moveTo>
                <a:lnTo>
                  <a:pt x="1433483" y="0"/>
                </a:lnTo>
                <a:lnTo>
                  <a:pt x="3246191" y="4533900"/>
                </a:lnTo>
                <a:lnTo>
                  <a:pt x="0" y="45339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 dirty="0">
              <a:cs typeface="+mn-ea"/>
              <a:sym typeface="+mn-lt"/>
            </a:endParaRPr>
          </a:p>
        </p:txBody>
      </p:sp>
      <p:sp>
        <p:nvSpPr>
          <p:cNvPr id="7" name="平行四边形 6"/>
          <p:cNvSpPr/>
          <p:nvPr/>
        </p:nvSpPr>
        <p:spPr>
          <a:xfrm>
            <a:off x="588979" y="1543543"/>
            <a:ext cx="4004866" cy="4532719"/>
          </a:xfrm>
          <a:prstGeom prst="parallelogram">
            <a:avLst>
              <a:gd name="adj" fmla="val 31617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8" name="平行四边形 7"/>
          <p:cNvSpPr/>
          <p:nvPr/>
        </p:nvSpPr>
        <p:spPr>
          <a:xfrm>
            <a:off x="870833" y="1543543"/>
            <a:ext cx="4004866" cy="4532719"/>
          </a:xfrm>
          <a:prstGeom prst="parallelogram">
            <a:avLst>
              <a:gd name="adj" fmla="val 31617"/>
            </a:avLst>
          </a:prstGeom>
          <a:blipFill>
            <a:blip r:embed="rId1"/>
            <a:stretch>
              <a:fillRect l="-34398" r="-34187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/>
        </p:nvSpPr>
        <p:spPr bwMode="auto">
          <a:xfrm>
            <a:off x="5589270" y="4547235"/>
            <a:ext cx="6111875" cy="16300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2400" b="1" dirty="0">
                <a:gradFill>
                  <a:gsLst>
                    <a:gs pos="0">
                      <a:srgbClr val="D9717D"/>
                    </a:gs>
                    <a:gs pos="100000">
                      <a:srgbClr val="E32E37"/>
                    </a:gs>
                  </a:gsLst>
                  <a:lin ang="5400000" scaled="1"/>
                </a:gradFill>
                <a:latin typeface="+mn-ea"/>
                <a:cs typeface="+mn-ea"/>
                <a:sym typeface="+mn-lt"/>
              </a:rPr>
              <a:t>数据准确    </a:t>
            </a:r>
            <a:r>
              <a:rPr lang="zh-CN" altLang="en-US" sz="2400" b="1" dirty="0">
                <a:solidFill>
                  <a:srgbClr val="00B050"/>
                </a:solidFill>
                <a:latin typeface="+mn-ea"/>
                <a:cs typeface="+mn-ea"/>
                <a:sym typeface="+mn-lt"/>
              </a:rPr>
              <a:t>减少财务人员降低管理成本</a:t>
            </a:r>
            <a:r>
              <a:rPr lang="zh-CN" altLang="en-US" sz="2400" b="1" dirty="0">
                <a:gradFill>
                  <a:gsLst>
                    <a:gs pos="0">
                      <a:srgbClr val="D9717D"/>
                    </a:gs>
                    <a:gs pos="100000">
                      <a:srgbClr val="E32E37"/>
                    </a:gs>
                  </a:gsLst>
                  <a:lin ang="5400000" scaled="1"/>
                </a:gradFill>
                <a:latin typeface="+mn-ea"/>
                <a:cs typeface="+mn-ea"/>
                <a:sym typeface="+mn-lt"/>
              </a:rPr>
              <a:t> 实现了每日稽核功能   </a:t>
            </a:r>
            <a:r>
              <a:rPr lang="zh-CN" altLang="en-US" sz="2400" b="1" dirty="0">
                <a:solidFill>
                  <a:srgbClr val="00B050"/>
                </a:solidFill>
                <a:latin typeface="+mn-ea"/>
                <a:cs typeface="+mn-ea"/>
                <a:sym typeface="+mn-lt"/>
              </a:rPr>
              <a:t>查出来餐饮业</a:t>
            </a:r>
            <a:r>
              <a:rPr lang="zh-CN" altLang="en-US" sz="2400" b="1" dirty="0">
                <a:solidFill>
                  <a:srgbClr val="00B050"/>
                </a:solidFill>
                <a:latin typeface="+mn-ea"/>
                <a:cs typeface="+mn-ea"/>
                <a:sym typeface="+mn-lt"/>
              </a:rPr>
              <a:t>的漏洞</a:t>
            </a:r>
            <a:endParaRPr lang="zh-CN" altLang="en-US" sz="2400" b="1" dirty="0">
              <a:solidFill>
                <a:srgbClr val="00B050"/>
              </a:solidFill>
              <a:latin typeface="+mn-ea"/>
              <a:cs typeface="+mn-ea"/>
              <a:sym typeface="+mn-lt"/>
            </a:endParaRPr>
          </a:p>
          <a:p>
            <a:pPr algn="ctr">
              <a:defRPr/>
            </a:pPr>
            <a:endParaRPr lang="zh-CN" altLang="en-US" sz="2400" b="1" dirty="0">
              <a:solidFill>
                <a:srgbClr val="00B050"/>
              </a:solidFill>
              <a:latin typeface="+mn-ea"/>
              <a:cs typeface="+mn-ea"/>
              <a:sym typeface="+mn-lt"/>
            </a:endParaRPr>
          </a:p>
          <a:p>
            <a:pPr algn="ctr">
              <a:defRPr/>
            </a:pPr>
            <a:r>
              <a:rPr lang="zh-CN" altLang="en-US" sz="2800" b="1" dirty="0">
                <a:solidFill>
                  <a:srgbClr val="C00000"/>
                </a:solidFill>
                <a:latin typeface="+mn-ea"/>
                <a:cs typeface="+mn-ea"/>
                <a:sym typeface="+mn-lt"/>
              </a:rPr>
              <a:t>他们依赖这款软件</a:t>
            </a:r>
            <a:endParaRPr lang="zh-CN" altLang="en-US" sz="2800" b="1" dirty="0">
              <a:solidFill>
                <a:srgbClr val="C00000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4" name="图片 3"/>
          <p:cNvPicPr/>
          <p:nvPr/>
        </p:nvPicPr>
        <p:blipFill>
          <a:blip r:embed="rId2"/>
          <a:stretch>
            <a:fillRect/>
          </a:stretch>
        </p:blipFill>
        <p:spPr>
          <a:xfrm>
            <a:off x="5045710" y="1543685"/>
            <a:ext cx="6823710" cy="2877820"/>
          </a:xfrm>
          <a:prstGeom prst="rect">
            <a:avLst/>
          </a:prstGeom>
        </p:spPr>
      </p:pic>
      <p:pic>
        <p:nvPicPr>
          <p:cNvPr id="5" name="图片 4" descr="eae0cc86b5dd7df741bc356d78105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640" y="195580"/>
            <a:ext cx="2332355" cy="492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24" grpId="0"/>
      <p:bldP spid="6" grpId="0" bldLvl="0" animBg="1"/>
      <p:bldP spid="7" grpId="0" bldLvl="0" animBg="1"/>
      <p:bldP spid="8" grpId="0" bldLvl="0" animBg="1"/>
      <p:bldP spid="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89"/>
          <a:stretch>
            <a:fillRect/>
          </a:stretch>
        </p:blipFill>
        <p:spPr>
          <a:xfrm rot="16200000">
            <a:off x="-477199" y="2429066"/>
            <a:ext cx="4906133" cy="39517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 bwMode="auto">
          <a:xfrm>
            <a:off x="4632580" y="2385007"/>
            <a:ext cx="4347798" cy="9220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5400" b="1" spc="225" dirty="0" smtClean="0">
                <a:solidFill>
                  <a:schemeClr val="accent1"/>
                </a:solidFill>
                <a:cs typeface="+mn-ea"/>
                <a:sym typeface="+mn-lt"/>
              </a:rPr>
              <a:t>应用案例</a:t>
            </a:r>
            <a:endParaRPr lang="zh-CN" altLang="en-US" sz="5400" b="1" spc="22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 bwMode="auto">
          <a:xfrm>
            <a:off x="5218387" y="4287515"/>
            <a:ext cx="3176184" cy="5835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3200" b="1" spc="225" dirty="0" smtClean="0">
                <a:solidFill>
                  <a:schemeClr val="accent1"/>
                </a:solidFill>
                <a:cs typeface="+mn-ea"/>
                <a:sym typeface="+mn-lt"/>
              </a:rPr>
              <a:t>PART  05</a:t>
            </a:r>
            <a:endParaRPr lang="zh-CN" altLang="en-US" sz="3200" b="1" spc="22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3" name="图片 2" descr="eae0cc86b5dd7df741bc356d78105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95580"/>
            <a:ext cx="2332355" cy="4927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 bwMode="auto">
          <a:xfrm>
            <a:off x="4473575" y="3429000"/>
            <a:ext cx="5053965" cy="737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l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  <a:sym typeface="微软雅黑" panose="020B0503020204020204" pitchFamily="34" charset="-122"/>
              </a:rPr>
              <a:t>慧财管家7*24小时随时开工，人力成本0、沟通成本0、管理成本0，让财务数据更精准、运营数据更有依据，工作更高效！</a:t>
            </a:r>
            <a:endParaRPr lang="zh-CN" alt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4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43027" y="275777"/>
            <a:ext cx="416579" cy="333353"/>
            <a:chOff x="357327" y="190052"/>
            <a:chExt cx="416579" cy="333353"/>
          </a:xfrm>
        </p:grpSpPr>
        <p:sp>
          <p:nvSpPr>
            <p:cNvPr id="22" name="箭头: V 形 13"/>
            <p:cNvSpPr/>
            <p:nvPr/>
          </p:nvSpPr>
          <p:spPr>
            <a:xfrm>
              <a:off x="435908" y="190052"/>
              <a:ext cx="337998" cy="333353"/>
            </a:xfrm>
            <a:prstGeom prst="chevron">
              <a:avLst>
                <a:gd name="adj" fmla="val 3489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箭头: V 形 5"/>
            <p:cNvSpPr/>
            <p:nvPr/>
          </p:nvSpPr>
          <p:spPr>
            <a:xfrm>
              <a:off x="357327" y="190052"/>
              <a:ext cx="337998" cy="333353"/>
            </a:xfrm>
            <a:prstGeom prst="chevron">
              <a:avLst>
                <a:gd name="adj" fmla="val 3489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 bwMode="auto">
          <a:xfrm>
            <a:off x="697706" y="218627"/>
            <a:ext cx="4347798" cy="4603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400" b="1" spc="225" dirty="0">
                <a:solidFill>
                  <a:schemeClr val="accent1"/>
                </a:solidFill>
                <a:cs typeface="+mn-ea"/>
                <a:sym typeface="+mn-lt"/>
              </a:rPr>
              <a:t>应用案例</a:t>
            </a:r>
            <a:endParaRPr lang="zh-CN" altLang="en-US" sz="2400" b="1" spc="22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5" name="图片 4" descr="eae0cc86b5dd7df741bc356d78105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34985" y="195580"/>
            <a:ext cx="3763010" cy="795020"/>
          </a:xfrm>
          <a:prstGeom prst="rect">
            <a:avLst/>
          </a:prstGeom>
        </p:spPr>
      </p:pic>
      <p:sp>
        <p:nvSpPr>
          <p:cNvPr id="14" name="矩形 13"/>
          <p:cNvSpPr/>
          <p:nvPr/>
        </p:nvSpPr>
        <p:spPr>
          <a:xfrm>
            <a:off x="2708275" y="2458085"/>
            <a:ext cx="2666365" cy="2573020"/>
          </a:xfrm>
          <a:prstGeom prst="rect">
            <a:avLst/>
          </a:prstGeom>
          <a:blipFill rotWithShape="1">
            <a:blip r:embed="rId2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96075" y="2518410"/>
            <a:ext cx="2564765" cy="2456815"/>
          </a:xfrm>
          <a:prstGeom prst="rect">
            <a:avLst/>
          </a:prstGeom>
          <a:blipFill rotWithShape="1">
            <a:blip r:embed="rId3"/>
            <a:stretch>
              <a:fillRect/>
            </a:stretch>
          </a:blip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>
              <a:cs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2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43027" y="275777"/>
            <a:ext cx="416579" cy="333353"/>
            <a:chOff x="357327" y="190052"/>
            <a:chExt cx="416579" cy="333353"/>
          </a:xfrm>
        </p:grpSpPr>
        <p:sp>
          <p:nvSpPr>
            <p:cNvPr id="22" name="箭头: V 形 13"/>
            <p:cNvSpPr/>
            <p:nvPr/>
          </p:nvSpPr>
          <p:spPr>
            <a:xfrm>
              <a:off x="435908" y="190052"/>
              <a:ext cx="337998" cy="333353"/>
            </a:xfrm>
            <a:prstGeom prst="chevron">
              <a:avLst>
                <a:gd name="adj" fmla="val 3489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箭头: V 形 5"/>
            <p:cNvSpPr/>
            <p:nvPr/>
          </p:nvSpPr>
          <p:spPr>
            <a:xfrm>
              <a:off x="357327" y="190052"/>
              <a:ext cx="337998" cy="333353"/>
            </a:xfrm>
            <a:prstGeom prst="chevron">
              <a:avLst>
                <a:gd name="adj" fmla="val 3489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 bwMode="auto">
          <a:xfrm>
            <a:off x="697706" y="218627"/>
            <a:ext cx="4347798" cy="4603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400" b="1" spc="225" dirty="0">
                <a:solidFill>
                  <a:schemeClr val="accent1"/>
                </a:solidFill>
                <a:cs typeface="+mn-ea"/>
                <a:sym typeface="+mn-lt"/>
              </a:rPr>
              <a:t>鸣谢！</a:t>
            </a:r>
            <a:endParaRPr lang="zh-CN" altLang="en-US" sz="2400" b="1" spc="22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5" name="图片 4" descr="eae0cc86b5dd7df741bc356d78105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060055" y="195580"/>
            <a:ext cx="3837940" cy="810895"/>
          </a:xfrm>
          <a:prstGeom prst="rect">
            <a:avLst/>
          </a:prstGeom>
        </p:spPr>
      </p:pic>
      <p:sp>
        <p:nvSpPr>
          <p:cNvPr id="9" name="矩形 8"/>
          <p:cNvSpPr/>
          <p:nvPr/>
        </p:nvSpPr>
        <p:spPr>
          <a:xfrm>
            <a:off x="581025" y="1579880"/>
            <a:ext cx="11480800" cy="3476625"/>
          </a:xfrm>
          <a:prstGeom prst="rect">
            <a:avLst/>
          </a:prstGeom>
        </p:spPr>
        <p:txBody>
          <a:bodyPr wrap="square" anchor="t" anchorCtr="0">
            <a:spAutoFit/>
          </a:bodyPr>
          <a:p>
            <a:pPr lvl="0" algn="l" defTabSz="914400">
              <a:defRPr/>
            </a:pPr>
            <a:r>
              <a:rPr lang="zh-CN" altLang="en-US" sz="4000" b="1" spc="600" dirty="0">
                <a:solidFill>
                  <a:schemeClr val="accent1">
                    <a:lumMod val="75000"/>
                  </a:schemeClr>
                </a:soli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latin typeface="+mj-ea"/>
                <a:ea typeface="+mj-ea"/>
                <a:cs typeface="微软雅黑" panose="020B0503020204020204" pitchFamily="34" charset="-122"/>
                <a:sym typeface="微软雅黑" panose="020B0503020204020204" pitchFamily="34" charset="-122"/>
              </a:rPr>
              <a:t>李花明</a:t>
            </a:r>
            <a:r>
              <a:rPr lang="zh-CN" altLang="en-US" sz="2800" spc="600" dirty="0">
                <a:solidFill>
                  <a:schemeClr val="accent1">
                    <a:lumMod val="75000"/>
                  </a:schemeClr>
                </a:soli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latin typeface="+mj-ea"/>
                <a:ea typeface="+mj-ea"/>
                <a:cs typeface="微软雅黑" panose="020B0503020204020204" pitchFamily="34" charset="-122"/>
                <a:sym typeface="微软雅黑" panose="020B0503020204020204" pitchFamily="34" charset="-122"/>
              </a:rPr>
              <a:t>，北丐先生品牌加盟店老板，餐饮行业资深投资人</a:t>
            </a:r>
            <a:endParaRPr lang="zh-CN" altLang="en-US" sz="2800" spc="600" dirty="0">
              <a:solidFill>
                <a:schemeClr val="accent1">
                  <a:lumMod val="75000"/>
                </a:schemeClr>
              </a:solidFill>
              <a:effectLst>
                <a:outerShdw blurRad="63500" sx="102000" sy="102000" algn="ctr" rotWithShape="0">
                  <a:schemeClr val="bg1">
                    <a:alpha val="20000"/>
                  </a:schemeClr>
                </a:outerShdw>
              </a:effectLst>
              <a:latin typeface="+mj-ea"/>
              <a:ea typeface="+mj-ea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lvl="0" algn="l" defTabSz="914400">
              <a:defRPr/>
            </a:pPr>
            <a:r>
              <a:rPr lang="zh-CN" altLang="en-US" sz="2800" spc="600" dirty="0">
                <a:solidFill>
                  <a:schemeClr val="accent1">
                    <a:lumMod val="75000"/>
                  </a:schemeClr>
                </a:soli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latin typeface="+mj-ea"/>
                <a:ea typeface="+mj-ea"/>
                <a:cs typeface="微软雅黑" panose="020B0503020204020204" pitchFamily="34" charset="-122"/>
                <a:sym typeface="微软雅黑" panose="020B0503020204020204" pitchFamily="34" charset="-122"/>
              </a:rPr>
              <a:t>对我们项目给予了巨大的支持，提供了新的餐饮行业管理思路、核算方式等底层业务逻辑。</a:t>
            </a:r>
            <a:endParaRPr lang="zh-CN" altLang="en-US" sz="2800" spc="600" dirty="0">
              <a:solidFill>
                <a:schemeClr val="accent1">
                  <a:lumMod val="75000"/>
                </a:schemeClr>
              </a:solidFill>
              <a:effectLst>
                <a:outerShdw blurRad="63500" sx="102000" sy="102000" algn="ctr" rotWithShape="0">
                  <a:schemeClr val="bg1">
                    <a:alpha val="20000"/>
                  </a:schemeClr>
                </a:outerShdw>
              </a:effectLst>
              <a:latin typeface="+mj-ea"/>
              <a:ea typeface="+mj-ea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lvl="0" algn="l" defTabSz="914400">
              <a:defRPr/>
            </a:pPr>
            <a:endParaRPr lang="zh-CN" altLang="en-US" sz="2800" spc="600" dirty="0">
              <a:solidFill>
                <a:schemeClr val="accent1">
                  <a:lumMod val="75000"/>
                </a:schemeClr>
              </a:solidFill>
              <a:effectLst>
                <a:outerShdw blurRad="63500" sx="102000" sy="102000" algn="ctr" rotWithShape="0">
                  <a:schemeClr val="bg1">
                    <a:alpha val="20000"/>
                  </a:schemeClr>
                </a:outerShdw>
              </a:effectLst>
              <a:latin typeface="+mj-ea"/>
              <a:ea typeface="+mj-ea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lvl="0" algn="l" defTabSz="914400">
              <a:defRPr/>
            </a:pPr>
            <a:endParaRPr lang="zh-CN" altLang="en-US" sz="2800" spc="600" dirty="0">
              <a:solidFill>
                <a:schemeClr val="accent1">
                  <a:lumMod val="75000"/>
                </a:schemeClr>
              </a:solidFill>
              <a:effectLst>
                <a:outerShdw blurRad="63500" sx="102000" sy="102000" algn="ctr" rotWithShape="0">
                  <a:schemeClr val="bg1">
                    <a:alpha val="20000"/>
                  </a:schemeClr>
                </a:outerShdw>
              </a:effectLst>
              <a:latin typeface="+mj-ea"/>
              <a:ea typeface="+mj-ea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lvl="0" algn="l" defTabSz="914400">
              <a:defRPr/>
            </a:pPr>
            <a:r>
              <a:rPr lang="zh-CN" altLang="en-US" sz="4000" b="1" spc="600" dirty="0">
                <a:solidFill>
                  <a:schemeClr val="accent1">
                    <a:lumMod val="75000"/>
                  </a:schemeClr>
                </a:soli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latin typeface="+mj-ea"/>
                <a:ea typeface="+mj-ea"/>
                <a:cs typeface="微软雅黑" panose="020B0503020204020204" pitchFamily="34" charset="-122"/>
                <a:sym typeface="微软雅黑" panose="020B0503020204020204" pitchFamily="34" charset="-122"/>
              </a:rPr>
              <a:t>张总和陈总监</a:t>
            </a:r>
            <a:r>
              <a:rPr lang="zh-CN" altLang="en-US" sz="2800" spc="600" dirty="0">
                <a:solidFill>
                  <a:schemeClr val="accent1">
                    <a:lumMod val="75000"/>
                  </a:schemeClr>
                </a:soli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latin typeface="+mj-ea"/>
                <a:ea typeface="+mj-ea"/>
                <a:cs typeface="微软雅黑" panose="020B0503020204020204" pitchFamily="34" charset="-122"/>
                <a:sym typeface="微软雅黑" panose="020B0503020204020204" pitchFamily="34" charset="-122"/>
              </a:rPr>
              <a:t>，韩盛品牌老板和财务总监</a:t>
            </a:r>
            <a:endParaRPr lang="zh-CN" altLang="en-US" sz="2800" spc="600" dirty="0">
              <a:solidFill>
                <a:schemeClr val="accent1">
                  <a:lumMod val="75000"/>
                </a:schemeClr>
              </a:solidFill>
              <a:effectLst>
                <a:outerShdw blurRad="63500" sx="102000" sy="102000" algn="ctr" rotWithShape="0">
                  <a:schemeClr val="bg1">
                    <a:alpha val="20000"/>
                  </a:schemeClr>
                </a:outerShdw>
              </a:effectLst>
              <a:latin typeface="+mj-ea"/>
              <a:ea typeface="+mj-ea"/>
              <a:cs typeface="微软雅黑" panose="020B0503020204020204" pitchFamily="34" charset="-122"/>
              <a:sym typeface="微软雅黑" panose="020B0503020204020204" pitchFamily="34" charset="-122"/>
            </a:endParaRPr>
          </a:p>
          <a:p>
            <a:pPr lvl="0" algn="l" defTabSz="914400">
              <a:defRPr/>
            </a:pPr>
            <a:r>
              <a:rPr lang="zh-CN" altLang="en-US" sz="2800" spc="600" dirty="0">
                <a:solidFill>
                  <a:schemeClr val="accent1">
                    <a:lumMod val="75000"/>
                  </a:schemeClr>
                </a:solidFill>
                <a:effectLst>
                  <a:outerShdw blurRad="63500" sx="102000" sy="102000" algn="ctr" rotWithShape="0">
                    <a:schemeClr val="bg1">
                      <a:alpha val="20000"/>
                    </a:schemeClr>
                  </a:outerShdw>
                </a:effectLst>
                <a:latin typeface="+mj-ea"/>
                <a:ea typeface="+mj-ea"/>
                <a:cs typeface="微软雅黑" panose="020B0503020204020204" pitchFamily="34" charset="-122"/>
                <a:sym typeface="微软雅黑" panose="020B0503020204020204" pitchFamily="34" charset="-122"/>
              </a:rPr>
              <a:t>对我们项目关于人员管理、财务核算等方面的建设性建议</a:t>
            </a:r>
            <a:endParaRPr lang="zh-CN" altLang="en-US" sz="2800" spc="600" dirty="0">
              <a:solidFill>
                <a:schemeClr val="accent1">
                  <a:lumMod val="75000"/>
                </a:schemeClr>
              </a:solidFill>
              <a:effectLst>
                <a:outerShdw blurRad="63500" sx="102000" sy="102000" algn="ctr" rotWithShape="0">
                  <a:schemeClr val="bg1">
                    <a:alpha val="20000"/>
                  </a:schemeClr>
                </a:outerShdw>
              </a:effectLst>
              <a:latin typeface="+mj-ea"/>
              <a:ea typeface="+mj-ea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2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0800000">
            <a:off x="0" y="0"/>
            <a:ext cx="4011168" cy="222022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180832" y="4637780"/>
            <a:ext cx="4011168" cy="222022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 bwMode="auto">
          <a:xfrm>
            <a:off x="2686524" y="1170463"/>
            <a:ext cx="2224088" cy="9220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5400" b="1" spc="225" dirty="0" smtClean="0">
                <a:latin typeface="+mn-ea"/>
                <a:cs typeface="+mn-ea"/>
                <a:sym typeface="+mn-lt"/>
              </a:rPr>
              <a:t>目录</a:t>
            </a:r>
            <a:endParaRPr lang="zh-CN" altLang="en-US" sz="5400" b="1" spc="225" dirty="0" smtClean="0">
              <a:latin typeface="+mn-ea"/>
              <a:cs typeface="+mn-ea"/>
              <a:sym typeface="+mn-lt"/>
            </a:endParaRPr>
          </a:p>
        </p:txBody>
      </p:sp>
      <p:sp>
        <p:nvSpPr>
          <p:cNvPr id="17" name="文本框 16"/>
          <p:cNvSpPr txBox="1"/>
          <p:nvPr/>
        </p:nvSpPr>
        <p:spPr bwMode="auto">
          <a:xfrm>
            <a:off x="4349069" y="1570350"/>
            <a:ext cx="2505617" cy="5232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800" spc="225" dirty="0">
                <a:latin typeface="+mn-ea"/>
                <a:cs typeface="+mn-ea"/>
                <a:sym typeface="+mn-lt"/>
              </a:rPr>
              <a:t>CONTENT</a:t>
            </a:r>
            <a:endParaRPr lang="en-US" altLang="zh-CN" sz="2800" spc="225" dirty="0">
              <a:latin typeface="+mn-ea"/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 bwMode="auto">
          <a:xfrm>
            <a:off x="4915421" y="2465097"/>
            <a:ext cx="2457450" cy="5219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pc="225" dirty="0" smtClean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01. 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+mn-ea"/>
                <a:sym typeface="微软雅黑" panose="020B0503020204020204" pitchFamily="34" charset="-122"/>
              </a:rPr>
              <a:t>产品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cs typeface="+mn-ea"/>
                <a:sym typeface="微软雅黑" panose="020B0503020204020204" pitchFamily="34" charset="-122"/>
              </a:rPr>
              <a:t>介绍</a:t>
            </a:r>
            <a:endParaRPr lang="zh-CN" altLang="en-US" sz="2800" spc="788" dirty="0">
              <a:solidFill>
                <a:schemeClr val="tx1"/>
              </a:solidFill>
              <a:latin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 bwMode="auto">
          <a:xfrm>
            <a:off x="4915421" y="3913206"/>
            <a:ext cx="2457450" cy="5219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pc="225" dirty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03</a:t>
            </a:r>
            <a:r>
              <a:rPr lang="en-US" altLang="zh-CN" sz="2800" spc="225" dirty="0" smtClean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. 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+mn-ea"/>
                <a:sym typeface="微软雅黑" panose="020B0503020204020204" pitchFamily="34" charset="-122"/>
              </a:rPr>
              <a:t>功能</a:t>
            </a:r>
            <a:r>
              <a:rPr lang="zh-CN" altLang="en-US" sz="2800" dirty="0">
                <a:solidFill>
                  <a:schemeClr val="tx1"/>
                </a:solidFill>
                <a:latin typeface="+mn-ea"/>
                <a:cs typeface="+mn-ea"/>
                <a:sym typeface="微软雅黑" panose="020B0503020204020204" pitchFamily="34" charset="-122"/>
              </a:rPr>
              <a:t>说明</a:t>
            </a:r>
            <a:endParaRPr lang="zh-CN" altLang="en-US" sz="2800" spc="788" dirty="0">
              <a:solidFill>
                <a:schemeClr val="tx1"/>
              </a:solidFill>
              <a:latin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20" name="文本框 19"/>
          <p:cNvSpPr txBox="1"/>
          <p:nvPr/>
        </p:nvSpPr>
        <p:spPr bwMode="auto">
          <a:xfrm>
            <a:off x="4915421" y="4704090"/>
            <a:ext cx="2457450" cy="5219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pc="225" dirty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04</a:t>
            </a:r>
            <a:r>
              <a:rPr lang="en-US" altLang="zh-CN" sz="2800" spc="225" dirty="0" smtClean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. 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+mn-ea"/>
                <a:sym typeface="微软雅黑" panose="020B0503020204020204" pitchFamily="34" charset="-122"/>
              </a:rPr>
              <a:t>实现效果</a:t>
            </a:r>
            <a:endParaRPr lang="zh-CN" altLang="en-US" sz="2800" spc="788" dirty="0">
              <a:solidFill>
                <a:schemeClr val="tx1"/>
              </a:solidFill>
              <a:latin typeface="+mn-ea"/>
              <a:cs typeface="+mn-ea"/>
              <a:sym typeface="微软雅黑" panose="020B0503020204020204" pitchFamily="34" charset="-122"/>
            </a:endParaRPr>
          </a:p>
        </p:txBody>
      </p:sp>
      <p:pic>
        <p:nvPicPr>
          <p:cNvPr id="12" name="图片 11" descr="eae0cc86b5dd7df741bc356d78105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5640" y="195580"/>
            <a:ext cx="2332355" cy="492760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 bwMode="auto">
          <a:xfrm>
            <a:off x="4918596" y="3135022"/>
            <a:ext cx="2457450" cy="5219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pc="225" dirty="0" smtClean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02. </a:t>
            </a:r>
            <a:r>
              <a:rPr lang="zh-CN" altLang="en-US" sz="2800" dirty="0" smtClean="0">
                <a:solidFill>
                  <a:schemeClr val="tx1"/>
                </a:solidFill>
                <a:latin typeface="+mn-ea"/>
                <a:cs typeface="+mn-ea"/>
                <a:sym typeface="微软雅黑" panose="020B0503020204020204" pitchFamily="34" charset="-122"/>
              </a:rPr>
              <a:t>技术亮点</a:t>
            </a:r>
            <a:endParaRPr lang="zh-CN" altLang="en-US" sz="2800" spc="788" dirty="0">
              <a:solidFill>
                <a:schemeClr val="tx1"/>
              </a:solidFill>
              <a:latin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 bwMode="auto">
          <a:xfrm>
            <a:off x="4918596" y="5478790"/>
            <a:ext cx="2457450" cy="52197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2800" spc="225" dirty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05</a:t>
            </a:r>
            <a:r>
              <a:rPr lang="en-US" altLang="zh-CN" sz="2800" spc="225" dirty="0" smtClean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. </a:t>
            </a:r>
            <a:r>
              <a:rPr lang="zh-CN" altLang="en-US" sz="2800" spc="225" dirty="0" smtClean="0">
                <a:solidFill>
                  <a:schemeClr val="tx1"/>
                </a:solidFill>
                <a:latin typeface="+mn-ea"/>
                <a:cs typeface="+mn-ea"/>
                <a:sym typeface="+mn-lt"/>
              </a:rPr>
              <a:t>应用案例</a:t>
            </a:r>
            <a:endParaRPr lang="zh-CN" altLang="en-US" sz="2800" spc="225" dirty="0" smtClean="0">
              <a:solidFill>
                <a:schemeClr val="tx1"/>
              </a:solidFill>
              <a:latin typeface="+mn-ea"/>
              <a:cs typeface="+mn-ea"/>
              <a:sym typeface="+mn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16" grpId="0"/>
      <p:bldP spid="17" grpId="0"/>
      <p:bldP spid="18" grpId="0"/>
      <p:bldP spid="19" grpId="0"/>
      <p:bldP spid="20" grpId="0"/>
      <p:bldP spid="2" grpId="0"/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0" b="46789"/>
          <a:stretch>
            <a:fillRect/>
          </a:stretch>
        </p:blipFill>
        <p:spPr>
          <a:xfrm rot="16200000">
            <a:off x="869217" y="3008913"/>
            <a:ext cx="2979870" cy="4718304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130" b="46789"/>
          <a:stretch>
            <a:fillRect/>
          </a:stretch>
        </p:blipFill>
        <p:spPr>
          <a:xfrm rot="5400000">
            <a:off x="8342913" y="-869217"/>
            <a:ext cx="2979870" cy="4718304"/>
          </a:xfrm>
          <a:prstGeom prst="rect">
            <a:avLst/>
          </a:prstGeom>
        </p:spPr>
      </p:pic>
      <p:pic>
        <p:nvPicPr>
          <p:cNvPr id="12" name="图片 11" descr="eae0cc86b5dd7df741bc356d78105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95580"/>
            <a:ext cx="6768465" cy="143002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0" y="1581785"/>
            <a:ext cx="3054350" cy="3946525"/>
          </a:xfrm>
          <a:prstGeom prst="rect">
            <a:avLst/>
          </a:prstGeom>
        </p:spPr>
      </p:pic>
      <p:sp>
        <p:nvSpPr>
          <p:cNvPr id="6" name="文本框 5" descr="7b0a2020202022776f7264617274223a20227b5c2269645c223a32353030323130342c5c227469645c223a5c225c227d220a7d0a"/>
          <p:cNvSpPr txBox="1"/>
          <p:nvPr/>
        </p:nvSpPr>
        <p:spPr>
          <a:xfrm>
            <a:off x="4718050" y="4091305"/>
            <a:ext cx="7247890" cy="82994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>
                <a:rot lat="0" lon="0" rev="0"/>
              </a:lightRig>
            </a:scene3d>
            <a:sp3d contourW="12700"/>
          </a:bodyPr>
          <a:lstStyle>
            <a:defPPr>
              <a:defRPr lang="zh-CN"/>
            </a:defPPr>
            <a:lvl1pPr algn="dist">
              <a:defRPr sz="9600"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sz="4800" b="1" i="0" u="none" strike="noStrike" kern="1200" cap="none" spc="600" normalizeH="0" baseline="0" noProof="0" dirty="0">
                <a:ln>
                  <a:noFill/>
                </a:ln>
                <a:uLnTx/>
                <a:uFillTx/>
                <a:latin typeface="+mj-ea"/>
                <a:ea typeface="+mj-ea"/>
                <a:cs typeface="微软雅黑" panose="020B0503020204020204" pitchFamily="34" charset="-122"/>
                <a:sym typeface="微软雅黑" panose="020B0503020204020204" pitchFamily="34" charset="-122"/>
              </a:rPr>
              <a:t>餐饮行业人工智能财务</a:t>
            </a:r>
            <a:endParaRPr kumimoji="0" lang="zh-CN" sz="4800" b="1" i="0" u="none" strike="noStrike" kern="1200" cap="none" spc="600" normalizeH="0" baseline="0" noProof="0" dirty="0">
              <a:ln>
                <a:noFill/>
              </a:ln>
              <a:uLnTx/>
              <a:uFillTx/>
              <a:latin typeface="+mj-ea"/>
              <a:ea typeface="+mj-ea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5375354" y="3232987"/>
            <a:ext cx="5448300" cy="645160"/>
          </a:xfrm>
          <a:prstGeom prst="rect">
            <a:avLst/>
          </a:prstGeom>
        </p:spPr>
        <p:txBody>
          <a:bodyPr wrap="none">
            <a:spAutoFit/>
          </a:bodyPr>
          <a:p>
            <a:pPr lvl="0" algn="ctr" defTabSz="914400">
              <a:defRPr/>
            </a:pPr>
            <a:r>
              <a:rPr lang="zh-CN" altLang="en-US" sz="3600" spc="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ea"/>
                <a:ea typeface="+mj-ea"/>
                <a:cs typeface="微软雅黑" panose="020B0503020204020204" pitchFamily="34" charset="-122"/>
                <a:sym typeface="微软雅黑" panose="020B0503020204020204" pitchFamily="34" charset="-122"/>
              </a:rPr>
              <a:t>作品编号：</a:t>
            </a:r>
            <a:r>
              <a:rPr lang="en-US" altLang="zh-CN" sz="3600" spc="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ea"/>
                <a:ea typeface="+mj-ea"/>
                <a:cs typeface="微软雅黑" panose="020B0503020204020204" pitchFamily="34" charset="-122"/>
                <a:sym typeface="微软雅黑" panose="020B0503020204020204" pitchFamily="34" charset="-122"/>
              </a:rPr>
              <a:t>583333</a:t>
            </a:r>
            <a:r>
              <a:rPr lang="zh-CN" altLang="en-US" sz="3600" spc="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ea"/>
                <a:ea typeface="+mj-ea"/>
                <a:cs typeface="微软雅黑" panose="020B0503020204020204" pitchFamily="34" charset="-122"/>
                <a:sym typeface="微软雅黑" panose="020B0503020204020204" pitchFamily="34" charset="-122"/>
              </a:rPr>
              <a:t>号</a:t>
            </a:r>
            <a:endParaRPr lang="zh-CN" altLang="en-US" sz="3600" spc="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ea"/>
              <a:ea typeface="+mj-ea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632279" y="1799157"/>
            <a:ext cx="5471160" cy="521970"/>
          </a:xfrm>
          <a:prstGeom prst="rect">
            <a:avLst/>
          </a:prstGeom>
        </p:spPr>
        <p:txBody>
          <a:bodyPr wrap="none">
            <a:spAutoFit/>
          </a:bodyPr>
          <a:p>
            <a:pPr lvl="0" algn="ctr" defTabSz="914400">
              <a:defRPr/>
            </a:pPr>
            <a:r>
              <a:rPr lang="zh-CN" alt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ea"/>
                <a:ea typeface="+mj-ea"/>
                <a:cs typeface="微软雅黑" panose="020B0503020204020204" pitchFamily="34" charset="-122"/>
                <a:sym typeface="微软雅黑" panose="020B0503020204020204" pitchFamily="34" charset="-122"/>
              </a:rPr>
              <a:t>联系方式：</a:t>
            </a:r>
            <a:r>
              <a:rPr lang="en-US" sz="2800" spc="6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ea"/>
                <a:ea typeface="+mj-ea"/>
                <a:cs typeface="微软雅黑" panose="020B0503020204020204" pitchFamily="34" charset="-122"/>
                <a:sym typeface="微软雅黑" panose="020B0503020204020204" pitchFamily="34" charset="-122"/>
              </a:rPr>
              <a:t>18640400725</a:t>
            </a:r>
            <a:endParaRPr lang="en-US" sz="2800" spc="600" dirty="0">
              <a:solidFill>
                <a:schemeClr val="tx1">
                  <a:lumMod val="75000"/>
                  <a:lumOff val="25000"/>
                </a:schemeClr>
              </a:solidFill>
              <a:effectLst/>
              <a:latin typeface="+mj-ea"/>
              <a:ea typeface="+mj-ea"/>
              <a:cs typeface="微软雅黑" panose="020B0503020204020204" pitchFamily="34" charset="-122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89"/>
          <a:stretch>
            <a:fillRect/>
          </a:stretch>
        </p:blipFill>
        <p:spPr>
          <a:xfrm rot="16200000">
            <a:off x="-477199" y="2429066"/>
            <a:ext cx="4906133" cy="39517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 bwMode="auto">
          <a:xfrm>
            <a:off x="4632580" y="2385007"/>
            <a:ext cx="4347798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5400" b="1" spc="225" dirty="0" smtClean="0">
                <a:solidFill>
                  <a:schemeClr val="accent1"/>
                </a:solidFill>
                <a:cs typeface="+mn-ea"/>
                <a:sym typeface="+mn-lt"/>
              </a:rPr>
              <a:t>产品介绍</a:t>
            </a:r>
            <a:endParaRPr lang="zh-CN" altLang="en-US" sz="5400" b="1" spc="22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 bwMode="auto">
          <a:xfrm>
            <a:off x="4473575" y="3429000"/>
            <a:ext cx="5053965" cy="737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l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  <a:sym typeface="微软雅黑" panose="020B0503020204020204" pitchFamily="34" charset="-122"/>
              </a:rPr>
              <a:t>慧财管家7*24小时随时开工，人力成本0、沟通成本0、管理成本0，让财务数据更精准、运营数据更有依据，工作更高效！</a:t>
            </a:r>
            <a:endParaRPr lang="zh-CN" alt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6" name="文本框 5"/>
          <p:cNvSpPr txBox="1"/>
          <p:nvPr/>
        </p:nvSpPr>
        <p:spPr bwMode="auto">
          <a:xfrm>
            <a:off x="5218387" y="4287515"/>
            <a:ext cx="3176184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3200" b="1" spc="225" dirty="0" smtClean="0">
                <a:solidFill>
                  <a:schemeClr val="accent1"/>
                </a:solidFill>
                <a:cs typeface="+mn-ea"/>
                <a:sym typeface="+mn-lt"/>
              </a:rPr>
              <a:t>PART  01</a:t>
            </a:r>
            <a:endParaRPr lang="zh-CN" altLang="en-US" sz="3200" b="1" spc="22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3" name="图片 2" descr="eae0cc86b5dd7df741bc356d78105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95580"/>
            <a:ext cx="2332355" cy="4927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4" grpId="0"/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标题 3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803910" y="140335"/>
            <a:ext cx="4389755" cy="604520"/>
          </a:xfrm>
        </p:spPr>
        <p:txBody>
          <a:bodyPr>
            <a:normAutofit/>
          </a:bodyPr>
          <a:lstStyle/>
          <a:p>
            <a:pPr algn="l"/>
            <a:r>
              <a:rPr lang="zh-CN" altLang="en-US" sz="2400" b="1" spc="225" dirty="0" smtClean="0">
                <a:solidFill>
                  <a:schemeClr val="accent1"/>
                </a:solidFill>
                <a:latin typeface="+mn-ea"/>
                <a:ea typeface="+mn-ea"/>
                <a:cs typeface="+mn-ea"/>
              </a:rPr>
              <a:t>公司和产品介绍</a:t>
            </a:r>
            <a:endParaRPr lang="zh-CN" altLang="en-US" sz="2400" b="1" spc="225" dirty="0" smtClean="0">
              <a:solidFill>
                <a:schemeClr val="accent1"/>
              </a:solidFill>
              <a:latin typeface="+mn-ea"/>
              <a:ea typeface="+mn-ea"/>
              <a:cs typeface="+mn-ea"/>
            </a:endParaRPr>
          </a:p>
        </p:txBody>
      </p:sp>
      <p:pic>
        <p:nvPicPr>
          <p:cNvPr id="2" name="图片 1" descr="E:/设计图片素材/8168369_.jpg8168369_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rcRect l="6654" r="6654"/>
          <a:stretch>
            <a:fillRect/>
          </a:stretch>
        </p:blipFill>
        <p:spPr>
          <a:xfrm>
            <a:off x="8489315" y="3288665"/>
            <a:ext cx="2160905" cy="3378835"/>
          </a:xfrm>
          <a:custGeom>
            <a:avLst/>
            <a:gdLst/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5191" h="8116">
                <a:moveTo>
                  <a:pt x="0" y="0"/>
                </a:moveTo>
                <a:lnTo>
                  <a:pt x="4326" y="0"/>
                </a:lnTo>
                <a:lnTo>
                  <a:pt x="5191" y="865"/>
                </a:lnTo>
                <a:lnTo>
                  <a:pt x="5191" y="8116"/>
                </a:lnTo>
                <a:lnTo>
                  <a:pt x="865" y="8116"/>
                </a:lnTo>
                <a:lnTo>
                  <a:pt x="0" y="7251"/>
                </a:lnTo>
                <a:lnTo>
                  <a:pt x="0" y="0"/>
                </a:lnTo>
                <a:close/>
              </a:path>
            </a:pathLst>
          </a:custGeom>
          <a:ln w="6350">
            <a:gradFill>
              <a:gsLst>
                <a:gs pos="52000">
                  <a:schemeClr val="accent1">
                    <a:alpha val="0"/>
                  </a:schemeClr>
                </a:gs>
                <a:gs pos="0">
                  <a:schemeClr val="accent1"/>
                </a:gs>
                <a:gs pos="100000">
                  <a:schemeClr val="accent1"/>
                </a:gs>
              </a:gsLst>
              <a:lin ang="2700000" scaled="1"/>
            </a:gradFill>
          </a:ln>
        </p:spPr>
      </p:pic>
      <p:sp>
        <p:nvSpPr>
          <p:cNvPr id="4" name="任意多边形: 形状 14"/>
          <p:cNvSpPr/>
          <p:nvPr>
            <p:custDataLst>
              <p:tags r:id="rId4"/>
            </p:custDataLst>
          </p:nvPr>
        </p:nvSpPr>
        <p:spPr>
          <a:xfrm flipH="1">
            <a:off x="11085830" y="6006465"/>
            <a:ext cx="216000" cy="216000"/>
          </a:xfrm>
          <a:custGeom>
            <a:avLst/>
            <a:gdLst>
              <a:gd name="connsiteX0" fmla="*/ 0 w 255"/>
              <a:gd name="connsiteY0" fmla="*/ 50 h 384"/>
              <a:gd name="connsiteX1" fmla="*/ 6 w 255"/>
              <a:gd name="connsiteY1" fmla="*/ 383 h 384"/>
              <a:gd name="connsiteX2" fmla="*/ 255 w 255"/>
              <a:gd name="connsiteY2" fmla="*/ 384 h 384"/>
              <a:gd name="connsiteX3" fmla="*/ 255 w 255"/>
              <a:gd name="connsiteY3" fmla="*/ 288 h 384"/>
              <a:gd name="connsiteX4" fmla="*/ 75 w 255"/>
              <a:gd name="connsiteY4" fmla="*/ 288 h 384"/>
              <a:gd name="connsiteX5" fmla="*/ 75 w 255"/>
              <a:gd name="connsiteY5" fmla="*/ 0 h 384"/>
              <a:gd name="connsiteX6" fmla="*/ 0 w 255"/>
              <a:gd name="connsiteY6" fmla="*/ 50 h 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" h="384">
                <a:moveTo>
                  <a:pt x="0" y="50"/>
                </a:moveTo>
                <a:lnTo>
                  <a:pt x="6" y="383"/>
                </a:lnTo>
                <a:lnTo>
                  <a:pt x="255" y="384"/>
                </a:lnTo>
                <a:lnTo>
                  <a:pt x="255" y="288"/>
                </a:lnTo>
                <a:lnTo>
                  <a:pt x="75" y="288"/>
                </a:lnTo>
                <a:lnTo>
                  <a:pt x="75" y="0"/>
                </a:lnTo>
                <a:lnTo>
                  <a:pt x="0" y="5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微软雅黑" panose="020B0503020204020204" pitchFamily="34" charset="-122"/>
            </a:endParaRPr>
          </a:p>
        </p:txBody>
      </p:sp>
      <p:sp>
        <p:nvSpPr>
          <p:cNvPr id="8" name="任意多边形: 形状 16"/>
          <p:cNvSpPr/>
          <p:nvPr>
            <p:custDataLst>
              <p:tags r:id="rId5"/>
            </p:custDataLst>
          </p:nvPr>
        </p:nvSpPr>
        <p:spPr>
          <a:xfrm>
            <a:off x="760730" y="1054735"/>
            <a:ext cx="6394450" cy="655320"/>
          </a:xfrm>
          <a:custGeom>
            <a:avLst/>
            <a:gdLst>
              <a:gd name="connsiteX0" fmla="*/ 10573 w 10573"/>
              <a:gd name="connsiteY0" fmla="*/ 0 h 1032"/>
              <a:gd name="connsiteX1" fmla="*/ 10573 w 10573"/>
              <a:gd name="connsiteY1" fmla="*/ 545 h 1032"/>
              <a:gd name="connsiteX2" fmla="*/ 9607 w 10573"/>
              <a:gd name="connsiteY2" fmla="*/ 1032 h 1032"/>
              <a:gd name="connsiteX3" fmla="*/ 0 w 10573"/>
              <a:gd name="connsiteY3" fmla="*/ 1032 h 1032"/>
              <a:gd name="connsiteX4" fmla="*/ 0 w 10573"/>
              <a:gd name="connsiteY4" fmla="*/ 487 h 1032"/>
              <a:gd name="connsiteX5" fmla="*/ 544 w 10573"/>
              <a:gd name="connsiteY5" fmla="*/ 9 h 1032"/>
              <a:gd name="connsiteX6" fmla="*/ 10573 w 10573"/>
              <a:gd name="connsiteY6" fmla="*/ 0 h 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73" h="1032">
                <a:moveTo>
                  <a:pt x="10573" y="0"/>
                </a:moveTo>
                <a:lnTo>
                  <a:pt x="10573" y="545"/>
                </a:lnTo>
                <a:lnTo>
                  <a:pt x="9607" y="1032"/>
                </a:lnTo>
                <a:lnTo>
                  <a:pt x="0" y="1032"/>
                </a:lnTo>
                <a:lnTo>
                  <a:pt x="0" y="487"/>
                </a:lnTo>
                <a:lnTo>
                  <a:pt x="544" y="9"/>
                </a:lnTo>
                <a:lnTo>
                  <a:pt x="10573" y="0"/>
                </a:lnTo>
                <a:close/>
              </a:path>
            </a:pathLst>
          </a:custGeom>
          <a:noFill/>
          <a:ln w="6350">
            <a:gradFill>
              <a:gsLst>
                <a:gs pos="0">
                  <a:schemeClr val="accent1">
                    <a:alpha val="10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</a:ln>
        </p:spPr>
        <p:txBody>
          <a:bodyPr rot="0" spcFirstLastPara="0" vert="horz" wrap="square" lIns="252095" tIns="0" rIns="0" bIns="0" numCol="1" spcCol="0" rtlCol="0" fromWordArt="0" anchor="ctr" anchorCtr="0" forceAA="0" compatLnSpc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>
                <a:solidFill>
                  <a:srgbClr val="00A0A9"/>
                </a:solidFill>
                <a:latin typeface="+mn-ea"/>
                <a:cs typeface="+mn-ea"/>
                <a:sym typeface="+mn-ea"/>
              </a:rPr>
              <a:t>沈阳毅泓科技有限公司</a:t>
            </a:r>
            <a:endParaRPr lang="zh-CN" altLang="en-US" sz="2400" b="1">
              <a:solidFill>
                <a:srgbClr val="00A0A9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6" name="任意多边形: 形状 14"/>
          <p:cNvSpPr/>
          <p:nvPr>
            <p:custDataLst>
              <p:tags r:id="rId6"/>
            </p:custDataLst>
          </p:nvPr>
        </p:nvSpPr>
        <p:spPr>
          <a:xfrm>
            <a:off x="709295" y="1551940"/>
            <a:ext cx="161925" cy="215900"/>
          </a:xfrm>
          <a:custGeom>
            <a:avLst/>
            <a:gdLst>
              <a:gd name="connsiteX0" fmla="*/ 0 w 255"/>
              <a:gd name="connsiteY0" fmla="*/ 50 h 384"/>
              <a:gd name="connsiteX1" fmla="*/ 6 w 255"/>
              <a:gd name="connsiteY1" fmla="*/ 383 h 384"/>
              <a:gd name="connsiteX2" fmla="*/ 255 w 255"/>
              <a:gd name="connsiteY2" fmla="*/ 384 h 384"/>
              <a:gd name="connsiteX3" fmla="*/ 255 w 255"/>
              <a:gd name="connsiteY3" fmla="*/ 288 h 384"/>
              <a:gd name="connsiteX4" fmla="*/ 75 w 255"/>
              <a:gd name="connsiteY4" fmla="*/ 288 h 384"/>
              <a:gd name="connsiteX5" fmla="*/ 75 w 255"/>
              <a:gd name="connsiteY5" fmla="*/ 0 h 384"/>
              <a:gd name="connsiteX6" fmla="*/ 0 w 255"/>
              <a:gd name="connsiteY6" fmla="*/ 50 h 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" h="384">
                <a:moveTo>
                  <a:pt x="0" y="50"/>
                </a:moveTo>
                <a:lnTo>
                  <a:pt x="6" y="383"/>
                </a:lnTo>
                <a:lnTo>
                  <a:pt x="255" y="384"/>
                </a:lnTo>
                <a:lnTo>
                  <a:pt x="255" y="288"/>
                </a:lnTo>
                <a:lnTo>
                  <a:pt x="75" y="288"/>
                </a:lnTo>
                <a:lnTo>
                  <a:pt x="75" y="0"/>
                </a:lnTo>
                <a:lnTo>
                  <a:pt x="0" y="5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微软雅黑" panose="020B0503020204020204" pitchFamily="34" charset="-122"/>
            </a:endParaRPr>
          </a:p>
        </p:txBody>
      </p:sp>
      <p:sp>
        <p:nvSpPr>
          <p:cNvPr id="121" name="任意多边形: 形状 120"/>
          <p:cNvSpPr/>
          <p:nvPr>
            <p:custDataLst>
              <p:tags r:id="rId7"/>
            </p:custDataLst>
          </p:nvPr>
        </p:nvSpPr>
        <p:spPr>
          <a:xfrm flipV="1">
            <a:off x="1126490" y="986155"/>
            <a:ext cx="3743960" cy="36195"/>
          </a:xfrm>
          <a:custGeom>
            <a:avLst/>
            <a:gdLst>
              <a:gd name="connsiteX0" fmla="*/ 1157786 w 1179613"/>
              <a:gd name="connsiteY0" fmla="*/ 21889 h 21889"/>
              <a:gd name="connsiteX1" fmla="*/ 1179613 w 1179613"/>
              <a:gd name="connsiteY1" fmla="*/ 0 h 21889"/>
              <a:gd name="connsiteX2" fmla="*/ 0 w 1179613"/>
              <a:gd name="connsiteY2" fmla="*/ 0 h 21889"/>
              <a:gd name="connsiteX3" fmla="*/ 21889 w 1179613"/>
              <a:gd name="connsiteY3" fmla="*/ 21889 h 21889"/>
              <a:gd name="connsiteX4" fmla="*/ 1157786 w 1179613"/>
              <a:gd name="connsiteY4" fmla="*/ 21889 h 2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9613" h="21889">
                <a:moveTo>
                  <a:pt x="1157786" y="21889"/>
                </a:moveTo>
                <a:lnTo>
                  <a:pt x="1179613" y="0"/>
                </a:lnTo>
                <a:lnTo>
                  <a:pt x="0" y="0"/>
                </a:lnTo>
                <a:lnTo>
                  <a:pt x="21889" y="21889"/>
                </a:lnTo>
                <a:lnTo>
                  <a:pt x="1157786" y="21889"/>
                </a:lnTo>
                <a:close/>
              </a:path>
            </a:pathLst>
          </a:custGeom>
          <a:gradFill>
            <a:gsLst>
              <a:gs pos="86000">
                <a:schemeClr val="accent1">
                  <a:alpha val="0"/>
                </a:schemeClr>
              </a:gs>
              <a:gs pos="0">
                <a:schemeClr val="accent1">
                  <a:alpha val="75000"/>
                </a:schemeClr>
              </a:gs>
            </a:gsLst>
            <a:lin ang="2700000" scaled="0"/>
          </a:gradFill>
          <a:ln w="6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>
            <p:custDataLst>
              <p:tags r:id="rId8"/>
            </p:custDataLst>
          </p:nvPr>
        </p:nvSpPr>
        <p:spPr>
          <a:xfrm>
            <a:off x="708660" y="1836420"/>
            <a:ext cx="6446520" cy="22339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沈阳毅泓科技是一家高新技术企业，前身是沈阳羽丰科技有限公司（五年前介入到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RPA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行业），因业务需要从羽丰科技脱离出来，是一家专业做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RPA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开发的公司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。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客户为：国家电网、南方电网、各大银行、工业企业、医药企业等，目前专注于为餐饮行业提供财务和运营自动化的领域。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5" name="任意多边形: 形状 16"/>
          <p:cNvSpPr/>
          <p:nvPr>
            <p:custDataLst>
              <p:tags r:id="rId9"/>
            </p:custDataLst>
          </p:nvPr>
        </p:nvSpPr>
        <p:spPr>
          <a:xfrm>
            <a:off x="614680" y="4665345"/>
            <a:ext cx="7720965" cy="421005"/>
          </a:xfrm>
          <a:custGeom>
            <a:avLst/>
            <a:gdLst>
              <a:gd name="connsiteX0" fmla="*/ 10573 w 10573"/>
              <a:gd name="connsiteY0" fmla="*/ 0 h 1032"/>
              <a:gd name="connsiteX1" fmla="*/ 10573 w 10573"/>
              <a:gd name="connsiteY1" fmla="*/ 545 h 1032"/>
              <a:gd name="connsiteX2" fmla="*/ 9607 w 10573"/>
              <a:gd name="connsiteY2" fmla="*/ 1032 h 1032"/>
              <a:gd name="connsiteX3" fmla="*/ 0 w 10573"/>
              <a:gd name="connsiteY3" fmla="*/ 1032 h 1032"/>
              <a:gd name="connsiteX4" fmla="*/ 0 w 10573"/>
              <a:gd name="connsiteY4" fmla="*/ 487 h 1032"/>
              <a:gd name="connsiteX5" fmla="*/ 544 w 10573"/>
              <a:gd name="connsiteY5" fmla="*/ 9 h 1032"/>
              <a:gd name="connsiteX6" fmla="*/ 10573 w 10573"/>
              <a:gd name="connsiteY6" fmla="*/ 0 h 10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573" h="1032">
                <a:moveTo>
                  <a:pt x="10573" y="0"/>
                </a:moveTo>
                <a:lnTo>
                  <a:pt x="10573" y="545"/>
                </a:lnTo>
                <a:lnTo>
                  <a:pt x="9607" y="1032"/>
                </a:lnTo>
                <a:lnTo>
                  <a:pt x="0" y="1032"/>
                </a:lnTo>
                <a:lnTo>
                  <a:pt x="0" y="487"/>
                </a:lnTo>
                <a:lnTo>
                  <a:pt x="544" y="9"/>
                </a:lnTo>
                <a:lnTo>
                  <a:pt x="10573" y="0"/>
                </a:lnTo>
                <a:close/>
              </a:path>
            </a:pathLst>
          </a:custGeom>
          <a:noFill/>
          <a:ln w="6350">
            <a:gradFill>
              <a:gsLst>
                <a:gs pos="0">
                  <a:schemeClr val="accent1">
                    <a:alpha val="100000"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0" scaled="1"/>
            </a:gradFill>
          </a:ln>
        </p:spPr>
        <p:txBody>
          <a:bodyPr rot="0" spcFirstLastPara="0" vert="horz" wrap="square" lIns="252095" tIns="0" rIns="0" bIns="0" numCol="1" spcCol="0" rtlCol="0" fromWordArt="0" anchor="ctr" anchorCtr="0" forceAA="0" compatLnSpc="0">
            <a:noAutofit/>
          </a:bodyPr>
          <a:lstStyle/>
          <a:p>
            <a:pPr lvl="0" algn="l">
              <a:buClrTx/>
              <a:buSzTx/>
              <a:buFontTx/>
            </a:pPr>
            <a:r>
              <a:rPr lang="zh-CN" altLang="en-US" sz="2400" b="1">
                <a:solidFill>
                  <a:srgbClr val="00A0A9"/>
                </a:solidFill>
                <a:latin typeface="+mn-ea"/>
                <a:cs typeface="+mn-ea"/>
                <a:sym typeface="+mn-ea"/>
              </a:rPr>
              <a:t>惠财管家</a:t>
            </a:r>
            <a:r>
              <a:rPr lang="en-US" altLang="zh-CN" sz="2400" b="1">
                <a:solidFill>
                  <a:srgbClr val="00A0A9"/>
                </a:solidFill>
                <a:latin typeface="+mn-ea"/>
                <a:cs typeface="+mn-ea"/>
                <a:sym typeface="+mn-ea"/>
              </a:rPr>
              <a:t>---</a:t>
            </a:r>
            <a:r>
              <a:rPr lang="zh-CN" altLang="en-US" sz="2400" b="1">
                <a:solidFill>
                  <a:srgbClr val="00A0A9"/>
                </a:solidFill>
                <a:latin typeface="+mn-ea"/>
                <a:cs typeface="+mn-ea"/>
                <a:sym typeface="+mn-ea"/>
              </a:rPr>
              <a:t>服务于民企根植于餐饮行业人工智能财务</a:t>
            </a:r>
            <a:endParaRPr lang="zh-CN" altLang="en-US" sz="2400" b="1">
              <a:solidFill>
                <a:srgbClr val="00A0A9"/>
              </a:solidFill>
              <a:latin typeface="+mn-ea"/>
              <a:cs typeface="+mn-ea"/>
              <a:sym typeface="+mn-ea"/>
            </a:endParaRPr>
          </a:p>
        </p:txBody>
      </p:sp>
      <p:sp>
        <p:nvSpPr>
          <p:cNvPr id="7" name="任意多边形: 形状 14"/>
          <p:cNvSpPr/>
          <p:nvPr>
            <p:custDataLst>
              <p:tags r:id="rId10"/>
            </p:custDataLst>
          </p:nvPr>
        </p:nvSpPr>
        <p:spPr>
          <a:xfrm>
            <a:off x="563245" y="5162550"/>
            <a:ext cx="161925" cy="139065"/>
          </a:xfrm>
          <a:custGeom>
            <a:avLst/>
            <a:gdLst>
              <a:gd name="connsiteX0" fmla="*/ 0 w 255"/>
              <a:gd name="connsiteY0" fmla="*/ 50 h 384"/>
              <a:gd name="connsiteX1" fmla="*/ 6 w 255"/>
              <a:gd name="connsiteY1" fmla="*/ 383 h 384"/>
              <a:gd name="connsiteX2" fmla="*/ 255 w 255"/>
              <a:gd name="connsiteY2" fmla="*/ 384 h 384"/>
              <a:gd name="connsiteX3" fmla="*/ 255 w 255"/>
              <a:gd name="connsiteY3" fmla="*/ 288 h 384"/>
              <a:gd name="connsiteX4" fmla="*/ 75 w 255"/>
              <a:gd name="connsiteY4" fmla="*/ 288 h 384"/>
              <a:gd name="connsiteX5" fmla="*/ 75 w 255"/>
              <a:gd name="connsiteY5" fmla="*/ 0 h 384"/>
              <a:gd name="connsiteX6" fmla="*/ 0 w 255"/>
              <a:gd name="connsiteY6" fmla="*/ 50 h 3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" h="384">
                <a:moveTo>
                  <a:pt x="0" y="50"/>
                </a:moveTo>
                <a:lnTo>
                  <a:pt x="6" y="383"/>
                </a:lnTo>
                <a:lnTo>
                  <a:pt x="255" y="384"/>
                </a:lnTo>
                <a:lnTo>
                  <a:pt x="255" y="288"/>
                </a:lnTo>
                <a:lnTo>
                  <a:pt x="75" y="288"/>
                </a:lnTo>
                <a:lnTo>
                  <a:pt x="75" y="0"/>
                </a:lnTo>
                <a:lnTo>
                  <a:pt x="0" y="50"/>
                </a:lnTo>
                <a:close/>
              </a:path>
            </a:pathLst>
          </a:custGeom>
          <a:solidFill>
            <a:schemeClr val="accent1">
              <a:alpha val="65000"/>
            </a:schemeClr>
          </a:solidFill>
          <a:ln w="9525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微软雅黑" panose="020B0503020204020204" pitchFamily="34" charset="-122"/>
            </a:endParaRPr>
          </a:p>
        </p:txBody>
      </p:sp>
      <p:sp>
        <p:nvSpPr>
          <p:cNvPr id="9" name="任意多边形: 形状 120"/>
          <p:cNvSpPr/>
          <p:nvPr>
            <p:custDataLst>
              <p:tags r:id="rId11"/>
            </p:custDataLst>
          </p:nvPr>
        </p:nvSpPr>
        <p:spPr>
          <a:xfrm flipV="1">
            <a:off x="980440" y="4544060"/>
            <a:ext cx="3743960" cy="76200"/>
          </a:xfrm>
          <a:custGeom>
            <a:avLst/>
            <a:gdLst>
              <a:gd name="connsiteX0" fmla="*/ 1157786 w 1179613"/>
              <a:gd name="connsiteY0" fmla="*/ 21889 h 21889"/>
              <a:gd name="connsiteX1" fmla="*/ 1179613 w 1179613"/>
              <a:gd name="connsiteY1" fmla="*/ 0 h 21889"/>
              <a:gd name="connsiteX2" fmla="*/ 0 w 1179613"/>
              <a:gd name="connsiteY2" fmla="*/ 0 h 21889"/>
              <a:gd name="connsiteX3" fmla="*/ 21889 w 1179613"/>
              <a:gd name="connsiteY3" fmla="*/ 21889 h 21889"/>
              <a:gd name="connsiteX4" fmla="*/ 1157786 w 1179613"/>
              <a:gd name="connsiteY4" fmla="*/ 21889 h 218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79613" h="21889">
                <a:moveTo>
                  <a:pt x="1157786" y="21889"/>
                </a:moveTo>
                <a:lnTo>
                  <a:pt x="1179613" y="0"/>
                </a:lnTo>
                <a:lnTo>
                  <a:pt x="0" y="0"/>
                </a:lnTo>
                <a:lnTo>
                  <a:pt x="21889" y="21889"/>
                </a:lnTo>
                <a:lnTo>
                  <a:pt x="1157786" y="21889"/>
                </a:lnTo>
                <a:close/>
              </a:path>
            </a:pathLst>
          </a:custGeom>
          <a:gradFill>
            <a:gsLst>
              <a:gs pos="86000">
                <a:schemeClr val="accent1">
                  <a:alpha val="0"/>
                </a:schemeClr>
              </a:gs>
              <a:gs pos="0">
                <a:schemeClr val="accent1">
                  <a:alpha val="75000"/>
                </a:schemeClr>
              </a:gs>
            </a:gsLst>
            <a:lin ang="2700000" scaled="0"/>
          </a:gradFill>
          <a:ln w="617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zh-CN" altLang="en-US">
              <a:cs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>
            <p:custDataLst>
              <p:tags r:id="rId12"/>
            </p:custDataLst>
          </p:nvPr>
        </p:nvSpPr>
        <p:spPr>
          <a:xfrm>
            <a:off x="803910" y="5301615"/>
            <a:ext cx="6446520" cy="123380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软著名称：餐饮财务稽核生成凭证全自动流程软件 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V1.0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证书号：软著登字第13810882号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  <a:p>
            <a:pPr algn="just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批准日期：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2024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年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9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月</a:t>
            </a:r>
            <a:r>
              <a:rPr lang="en-US" altLang="zh-CN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23</a:t>
            </a:r>
            <a:r>
              <a:rPr lang="zh-CN" altLang="en-US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  <a:sym typeface="+mn-ea"/>
              </a:rPr>
              <a:t>日</a:t>
            </a:r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  <a:sym typeface="+mn-ea"/>
            </a:endParaRPr>
          </a:p>
        </p:txBody>
      </p:sp>
      <p:pic>
        <p:nvPicPr>
          <p:cNvPr id="11" name="图片 10" descr="微信图片_20240807101538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482840" y="335915"/>
            <a:ext cx="4173855" cy="2837180"/>
          </a:xfrm>
          <a:prstGeom prst="rect">
            <a:avLst/>
          </a:prstGeom>
        </p:spPr>
      </p:pic>
      <p:grpSp>
        <p:nvGrpSpPr>
          <p:cNvPr id="21" name="组合 20"/>
          <p:cNvGrpSpPr/>
          <p:nvPr/>
        </p:nvGrpSpPr>
        <p:grpSpPr>
          <a:xfrm>
            <a:off x="243027" y="275777"/>
            <a:ext cx="416579" cy="333353"/>
            <a:chOff x="357327" y="190052"/>
            <a:chExt cx="416579" cy="333353"/>
          </a:xfrm>
        </p:grpSpPr>
        <p:sp>
          <p:nvSpPr>
            <p:cNvPr id="22" name="箭头: V 形 13"/>
            <p:cNvSpPr/>
            <p:nvPr/>
          </p:nvSpPr>
          <p:spPr>
            <a:xfrm>
              <a:off x="435908" y="190052"/>
              <a:ext cx="337998" cy="333353"/>
            </a:xfrm>
            <a:prstGeom prst="chevron">
              <a:avLst>
                <a:gd name="adj" fmla="val 3489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tx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3" name="箭头: V 形 5"/>
            <p:cNvSpPr/>
            <p:nvPr/>
          </p:nvSpPr>
          <p:spPr>
            <a:xfrm>
              <a:off x="357327" y="190052"/>
              <a:ext cx="337998" cy="333353"/>
            </a:xfrm>
            <a:prstGeom prst="chevron">
              <a:avLst>
                <a:gd name="adj" fmla="val 3489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015">
                <a:solidFill>
                  <a:schemeClr val="tx1"/>
                </a:solidFill>
                <a:latin typeface="+mn-ea"/>
                <a:cs typeface="+mn-ea"/>
                <a:sym typeface="+mn-lt"/>
              </a:endParaRPr>
            </a:p>
          </p:txBody>
        </p:sp>
      </p:grpSp>
    </p:spTree>
    <p:custDataLst>
      <p:tags r:id="rId14"/>
    </p:custData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“_#color-785&amp;1094"/>
          <p:cNvSpPr/>
          <p:nvPr>
            <p:custDataLst>
              <p:tags r:id="rId1"/>
            </p:custDataLst>
          </p:nvPr>
        </p:nvSpPr>
        <p:spPr>
          <a:xfrm>
            <a:off x="5815584" y="1133856"/>
            <a:ext cx="576072" cy="493776"/>
          </a:xfrm>
          <a:custGeom>
            <a:avLst/>
            <a:gdLst/>
            <a:ahLst/>
            <a:cxnLst/>
            <a:rect l="l" t="t" r="r" b="b"/>
            <a:pathLst>
              <a:path w="576072" h="493776">
                <a:moveTo>
                  <a:pt x="0" y="246888"/>
                </a:moveTo>
                <a:cubicBezTo>
                  <a:pt x="0" y="201168"/>
                  <a:pt x="9144" y="164592"/>
                  <a:pt x="27432" y="128016"/>
                </a:cubicBezTo>
                <a:cubicBezTo>
                  <a:pt x="45720" y="82296"/>
                  <a:pt x="73152" y="54864"/>
                  <a:pt x="109728" y="36576"/>
                </a:cubicBezTo>
                <a:cubicBezTo>
                  <a:pt x="146304" y="18288"/>
                  <a:pt x="182880" y="0"/>
                  <a:pt x="228600" y="0"/>
                </a:cubicBezTo>
                <a:cubicBezTo>
                  <a:pt x="237744" y="0"/>
                  <a:pt x="246888" y="9144"/>
                  <a:pt x="246888" y="9144"/>
                </a:cubicBezTo>
                <a:lnTo>
                  <a:pt x="246888" y="100584"/>
                </a:lnTo>
                <a:cubicBezTo>
                  <a:pt x="246888" y="100584"/>
                  <a:pt x="237744" y="109728"/>
                  <a:pt x="228600" y="109728"/>
                </a:cubicBezTo>
                <a:cubicBezTo>
                  <a:pt x="192024" y="109728"/>
                  <a:pt x="164592" y="128016"/>
                  <a:pt x="146304" y="146304"/>
                </a:cubicBezTo>
                <a:cubicBezTo>
                  <a:pt x="128016" y="173736"/>
                  <a:pt x="118872" y="201168"/>
                  <a:pt x="118872" y="246888"/>
                </a:cubicBezTo>
                <a:lnTo>
                  <a:pt x="118872" y="265176"/>
                </a:lnTo>
                <a:cubicBezTo>
                  <a:pt x="118872" y="265176"/>
                  <a:pt x="118872" y="274320"/>
                  <a:pt x="128016" y="274320"/>
                </a:cubicBezTo>
                <a:lnTo>
                  <a:pt x="219456" y="274320"/>
                </a:lnTo>
                <a:cubicBezTo>
                  <a:pt x="228600" y="274320"/>
                  <a:pt x="228600" y="283464"/>
                  <a:pt x="228600" y="283464"/>
                </a:cubicBezTo>
                <a:lnTo>
                  <a:pt x="228600" y="484632"/>
                </a:lnTo>
                <a:cubicBezTo>
                  <a:pt x="228600" y="493776"/>
                  <a:pt x="228600" y="493776"/>
                  <a:pt x="219456" y="493776"/>
                </a:cubicBezTo>
                <a:lnTo>
                  <a:pt x="9144" y="493776"/>
                </a:lnTo>
                <a:cubicBezTo>
                  <a:pt x="9144" y="493776"/>
                  <a:pt x="0" y="493776"/>
                  <a:pt x="0" y="484632"/>
                </a:cubicBezTo>
                <a:lnTo>
                  <a:pt x="0" y="246888"/>
                </a:lnTo>
                <a:moveTo>
                  <a:pt x="576072" y="100584"/>
                </a:moveTo>
                <a:cubicBezTo>
                  <a:pt x="576072" y="100584"/>
                  <a:pt x="566928" y="109728"/>
                  <a:pt x="557784" y="109728"/>
                </a:cubicBezTo>
                <a:cubicBezTo>
                  <a:pt x="521208" y="109728"/>
                  <a:pt x="493776" y="128016"/>
                  <a:pt x="475488" y="146304"/>
                </a:cubicBezTo>
                <a:cubicBezTo>
                  <a:pt x="457200" y="173736"/>
                  <a:pt x="448056" y="201168"/>
                  <a:pt x="448056" y="246888"/>
                </a:cubicBezTo>
                <a:lnTo>
                  <a:pt x="448056" y="265176"/>
                </a:lnTo>
                <a:cubicBezTo>
                  <a:pt x="448056" y="265176"/>
                  <a:pt x="448056" y="274320"/>
                  <a:pt x="457200" y="274320"/>
                </a:cubicBezTo>
                <a:lnTo>
                  <a:pt x="548640" y="274320"/>
                </a:lnTo>
                <a:cubicBezTo>
                  <a:pt x="557784" y="274320"/>
                  <a:pt x="557784" y="283464"/>
                  <a:pt x="557784" y="283464"/>
                </a:cubicBezTo>
                <a:lnTo>
                  <a:pt x="557784" y="484632"/>
                </a:lnTo>
                <a:cubicBezTo>
                  <a:pt x="557784" y="493776"/>
                  <a:pt x="557784" y="493776"/>
                  <a:pt x="548640" y="493776"/>
                </a:cubicBezTo>
                <a:lnTo>
                  <a:pt x="338328" y="493776"/>
                </a:lnTo>
                <a:cubicBezTo>
                  <a:pt x="338328" y="493776"/>
                  <a:pt x="329184" y="493776"/>
                  <a:pt x="329184" y="484632"/>
                </a:cubicBezTo>
                <a:lnTo>
                  <a:pt x="329184" y="246888"/>
                </a:lnTo>
                <a:cubicBezTo>
                  <a:pt x="329184" y="201168"/>
                  <a:pt x="338328" y="164592"/>
                  <a:pt x="356616" y="128016"/>
                </a:cubicBezTo>
                <a:cubicBezTo>
                  <a:pt x="374904" y="82296"/>
                  <a:pt x="402336" y="54864"/>
                  <a:pt x="438912" y="36576"/>
                </a:cubicBezTo>
                <a:cubicBezTo>
                  <a:pt x="475488" y="18288"/>
                  <a:pt x="512064" y="0"/>
                  <a:pt x="557784" y="0"/>
                </a:cubicBezTo>
                <a:cubicBezTo>
                  <a:pt x="566928" y="0"/>
                  <a:pt x="576072" y="9144"/>
                  <a:pt x="576072" y="9144"/>
                </a:cubicBezTo>
                <a:lnTo>
                  <a:pt x="576072" y="100584"/>
                </a:lnTo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>
              <a:latin typeface="+mn-ea"/>
              <a:cs typeface="微软雅黑" panose="020B0503020204020204" pitchFamily="34" charset="-122"/>
            </a:endParaRPr>
          </a:p>
        </p:txBody>
      </p:sp>
      <p:sp>
        <p:nvSpPr>
          <p:cNvPr id="12" name="“_#color-822&amp;2169"/>
          <p:cNvSpPr/>
          <p:nvPr>
            <p:custDataLst>
              <p:tags r:id="rId2"/>
            </p:custDataLst>
          </p:nvPr>
        </p:nvSpPr>
        <p:spPr>
          <a:xfrm>
            <a:off x="5815584" y="5230368"/>
            <a:ext cx="576072" cy="493776"/>
          </a:xfrm>
          <a:custGeom>
            <a:avLst/>
            <a:gdLst/>
            <a:ahLst/>
            <a:cxnLst/>
            <a:rect l="l" t="t" r="r" b="b"/>
            <a:pathLst>
              <a:path w="576072" h="493776">
                <a:moveTo>
                  <a:pt x="576072" y="246888"/>
                </a:moveTo>
                <a:cubicBezTo>
                  <a:pt x="576072" y="201168"/>
                  <a:pt x="557784" y="155448"/>
                  <a:pt x="539496" y="118872"/>
                </a:cubicBezTo>
                <a:cubicBezTo>
                  <a:pt x="521208" y="82296"/>
                  <a:pt x="493776" y="54864"/>
                  <a:pt x="457200" y="36576"/>
                </a:cubicBezTo>
                <a:cubicBezTo>
                  <a:pt x="429768" y="18288"/>
                  <a:pt x="393192" y="0"/>
                  <a:pt x="356616" y="0"/>
                </a:cubicBezTo>
                <a:cubicBezTo>
                  <a:pt x="338328" y="0"/>
                  <a:pt x="329184" y="9144"/>
                  <a:pt x="329184" y="27432"/>
                </a:cubicBezTo>
                <a:lnTo>
                  <a:pt x="329184" y="82296"/>
                </a:lnTo>
                <a:cubicBezTo>
                  <a:pt x="329184" y="91440"/>
                  <a:pt x="338328" y="109728"/>
                  <a:pt x="356616" y="109728"/>
                </a:cubicBezTo>
                <a:cubicBezTo>
                  <a:pt x="384048" y="109728"/>
                  <a:pt x="411480" y="128016"/>
                  <a:pt x="429768" y="146304"/>
                </a:cubicBezTo>
                <a:cubicBezTo>
                  <a:pt x="448056" y="164592"/>
                  <a:pt x="457200" y="201168"/>
                  <a:pt x="457200" y="246888"/>
                </a:cubicBezTo>
                <a:cubicBezTo>
                  <a:pt x="457200" y="256032"/>
                  <a:pt x="448056" y="274320"/>
                  <a:pt x="429768" y="274320"/>
                </a:cubicBezTo>
                <a:lnTo>
                  <a:pt x="365760" y="274320"/>
                </a:lnTo>
                <a:cubicBezTo>
                  <a:pt x="347472" y="274320"/>
                  <a:pt x="338328" y="283464"/>
                  <a:pt x="338328" y="292608"/>
                </a:cubicBezTo>
                <a:lnTo>
                  <a:pt x="338328" y="466344"/>
                </a:lnTo>
                <a:cubicBezTo>
                  <a:pt x="338328" y="484632"/>
                  <a:pt x="347472" y="493776"/>
                  <a:pt x="365760" y="493776"/>
                </a:cubicBezTo>
                <a:lnTo>
                  <a:pt x="548640" y="493776"/>
                </a:lnTo>
                <a:cubicBezTo>
                  <a:pt x="557784" y="493776"/>
                  <a:pt x="576072" y="484632"/>
                  <a:pt x="576072" y="466344"/>
                </a:cubicBezTo>
                <a:lnTo>
                  <a:pt x="576072" y="246888"/>
                </a:lnTo>
                <a:moveTo>
                  <a:pt x="0" y="82296"/>
                </a:moveTo>
                <a:cubicBezTo>
                  <a:pt x="0" y="91440"/>
                  <a:pt x="9144" y="109728"/>
                  <a:pt x="27432" y="109728"/>
                </a:cubicBezTo>
                <a:cubicBezTo>
                  <a:pt x="54864" y="109728"/>
                  <a:pt x="82296" y="128016"/>
                  <a:pt x="100584" y="146304"/>
                </a:cubicBezTo>
                <a:cubicBezTo>
                  <a:pt x="118872" y="164592"/>
                  <a:pt x="128016" y="201168"/>
                  <a:pt x="128016" y="246888"/>
                </a:cubicBezTo>
                <a:cubicBezTo>
                  <a:pt x="128016" y="256032"/>
                  <a:pt x="118872" y="274320"/>
                  <a:pt x="100584" y="274320"/>
                </a:cubicBezTo>
                <a:lnTo>
                  <a:pt x="36576" y="274320"/>
                </a:lnTo>
                <a:cubicBezTo>
                  <a:pt x="18288" y="274320"/>
                  <a:pt x="9144" y="283464"/>
                  <a:pt x="9144" y="292608"/>
                </a:cubicBezTo>
                <a:lnTo>
                  <a:pt x="9144" y="466344"/>
                </a:lnTo>
                <a:cubicBezTo>
                  <a:pt x="9144" y="484632"/>
                  <a:pt x="18288" y="493776"/>
                  <a:pt x="36576" y="493776"/>
                </a:cubicBezTo>
                <a:lnTo>
                  <a:pt x="219456" y="493776"/>
                </a:lnTo>
                <a:cubicBezTo>
                  <a:pt x="228600" y="493776"/>
                  <a:pt x="246888" y="484632"/>
                  <a:pt x="246888" y="466344"/>
                </a:cubicBezTo>
                <a:lnTo>
                  <a:pt x="246888" y="246888"/>
                </a:lnTo>
                <a:cubicBezTo>
                  <a:pt x="246888" y="201168"/>
                  <a:pt x="228600" y="155448"/>
                  <a:pt x="210312" y="118872"/>
                </a:cubicBezTo>
                <a:cubicBezTo>
                  <a:pt x="192024" y="82296"/>
                  <a:pt x="164592" y="54864"/>
                  <a:pt x="128016" y="36576"/>
                </a:cubicBezTo>
                <a:cubicBezTo>
                  <a:pt x="100584" y="18288"/>
                  <a:pt x="64008" y="0"/>
                  <a:pt x="27432" y="0"/>
                </a:cubicBezTo>
                <a:cubicBezTo>
                  <a:pt x="9144" y="0"/>
                  <a:pt x="0" y="9144"/>
                  <a:pt x="0" y="27432"/>
                </a:cubicBezTo>
                <a:lnTo>
                  <a:pt x="0" y="82296"/>
                </a:lnTo>
              </a:path>
            </a:pathLst>
          </a:custGeom>
          <a:solidFill>
            <a:schemeClr val="accent1"/>
          </a:solidFill>
        </p:spPr>
        <p:txBody>
          <a:bodyPr/>
          <a:lstStyle/>
          <a:p>
            <a:endParaRPr lang="zh-CN" altLang="en-US">
              <a:latin typeface="+mn-ea"/>
              <a:cs typeface="微软雅黑" panose="020B0503020204020204" pitchFamily="34" charset="-122"/>
            </a:endParaRPr>
          </a:p>
        </p:txBody>
      </p:sp>
      <p:sp>
        <p:nvSpPr>
          <p:cNvPr id="13" name="圆角矩形 9"/>
          <p:cNvSpPr/>
          <p:nvPr>
            <p:custDataLst>
              <p:tags r:id="rId3"/>
            </p:custDataLst>
          </p:nvPr>
        </p:nvSpPr>
        <p:spPr>
          <a:xfrm>
            <a:off x="722630" y="1908175"/>
            <a:ext cx="10744200" cy="3019425"/>
          </a:xfrm>
          <a:prstGeom prst="roundRect">
            <a:avLst>
              <a:gd name="adj" fmla="val 50000"/>
            </a:avLst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+mn-ea"/>
              <a:cs typeface="微软雅黑" panose="020B0503020204020204" pitchFamily="34" charset="-122"/>
            </a:endParaRPr>
          </a:p>
        </p:txBody>
      </p:sp>
      <p:sp>
        <p:nvSpPr>
          <p:cNvPr id="2" name="标题 1"/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>
          <a:xfrm>
            <a:off x="1431290" y="2072640"/>
            <a:ext cx="9344660" cy="791845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慧财管家</a:t>
            </a:r>
            <a:r>
              <a:rPr lang="en-US" altLang="zh-CN" dirty="0">
                <a:solidFill>
                  <a:schemeClr val="accent1"/>
                </a:solidFill>
                <a:latin typeface="+mn-ea"/>
                <a:ea typeface="+mn-ea"/>
              </a:rPr>
              <a:t>---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加速</a:t>
            </a:r>
            <a:r>
              <a:rPr lang="zh-CN" altLang="en-US" dirty="0">
                <a:solidFill>
                  <a:schemeClr val="accent1"/>
                </a:solidFill>
                <a:latin typeface="+mn-ea"/>
                <a:ea typeface="+mn-ea"/>
              </a:rPr>
              <a:t>餐饮业的信息化建设</a:t>
            </a:r>
            <a:endParaRPr lang="zh-CN" altLang="en-US" dirty="0">
              <a:solidFill>
                <a:schemeClr val="accent1"/>
              </a:solidFill>
              <a:latin typeface="+mn-ea"/>
              <a:ea typeface="+mn-ea"/>
            </a:endParaRPr>
          </a:p>
        </p:txBody>
      </p:sp>
      <p:sp>
        <p:nvSpPr>
          <p:cNvPr id="3" name="矩形 2"/>
          <p:cNvSpPr/>
          <p:nvPr>
            <p:custDataLst>
              <p:tags r:id="rId5"/>
            </p:custDataLst>
          </p:nvPr>
        </p:nvSpPr>
        <p:spPr>
          <a:xfrm>
            <a:off x="1510030" y="2819400"/>
            <a:ext cx="9345295" cy="1943735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noAutofit/>
          </a:bodyPr>
          <a:lstStyle/>
          <a:p>
            <a:pPr algn="l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         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慧财管家，这款革新餐饮财务生态的智慧解决方案，以前瞻科技赋能，重塑餐饮行业财务管理新格局。通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RPA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的数据抓取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--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》财务底层数据重构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--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》财务管理梳理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--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》运营管理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--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》会员画像</a:t>
            </a: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--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》数据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可视化，通过这一系列流程的完成，将我们公司的业务象根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+mn-ea"/>
                <a:cs typeface="+mn-ea"/>
              </a:rPr>
              <a:t>长长的钢钉一样，深深地根植于餐饮这个行业。</a:t>
            </a: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+mn-ea"/>
              <a:cs typeface="+mn-ea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243027" y="275777"/>
            <a:ext cx="416579" cy="333353"/>
            <a:chOff x="357327" y="190052"/>
            <a:chExt cx="416579" cy="333353"/>
          </a:xfrm>
        </p:grpSpPr>
        <p:sp>
          <p:nvSpPr>
            <p:cNvPr id="22" name="箭头: V 形 13"/>
            <p:cNvSpPr/>
            <p:nvPr/>
          </p:nvSpPr>
          <p:spPr>
            <a:xfrm>
              <a:off x="435908" y="190052"/>
              <a:ext cx="337998" cy="333353"/>
            </a:xfrm>
            <a:prstGeom prst="chevron">
              <a:avLst>
                <a:gd name="adj" fmla="val 3489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3" name="箭头: V 形 5"/>
            <p:cNvSpPr/>
            <p:nvPr/>
          </p:nvSpPr>
          <p:spPr>
            <a:xfrm>
              <a:off x="357327" y="190052"/>
              <a:ext cx="337998" cy="333353"/>
            </a:xfrm>
            <a:prstGeom prst="chevron">
              <a:avLst>
                <a:gd name="adj" fmla="val 3489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/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 bwMode="auto">
          <a:xfrm>
            <a:off x="697706" y="218627"/>
            <a:ext cx="4347798" cy="4616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400" b="1" spc="225" dirty="0" smtClean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产品介绍</a:t>
            </a:r>
            <a:endParaRPr lang="zh-CN" altLang="en-US" sz="2400" b="1" spc="225" dirty="0" smtClean="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9" name="图片 8" descr="eae0cc86b5dd7df741bc356d781050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65640" y="195580"/>
            <a:ext cx="2332355" cy="492760"/>
          </a:xfrm>
          <a:prstGeom prst="rect">
            <a:avLst/>
          </a:prstGeom>
        </p:spPr>
      </p:pic>
    </p:spTree>
    <p:custDataLst>
      <p:tags r:id="rId7"/>
    </p:custDataLst>
  </p:cSld>
  <p:clrMapOvr>
    <a:masterClrMapping/>
  </p:clrMapOvr>
  <p:transition/>
  <p:timing>
    <p:tnLst>
      <p:par>
        <p:cTn id="1" dur="indefinite" restart="never" nodeType="tmRoot"/>
      </p:par>
    </p:tnLst>
    <p:bldLst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43027" y="275777"/>
            <a:ext cx="416579" cy="333353"/>
            <a:chOff x="357327" y="190052"/>
            <a:chExt cx="416579" cy="333353"/>
          </a:xfrm>
        </p:grpSpPr>
        <p:sp>
          <p:nvSpPr>
            <p:cNvPr id="22" name="箭头: V 形 13"/>
            <p:cNvSpPr/>
            <p:nvPr/>
          </p:nvSpPr>
          <p:spPr>
            <a:xfrm>
              <a:off x="435908" y="190052"/>
              <a:ext cx="337998" cy="333353"/>
            </a:xfrm>
            <a:prstGeom prst="chevron">
              <a:avLst>
                <a:gd name="adj" fmla="val 3489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23" name="箭头: V 形 5"/>
            <p:cNvSpPr/>
            <p:nvPr/>
          </p:nvSpPr>
          <p:spPr>
            <a:xfrm>
              <a:off x="357327" y="190052"/>
              <a:ext cx="337998" cy="333353"/>
            </a:xfrm>
            <a:prstGeom prst="chevron">
              <a:avLst>
                <a:gd name="adj" fmla="val 3489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 bwMode="auto">
          <a:xfrm>
            <a:off x="697706" y="218627"/>
            <a:ext cx="4347798" cy="4603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400" b="1" spc="225" dirty="0" smtClean="0">
                <a:solidFill>
                  <a:schemeClr val="accent1"/>
                </a:solidFill>
                <a:cs typeface="+mn-ea"/>
                <a:sym typeface="+mn-lt"/>
              </a:rPr>
              <a:t>产品介绍</a:t>
            </a:r>
            <a:r>
              <a:rPr lang="en-US" altLang="zh-CN" sz="2400" b="1" spc="225" dirty="0" smtClean="0">
                <a:solidFill>
                  <a:schemeClr val="accent1"/>
                </a:solidFill>
                <a:cs typeface="+mn-ea"/>
                <a:sym typeface="+mn-lt"/>
              </a:rPr>
              <a:t>---</a:t>
            </a:r>
            <a:r>
              <a:rPr lang="zh-CN" altLang="en-US" sz="2400" b="1" spc="225" dirty="0" smtClean="0">
                <a:solidFill>
                  <a:schemeClr val="accent1"/>
                </a:solidFill>
                <a:cs typeface="+mn-ea"/>
                <a:sym typeface="+mn-lt"/>
              </a:rPr>
              <a:t>行业困惑</a:t>
            </a:r>
            <a:endParaRPr lang="zh-CN" altLang="en-US" sz="2400" b="1" spc="225" dirty="0" smtClean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6" name="六边形 45"/>
          <p:cNvSpPr/>
          <p:nvPr/>
        </p:nvSpPr>
        <p:spPr>
          <a:xfrm>
            <a:off x="1312855" y="2566626"/>
            <a:ext cx="2272923" cy="1959416"/>
          </a:xfrm>
          <a:prstGeom prst="hexagon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pitchFamily="34" charset="-122"/>
            </a:endParaRPr>
          </a:p>
        </p:txBody>
      </p:sp>
      <p:sp>
        <p:nvSpPr>
          <p:cNvPr id="47" name="六边形 46"/>
          <p:cNvSpPr/>
          <p:nvPr>
            <p:custDataLst>
              <p:tags r:id="rId1"/>
            </p:custDataLst>
          </p:nvPr>
        </p:nvSpPr>
        <p:spPr>
          <a:xfrm>
            <a:off x="4233563" y="1020238"/>
            <a:ext cx="1438188" cy="1239817"/>
          </a:xfrm>
          <a:prstGeom prst="hexagon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pitchFamily="34" charset="-122"/>
            </a:endParaRPr>
          </a:p>
        </p:txBody>
      </p:sp>
      <p:sp>
        <p:nvSpPr>
          <p:cNvPr id="48" name="六边形 47"/>
          <p:cNvSpPr/>
          <p:nvPr>
            <p:custDataLst>
              <p:tags r:id="rId2"/>
            </p:custDataLst>
          </p:nvPr>
        </p:nvSpPr>
        <p:spPr>
          <a:xfrm>
            <a:off x="4233563" y="2898670"/>
            <a:ext cx="1438188" cy="1239817"/>
          </a:xfrm>
          <a:prstGeom prst="hexagon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pitchFamily="34" charset="-122"/>
            </a:endParaRPr>
          </a:p>
        </p:txBody>
      </p:sp>
      <p:sp>
        <p:nvSpPr>
          <p:cNvPr id="49" name="六边形 48"/>
          <p:cNvSpPr/>
          <p:nvPr>
            <p:custDataLst>
              <p:tags r:id="rId3"/>
            </p:custDataLst>
          </p:nvPr>
        </p:nvSpPr>
        <p:spPr>
          <a:xfrm>
            <a:off x="4233563" y="4900927"/>
            <a:ext cx="1438188" cy="1239817"/>
          </a:xfrm>
          <a:prstGeom prst="hexagon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cs typeface="微软雅黑" panose="020B0503020204020204" pitchFamily="34" charset="-122"/>
            </a:endParaRPr>
          </a:p>
        </p:txBody>
      </p:sp>
      <p:sp>
        <p:nvSpPr>
          <p:cNvPr id="51" name="矩形 50"/>
          <p:cNvSpPr/>
          <p:nvPr>
            <p:custDataLst>
              <p:tags r:id="rId4"/>
            </p:custDataLst>
          </p:nvPr>
        </p:nvSpPr>
        <p:spPr>
          <a:xfrm>
            <a:off x="5997575" y="1104265"/>
            <a:ext cx="5168265" cy="112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A0A9"/>
                </a:solidFill>
                <a:latin typeface="+mn-ea"/>
                <a:cs typeface="+mn-ea"/>
                <a:sym typeface="微软雅黑" panose="020B0503020204020204" pitchFamily="34" charset="-122"/>
              </a:rPr>
              <a:t>数据量大，人工稽核</a:t>
            </a:r>
            <a:endParaRPr lang="zh-CN" altLang="en-US" sz="2800" b="1" dirty="0" smtClean="0">
              <a:solidFill>
                <a:srgbClr val="00A0A9"/>
              </a:solidFill>
              <a:latin typeface="+mn-ea"/>
              <a:cs typeface="+mn-ea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A0A9"/>
                </a:solidFill>
                <a:latin typeface="+mn-ea"/>
                <a:cs typeface="+mn-ea"/>
                <a:sym typeface="微软雅黑" panose="020B0503020204020204" pitchFamily="34" charset="-122"/>
              </a:rPr>
              <a:t>无法做到每日稽核</a:t>
            </a:r>
            <a:endParaRPr lang="zh-CN" altLang="en-US" sz="2800" b="1" dirty="0" smtClean="0">
              <a:solidFill>
                <a:srgbClr val="00A0A9"/>
              </a:solidFill>
              <a:latin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3" name="矩形 52"/>
          <p:cNvSpPr/>
          <p:nvPr>
            <p:custDataLst>
              <p:tags r:id="rId5"/>
            </p:custDataLst>
          </p:nvPr>
        </p:nvSpPr>
        <p:spPr>
          <a:xfrm>
            <a:off x="5852795" y="3242945"/>
            <a:ext cx="5457825" cy="6076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A0A9"/>
                </a:solidFill>
                <a:latin typeface="+mn-ea"/>
                <a:cs typeface="+mn-ea"/>
                <a:sym typeface="微软雅黑" panose="020B0503020204020204" pitchFamily="34" charset="-122"/>
              </a:rPr>
              <a:t>财务人员众多，管理成本非常高</a:t>
            </a:r>
            <a:endParaRPr lang="zh-CN" altLang="en-US" sz="2800" b="1" dirty="0" smtClean="0">
              <a:solidFill>
                <a:srgbClr val="00A0A9"/>
              </a:solidFill>
              <a:latin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5" name="矩形 54"/>
          <p:cNvSpPr/>
          <p:nvPr>
            <p:custDataLst>
              <p:tags r:id="rId6"/>
            </p:custDataLst>
          </p:nvPr>
        </p:nvSpPr>
        <p:spPr>
          <a:xfrm>
            <a:off x="5997575" y="4958715"/>
            <a:ext cx="5840095" cy="112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A0A9"/>
                </a:solidFill>
                <a:latin typeface="+mn-ea"/>
                <a:cs typeface="+mn-ea"/>
                <a:sym typeface="微软雅黑" panose="020B0503020204020204" pitchFamily="34" charset="-122"/>
              </a:rPr>
              <a:t>营业数据不细化</a:t>
            </a:r>
            <a:endParaRPr lang="zh-CN" altLang="en-US" sz="2800" b="1" dirty="0" smtClean="0">
              <a:solidFill>
                <a:srgbClr val="00A0A9"/>
              </a:solidFill>
              <a:latin typeface="+mn-ea"/>
              <a:cs typeface="+mn-ea"/>
              <a:sym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2800" b="1" dirty="0" smtClean="0">
                <a:solidFill>
                  <a:srgbClr val="00A0A9"/>
                </a:solidFill>
                <a:latin typeface="+mn-ea"/>
                <a:cs typeface="+mn-ea"/>
                <a:sym typeface="微软雅黑" panose="020B0503020204020204" pitchFamily="34" charset="-122"/>
              </a:rPr>
              <a:t>无法从数据中看到管理漏洞</a:t>
            </a:r>
            <a:endParaRPr lang="zh-CN" altLang="en-US" sz="2800" b="1" dirty="0" smtClean="0">
              <a:solidFill>
                <a:srgbClr val="00A0A9"/>
              </a:solidFill>
              <a:latin typeface="+mn-ea"/>
              <a:cs typeface="+mn-ea"/>
              <a:sym typeface="微软雅黑" panose="020B0503020204020204" pitchFamily="34" charset="-122"/>
            </a:endParaRPr>
          </a:p>
        </p:txBody>
      </p:sp>
      <p:sp>
        <p:nvSpPr>
          <p:cNvPr id="56" name="矩形 55"/>
          <p:cNvSpPr/>
          <p:nvPr/>
        </p:nvSpPr>
        <p:spPr>
          <a:xfrm>
            <a:off x="1969555" y="2983103"/>
            <a:ext cx="959522" cy="1124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微软雅黑" panose="020B0503020204020204" pitchFamily="34" charset="-122"/>
              </a:rPr>
              <a:t>慧财管家</a:t>
            </a:r>
            <a:endParaRPr lang="zh-CN" sz="2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微软雅黑" panose="020B0503020204020204" pitchFamily="34" charset="-122"/>
            </a:endParaRPr>
          </a:p>
        </p:txBody>
      </p:sp>
      <p:grpSp>
        <p:nvGrpSpPr>
          <p:cNvPr id="57" name="组合 56"/>
          <p:cNvGrpSpPr/>
          <p:nvPr>
            <p:custDataLst>
              <p:tags r:id="rId7"/>
            </p:custDataLst>
          </p:nvPr>
        </p:nvGrpSpPr>
        <p:grpSpPr>
          <a:xfrm>
            <a:off x="4750002" y="5307131"/>
            <a:ext cx="436470" cy="415991"/>
            <a:chOff x="9741112" y="2215779"/>
            <a:chExt cx="385168" cy="367096"/>
          </a:xfrm>
          <a:solidFill>
            <a:schemeClr val="bg1"/>
          </a:solidFill>
        </p:grpSpPr>
        <p:sp>
          <p:nvSpPr>
            <p:cNvPr id="58" name="Freeform 44"/>
            <p:cNvSpPr>
              <a:spLocks noEditPoints="1"/>
            </p:cNvSpPr>
            <p:nvPr>
              <p:custDataLst>
                <p:tags r:id="rId8"/>
              </p:custDataLst>
            </p:nvPr>
          </p:nvSpPr>
          <p:spPr bwMode="auto">
            <a:xfrm>
              <a:off x="9803236" y="2215779"/>
              <a:ext cx="323044" cy="320785"/>
            </a:xfrm>
            <a:custGeom>
              <a:avLst/>
              <a:gdLst>
                <a:gd name="T0" fmla="*/ 55 w 121"/>
                <a:gd name="T1" fmla="*/ 120 h 120"/>
                <a:gd name="T2" fmla="*/ 52 w 121"/>
                <a:gd name="T3" fmla="*/ 119 h 120"/>
                <a:gd name="T4" fmla="*/ 2 w 121"/>
                <a:gd name="T5" fmla="*/ 68 h 120"/>
                <a:gd name="T6" fmla="*/ 0 w 121"/>
                <a:gd name="T7" fmla="*/ 65 h 120"/>
                <a:gd name="T8" fmla="*/ 2 w 121"/>
                <a:gd name="T9" fmla="*/ 62 h 120"/>
                <a:gd name="T10" fmla="*/ 75 w 121"/>
                <a:gd name="T11" fmla="*/ 1 h 120"/>
                <a:gd name="T12" fmla="*/ 81 w 121"/>
                <a:gd name="T13" fmla="*/ 1 h 120"/>
                <a:gd name="T14" fmla="*/ 119 w 121"/>
                <a:gd name="T15" fmla="*/ 39 h 120"/>
                <a:gd name="T16" fmla="*/ 119 w 121"/>
                <a:gd name="T17" fmla="*/ 45 h 120"/>
                <a:gd name="T18" fmla="*/ 58 w 121"/>
                <a:gd name="T19" fmla="*/ 118 h 120"/>
                <a:gd name="T20" fmla="*/ 55 w 121"/>
                <a:gd name="T21" fmla="*/ 120 h 120"/>
                <a:gd name="T22" fmla="*/ 55 w 121"/>
                <a:gd name="T23" fmla="*/ 120 h 120"/>
                <a:gd name="T24" fmla="*/ 10 w 121"/>
                <a:gd name="T25" fmla="*/ 65 h 120"/>
                <a:gd name="T26" fmla="*/ 55 w 121"/>
                <a:gd name="T27" fmla="*/ 110 h 120"/>
                <a:gd name="T28" fmla="*/ 111 w 121"/>
                <a:gd name="T29" fmla="*/ 42 h 120"/>
                <a:gd name="T30" fmla="*/ 78 w 121"/>
                <a:gd name="T31" fmla="*/ 9 h 120"/>
                <a:gd name="T32" fmla="*/ 10 w 121"/>
                <a:gd name="T33" fmla="*/ 65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21" h="120">
                  <a:moveTo>
                    <a:pt x="55" y="120"/>
                  </a:moveTo>
                  <a:cubicBezTo>
                    <a:pt x="54" y="120"/>
                    <a:pt x="53" y="119"/>
                    <a:pt x="52" y="119"/>
                  </a:cubicBezTo>
                  <a:cubicBezTo>
                    <a:pt x="2" y="68"/>
                    <a:pt x="2" y="68"/>
                    <a:pt x="2" y="68"/>
                  </a:cubicBezTo>
                  <a:cubicBezTo>
                    <a:pt x="1" y="67"/>
                    <a:pt x="0" y="66"/>
                    <a:pt x="0" y="65"/>
                  </a:cubicBezTo>
                  <a:cubicBezTo>
                    <a:pt x="0" y="64"/>
                    <a:pt x="1" y="63"/>
                    <a:pt x="2" y="62"/>
                  </a:cubicBezTo>
                  <a:cubicBezTo>
                    <a:pt x="75" y="1"/>
                    <a:pt x="75" y="1"/>
                    <a:pt x="75" y="1"/>
                  </a:cubicBezTo>
                  <a:cubicBezTo>
                    <a:pt x="77" y="0"/>
                    <a:pt x="79" y="0"/>
                    <a:pt x="81" y="1"/>
                  </a:cubicBezTo>
                  <a:cubicBezTo>
                    <a:pt x="119" y="39"/>
                    <a:pt x="119" y="39"/>
                    <a:pt x="119" y="39"/>
                  </a:cubicBezTo>
                  <a:cubicBezTo>
                    <a:pt x="120" y="41"/>
                    <a:pt x="121" y="43"/>
                    <a:pt x="119" y="45"/>
                  </a:cubicBezTo>
                  <a:cubicBezTo>
                    <a:pt x="58" y="118"/>
                    <a:pt x="58" y="118"/>
                    <a:pt x="58" y="118"/>
                  </a:cubicBezTo>
                  <a:cubicBezTo>
                    <a:pt x="57" y="119"/>
                    <a:pt x="56" y="120"/>
                    <a:pt x="55" y="120"/>
                  </a:cubicBezTo>
                  <a:cubicBezTo>
                    <a:pt x="55" y="120"/>
                    <a:pt x="55" y="120"/>
                    <a:pt x="55" y="120"/>
                  </a:cubicBezTo>
                  <a:close/>
                  <a:moveTo>
                    <a:pt x="10" y="65"/>
                  </a:moveTo>
                  <a:cubicBezTo>
                    <a:pt x="55" y="110"/>
                    <a:pt x="55" y="110"/>
                    <a:pt x="55" y="110"/>
                  </a:cubicBezTo>
                  <a:cubicBezTo>
                    <a:pt x="111" y="42"/>
                    <a:pt x="111" y="42"/>
                    <a:pt x="111" y="42"/>
                  </a:cubicBezTo>
                  <a:cubicBezTo>
                    <a:pt x="78" y="9"/>
                    <a:pt x="78" y="9"/>
                    <a:pt x="78" y="9"/>
                  </a:cubicBezTo>
                  <a:lnTo>
                    <a:pt x="10" y="6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cs typeface="微软雅黑" panose="020B0503020204020204" pitchFamily="34" charset="-122"/>
              </a:endParaRPr>
            </a:p>
          </p:txBody>
        </p:sp>
        <p:sp>
          <p:nvSpPr>
            <p:cNvPr id="59" name="Freeform 45"/>
            <p:cNvSpPr/>
            <p:nvPr>
              <p:custDataLst>
                <p:tags r:id="rId9"/>
              </p:custDataLst>
            </p:nvPr>
          </p:nvSpPr>
          <p:spPr bwMode="auto">
            <a:xfrm>
              <a:off x="9797588" y="2499290"/>
              <a:ext cx="163781" cy="62124"/>
            </a:xfrm>
            <a:custGeom>
              <a:avLst/>
              <a:gdLst>
                <a:gd name="T0" fmla="*/ 11 w 61"/>
                <a:gd name="T1" fmla="*/ 23 h 23"/>
                <a:gd name="T2" fmla="*/ 8 w 61"/>
                <a:gd name="T3" fmla="*/ 22 h 23"/>
                <a:gd name="T4" fmla="*/ 1 w 61"/>
                <a:gd name="T5" fmla="*/ 15 h 23"/>
                <a:gd name="T6" fmla="*/ 1 w 61"/>
                <a:gd name="T7" fmla="*/ 9 h 23"/>
                <a:gd name="T8" fmla="*/ 7 w 61"/>
                <a:gd name="T9" fmla="*/ 9 h 23"/>
                <a:gd name="T10" fmla="*/ 11 w 61"/>
                <a:gd name="T11" fmla="*/ 14 h 23"/>
                <a:gd name="T12" fmla="*/ 58 w 61"/>
                <a:gd name="T13" fmla="*/ 6 h 23"/>
                <a:gd name="T14" fmla="*/ 61 w 61"/>
                <a:gd name="T15" fmla="*/ 10 h 23"/>
                <a:gd name="T16" fmla="*/ 56 w 61"/>
                <a:gd name="T17" fmla="*/ 14 h 23"/>
                <a:gd name="T18" fmla="*/ 14 w 61"/>
                <a:gd name="T19" fmla="*/ 22 h 23"/>
                <a:gd name="T20" fmla="*/ 11 w 61"/>
                <a:gd name="T21" fmla="*/ 23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1" h="23">
                  <a:moveTo>
                    <a:pt x="11" y="23"/>
                  </a:moveTo>
                  <a:cubicBezTo>
                    <a:pt x="10" y="23"/>
                    <a:pt x="9" y="23"/>
                    <a:pt x="8" y="22"/>
                  </a:cubicBezTo>
                  <a:cubicBezTo>
                    <a:pt x="1" y="15"/>
                    <a:pt x="1" y="15"/>
                    <a:pt x="1" y="15"/>
                  </a:cubicBezTo>
                  <a:cubicBezTo>
                    <a:pt x="0" y="13"/>
                    <a:pt x="0" y="11"/>
                    <a:pt x="1" y="9"/>
                  </a:cubicBezTo>
                  <a:cubicBezTo>
                    <a:pt x="3" y="8"/>
                    <a:pt x="5" y="8"/>
                    <a:pt x="7" y="9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28" y="0"/>
                    <a:pt x="57" y="6"/>
                    <a:pt x="58" y="6"/>
                  </a:cubicBezTo>
                  <a:cubicBezTo>
                    <a:pt x="60" y="6"/>
                    <a:pt x="61" y="8"/>
                    <a:pt x="61" y="10"/>
                  </a:cubicBezTo>
                  <a:cubicBezTo>
                    <a:pt x="61" y="13"/>
                    <a:pt x="59" y="14"/>
                    <a:pt x="56" y="14"/>
                  </a:cubicBezTo>
                  <a:cubicBezTo>
                    <a:pt x="56" y="14"/>
                    <a:pt x="27" y="8"/>
                    <a:pt x="14" y="22"/>
                  </a:cubicBezTo>
                  <a:cubicBezTo>
                    <a:pt x="13" y="23"/>
                    <a:pt x="12" y="23"/>
                    <a:pt x="1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cs typeface="微软雅黑" panose="020B0503020204020204" pitchFamily="34" charset="-122"/>
              </a:endParaRPr>
            </a:p>
          </p:txBody>
        </p:sp>
        <p:sp>
          <p:nvSpPr>
            <p:cNvPr id="60" name="Freeform 46"/>
            <p:cNvSpPr/>
            <p:nvPr>
              <p:custDataLst>
                <p:tags r:id="rId10"/>
              </p:custDataLst>
            </p:nvPr>
          </p:nvSpPr>
          <p:spPr bwMode="auto">
            <a:xfrm>
              <a:off x="9779516" y="2379561"/>
              <a:ext cx="60994" cy="162652"/>
            </a:xfrm>
            <a:custGeom>
              <a:avLst/>
              <a:gdLst>
                <a:gd name="T0" fmla="*/ 11 w 23"/>
                <a:gd name="T1" fmla="*/ 61 h 61"/>
                <a:gd name="T2" fmla="*/ 8 w 23"/>
                <a:gd name="T3" fmla="*/ 60 h 61"/>
                <a:gd name="T4" fmla="*/ 1 w 23"/>
                <a:gd name="T5" fmla="*/ 53 h 61"/>
                <a:gd name="T6" fmla="*/ 1 w 23"/>
                <a:gd name="T7" fmla="*/ 47 h 61"/>
                <a:gd name="T8" fmla="*/ 9 w 23"/>
                <a:gd name="T9" fmla="*/ 5 h 61"/>
                <a:gd name="T10" fmla="*/ 13 w 23"/>
                <a:gd name="T11" fmla="*/ 0 h 61"/>
                <a:gd name="T12" fmla="*/ 17 w 23"/>
                <a:gd name="T13" fmla="*/ 3 h 61"/>
                <a:gd name="T14" fmla="*/ 9 w 23"/>
                <a:gd name="T15" fmla="*/ 50 h 61"/>
                <a:gd name="T16" fmla="*/ 14 w 23"/>
                <a:gd name="T17" fmla="*/ 54 h 61"/>
                <a:gd name="T18" fmla="*/ 14 w 23"/>
                <a:gd name="T19" fmla="*/ 60 h 61"/>
                <a:gd name="T20" fmla="*/ 11 w 23"/>
                <a:gd name="T21" fmla="*/ 61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3" h="61">
                  <a:moveTo>
                    <a:pt x="11" y="61"/>
                  </a:moveTo>
                  <a:cubicBezTo>
                    <a:pt x="10" y="61"/>
                    <a:pt x="9" y="61"/>
                    <a:pt x="8" y="60"/>
                  </a:cubicBezTo>
                  <a:cubicBezTo>
                    <a:pt x="1" y="53"/>
                    <a:pt x="1" y="53"/>
                    <a:pt x="1" y="53"/>
                  </a:cubicBezTo>
                  <a:cubicBezTo>
                    <a:pt x="0" y="51"/>
                    <a:pt x="0" y="49"/>
                    <a:pt x="1" y="47"/>
                  </a:cubicBezTo>
                  <a:cubicBezTo>
                    <a:pt x="15" y="34"/>
                    <a:pt x="9" y="5"/>
                    <a:pt x="9" y="5"/>
                  </a:cubicBezTo>
                  <a:cubicBezTo>
                    <a:pt x="9" y="3"/>
                    <a:pt x="10" y="0"/>
                    <a:pt x="13" y="0"/>
                  </a:cubicBezTo>
                  <a:cubicBezTo>
                    <a:pt x="15" y="0"/>
                    <a:pt x="17" y="1"/>
                    <a:pt x="17" y="3"/>
                  </a:cubicBezTo>
                  <a:cubicBezTo>
                    <a:pt x="18" y="5"/>
                    <a:pt x="23" y="33"/>
                    <a:pt x="9" y="50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6"/>
                    <a:pt x="15" y="58"/>
                    <a:pt x="14" y="60"/>
                  </a:cubicBezTo>
                  <a:cubicBezTo>
                    <a:pt x="13" y="61"/>
                    <a:pt x="12" y="61"/>
                    <a:pt x="11" y="6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cs typeface="微软雅黑" panose="020B0503020204020204" pitchFamily="34" charset="-122"/>
              </a:endParaRPr>
            </a:p>
          </p:txBody>
        </p:sp>
        <p:sp>
          <p:nvSpPr>
            <p:cNvPr id="61" name="Freeform 47"/>
            <p:cNvSpPr/>
            <p:nvPr>
              <p:custDataLst>
                <p:tags r:id="rId11"/>
              </p:custDataLst>
            </p:nvPr>
          </p:nvSpPr>
          <p:spPr bwMode="auto">
            <a:xfrm>
              <a:off x="9741112" y="2502679"/>
              <a:ext cx="99398" cy="80196"/>
            </a:xfrm>
            <a:custGeom>
              <a:avLst/>
              <a:gdLst>
                <a:gd name="T0" fmla="*/ 25 w 37"/>
                <a:gd name="T1" fmla="*/ 30 h 30"/>
                <a:gd name="T2" fmla="*/ 23 w 37"/>
                <a:gd name="T3" fmla="*/ 29 h 30"/>
                <a:gd name="T4" fmla="*/ 3 w 37"/>
                <a:gd name="T5" fmla="*/ 22 h 30"/>
                <a:gd name="T6" fmla="*/ 0 w 37"/>
                <a:gd name="T7" fmla="*/ 19 h 30"/>
                <a:gd name="T8" fmla="*/ 1 w 37"/>
                <a:gd name="T9" fmla="*/ 15 h 30"/>
                <a:gd name="T10" fmla="*/ 15 w 37"/>
                <a:gd name="T11" fmla="*/ 1 h 30"/>
                <a:gd name="T12" fmla="*/ 21 w 37"/>
                <a:gd name="T13" fmla="*/ 1 h 30"/>
                <a:gd name="T14" fmla="*/ 21 w 37"/>
                <a:gd name="T15" fmla="*/ 7 h 30"/>
                <a:gd name="T16" fmla="*/ 11 w 37"/>
                <a:gd name="T17" fmla="*/ 16 h 30"/>
                <a:gd name="T18" fmla="*/ 24 w 37"/>
                <a:gd name="T19" fmla="*/ 21 h 30"/>
                <a:gd name="T20" fmla="*/ 29 w 37"/>
                <a:gd name="T21" fmla="*/ 15 h 30"/>
                <a:gd name="T22" fmla="*/ 35 w 37"/>
                <a:gd name="T23" fmla="*/ 15 h 30"/>
                <a:gd name="T24" fmla="*/ 35 w 37"/>
                <a:gd name="T25" fmla="*/ 21 h 30"/>
                <a:gd name="T26" fmla="*/ 28 w 37"/>
                <a:gd name="T27" fmla="*/ 28 h 30"/>
                <a:gd name="T28" fmla="*/ 25 w 37"/>
                <a:gd name="T29" fmla="*/ 30 h 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7" h="30">
                  <a:moveTo>
                    <a:pt x="25" y="30"/>
                  </a:moveTo>
                  <a:cubicBezTo>
                    <a:pt x="24" y="30"/>
                    <a:pt x="24" y="30"/>
                    <a:pt x="23" y="29"/>
                  </a:cubicBezTo>
                  <a:cubicBezTo>
                    <a:pt x="3" y="22"/>
                    <a:pt x="3" y="22"/>
                    <a:pt x="3" y="22"/>
                  </a:cubicBezTo>
                  <a:cubicBezTo>
                    <a:pt x="1" y="21"/>
                    <a:pt x="0" y="20"/>
                    <a:pt x="0" y="19"/>
                  </a:cubicBezTo>
                  <a:cubicBezTo>
                    <a:pt x="0" y="17"/>
                    <a:pt x="0" y="16"/>
                    <a:pt x="1" y="15"/>
                  </a:cubicBezTo>
                  <a:cubicBezTo>
                    <a:pt x="15" y="1"/>
                    <a:pt x="15" y="1"/>
                    <a:pt x="15" y="1"/>
                  </a:cubicBezTo>
                  <a:cubicBezTo>
                    <a:pt x="17" y="0"/>
                    <a:pt x="19" y="0"/>
                    <a:pt x="21" y="1"/>
                  </a:cubicBezTo>
                  <a:cubicBezTo>
                    <a:pt x="22" y="3"/>
                    <a:pt x="22" y="5"/>
                    <a:pt x="21" y="7"/>
                  </a:cubicBezTo>
                  <a:cubicBezTo>
                    <a:pt x="11" y="16"/>
                    <a:pt x="11" y="16"/>
                    <a:pt x="11" y="16"/>
                  </a:cubicBezTo>
                  <a:cubicBezTo>
                    <a:pt x="24" y="21"/>
                    <a:pt x="24" y="21"/>
                    <a:pt x="24" y="21"/>
                  </a:cubicBezTo>
                  <a:cubicBezTo>
                    <a:pt x="29" y="15"/>
                    <a:pt x="29" y="15"/>
                    <a:pt x="29" y="15"/>
                  </a:cubicBezTo>
                  <a:cubicBezTo>
                    <a:pt x="31" y="14"/>
                    <a:pt x="33" y="14"/>
                    <a:pt x="35" y="15"/>
                  </a:cubicBezTo>
                  <a:cubicBezTo>
                    <a:pt x="37" y="17"/>
                    <a:pt x="37" y="20"/>
                    <a:pt x="35" y="21"/>
                  </a:cubicBezTo>
                  <a:cubicBezTo>
                    <a:pt x="28" y="28"/>
                    <a:pt x="28" y="28"/>
                    <a:pt x="28" y="28"/>
                  </a:cubicBezTo>
                  <a:cubicBezTo>
                    <a:pt x="27" y="29"/>
                    <a:pt x="26" y="30"/>
                    <a:pt x="25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cs typeface="微软雅黑" panose="020B0503020204020204" pitchFamily="34" charset="-122"/>
              </a:endParaRPr>
            </a:p>
          </p:txBody>
        </p:sp>
      </p:grpSp>
      <p:grpSp>
        <p:nvGrpSpPr>
          <p:cNvPr id="62" name="组合 61"/>
          <p:cNvGrpSpPr/>
          <p:nvPr>
            <p:custDataLst>
              <p:tags r:id="rId12"/>
            </p:custDataLst>
          </p:nvPr>
        </p:nvGrpSpPr>
        <p:grpSpPr>
          <a:xfrm>
            <a:off x="4758333" y="3309128"/>
            <a:ext cx="421112" cy="415991"/>
            <a:chOff x="8678228" y="2215779"/>
            <a:chExt cx="371614" cy="367096"/>
          </a:xfrm>
          <a:solidFill>
            <a:schemeClr val="bg1"/>
          </a:solidFill>
        </p:grpSpPr>
        <p:sp>
          <p:nvSpPr>
            <p:cNvPr id="63" name="Freeform 54"/>
            <p:cNvSpPr>
              <a:spLocks noEditPoints="1"/>
            </p:cNvSpPr>
            <p:nvPr>
              <p:custDataLst>
                <p:tags r:id="rId13"/>
              </p:custDataLst>
            </p:nvPr>
          </p:nvSpPr>
          <p:spPr bwMode="auto">
            <a:xfrm>
              <a:off x="8678228" y="2215779"/>
              <a:ext cx="371614" cy="367096"/>
            </a:xfrm>
            <a:custGeom>
              <a:avLst/>
              <a:gdLst>
                <a:gd name="T0" fmla="*/ 50 w 139"/>
                <a:gd name="T1" fmla="*/ 137 h 137"/>
                <a:gd name="T2" fmla="*/ 50 w 139"/>
                <a:gd name="T3" fmla="*/ 137 h 137"/>
                <a:gd name="T4" fmla="*/ 47 w 139"/>
                <a:gd name="T5" fmla="*/ 136 h 137"/>
                <a:gd name="T6" fmla="*/ 2 w 139"/>
                <a:gd name="T7" fmla="*/ 91 h 137"/>
                <a:gd name="T8" fmla="*/ 2 w 139"/>
                <a:gd name="T9" fmla="*/ 86 h 137"/>
                <a:gd name="T10" fmla="*/ 87 w 139"/>
                <a:gd name="T11" fmla="*/ 1 h 137"/>
                <a:gd name="T12" fmla="*/ 90 w 139"/>
                <a:gd name="T13" fmla="*/ 0 h 137"/>
                <a:gd name="T14" fmla="*/ 90 w 139"/>
                <a:gd name="T15" fmla="*/ 0 h 137"/>
                <a:gd name="T16" fmla="*/ 93 w 139"/>
                <a:gd name="T17" fmla="*/ 1 h 137"/>
                <a:gd name="T18" fmla="*/ 137 w 139"/>
                <a:gd name="T19" fmla="*/ 45 h 137"/>
                <a:gd name="T20" fmla="*/ 137 w 139"/>
                <a:gd name="T21" fmla="*/ 51 h 137"/>
                <a:gd name="T22" fmla="*/ 52 w 139"/>
                <a:gd name="T23" fmla="*/ 136 h 137"/>
                <a:gd name="T24" fmla="*/ 50 w 139"/>
                <a:gd name="T25" fmla="*/ 137 h 137"/>
                <a:gd name="T26" fmla="*/ 11 w 139"/>
                <a:gd name="T27" fmla="*/ 88 h 137"/>
                <a:gd name="T28" fmla="*/ 50 w 139"/>
                <a:gd name="T29" fmla="*/ 127 h 137"/>
                <a:gd name="T30" fmla="*/ 129 w 139"/>
                <a:gd name="T31" fmla="*/ 48 h 137"/>
                <a:gd name="T32" fmla="*/ 90 w 139"/>
                <a:gd name="T33" fmla="*/ 9 h 137"/>
                <a:gd name="T34" fmla="*/ 11 w 139"/>
                <a:gd name="T35" fmla="*/ 88 h 1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139" h="137">
                  <a:moveTo>
                    <a:pt x="50" y="137"/>
                  </a:moveTo>
                  <a:cubicBezTo>
                    <a:pt x="50" y="137"/>
                    <a:pt x="50" y="137"/>
                    <a:pt x="50" y="137"/>
                  </a:cubicBezTo>
                  <a:cubicBezTo>
                    <a:pt x="48" y="137"/>
                    <a:pt x="47" y="137"/>
                    <a:pt x="47" y="136"/>
                  </a:cubicBezTo>
                  <a:cubicBezTo>
                    <a:pt x="2" y="91"/>
                    <a:pt x="2" y="91"/>
                    <a:pt x="2" y="91"/>
                  </a:cubicBezTo>
                  <a:cubicBezTo>
                    <a:pt x="0" y="90"/>
                    <a:pt x="0" y="87"/>
                    <a:pt x="2" y="86"/>
                  </a:cubicBezTo>
                  <a:cubicBezTo>
                    <a:pt x="87" y="1"/>
                    <a:pt x="87" y="1"/>
                    <a:pt x="87" y="1"/>
                  </a:cubicBezTo>
                  <a:cubicBezTo>
                    <a:pt x="88" y="0"/>
                    <a:pt x="89" y="0"/>
                    <a:pt x="90" y="0"/>
                  </a:cubicBezTo>
                  <a:cubicBezTo>
                    <a:pt x="90" y="0"/>
                    <a:pt x="90" y="0"/>
                    <a:pt x="90" y="0"/>
                  </a:cubicBezTo>
                  <a:cubicBezTo>
                    <a:pt x="91" y="0"/>
                    <a:pt x="92" y="0"/>
                    <a:pt x="93" y="1"/>
                  </a:cubicBezTo>
                  <a:cubicBezTo>
                    <a:pt x="137" y="45"/>
                    <a:pt x="137" y="45"/>
                    <a:pt x="137" y="45"/>
                  </a:cubicBezTo>
                  <a:cubicBezTo>
                    <a:pt x="139" y="47"/>
                    <a:pt x="139" y="49"/>
                    <a:pt x="137" y="51"/>
                  </a:cubicBezTo>
                  <a:cubicBezTo>
                    <a:pt x="52" y="136"/>
                    <a:pt x="52" y="136"/>
                    <a:pt x="52" y="136"/>
                  </a:cubicBezTo>
                  <a:cubicBezTo>
                    <a:pt x="52" y="137"/>
                    <a:pt x="51" y="137"/>
                    <a:pt x="50" y="137"/>
                  </a:cubicBezTo>
                  <a:close/>
                  <a:moveTo>
                    <a:pt x="11" y="88"/>
                  </a:moveTo>
                  <a:cubicBezTo>
                    <a:pt x="50" y="127"/>
                    <a:pt x="50" y="127"/>
                    <a:pt x="50" y="127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90" y="9"/>
                    <a:pt x="90" y="9"/>
                    <a:pt x="90" y="9"/>
                  </a:cubicBezTo>
                  <a:lnTo>
                    <a:pt x="11" y="8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cs typeface="微软雅黑" panose="020B0503020204020204" pitchFamily="34" charset="-122"/>
              </a:endParaRPr>
            </a:p>
          </p:txBody>
        </p:sp>
        <p:sp>
          <p:nvSpPr>
            <p:cNvPr id="64" name="Freeform 55"/>
            <p:cNvSpPr/>
            <p:nvPr>
              <p:custDataLst>
                <p:tags r:id="rId14"/>
              </p:custDataLst>
            </p:nvPr>
          </p:nvSpPr>
          <p:spPr bwMode="auto">
            <a:xfrm>
              <a:off x="8867989" y="2254183"/>
              <a:ext cx="47440" cy="47440"/>
            </a:xfrm>
            <a:custGeom>
              <a:avLst/>
              <a:gdLst>
                <a:gd name="T0" fmla="*/ 14 w 18"/>
                <a:gd name="T1" fmla="*/ 18 h 18"/>
                <a:gd name="T2" fmla="*/ 11 w 18"/>
                <a:gd name="T3" fmla="*/ 16 h 18"/>
                <a:gd name="T4" fmla="*/ 1 w 18"/>
                <a:gd name="T5" fmla="*/ 7 h 18"/>
                <a:gd name="T6" fmla="*/ 1 w 18"/>
                <a:gd name="T7" fmla="*/ 1 h 18"/>
                <a:gd name="T8" fmla="*/ 7 w 18"/>
                <a:gd name="T9" fmla="*/ 1 h 18"/>
                <a:gd name="T10" fmla="*/ 17 w 18"/>
                <a:gd name="T11" fmla="*/ 11 h 18"/>
                <a:gd name="T12" fmla="*/ 17 w 18"/>
                <a:gd name="T13" fmla="*/ 16 h 18"/>
                <a:gd name="T14" fmla="*/ 14 w 18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14" y="18"/>
                  </a:moveTo>
                  <a:cubicBezTo>
                    <a:pt x="13" y="18"/>
                    <a:pt x="12" y="17"/>
                    <a:pt x="11" y="1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5" y="0"/>
                    <a:pt x="7" y="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2"/>
                    <a:pt x="18" y="15"/>
                    <a:pt x="17" y="16"/>
                  </a:cubicBezTo>
                  <a:cubicBezTo>
                    <a:pt x="16" y="17"/>
                    <a:pt x="15" y="18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cs typeface="微软雅黑" panose="020B0503020204020204" pitchFamily="34" charset="-122"/>
              </a:endParaRPr>
            </a:p>
          </p:txBody>
        </p:sp>
        <p:sp>
          <p:nvSpPr>
            <p:cNvPr id="65" name="Freeform 56"/>
            <p:cNvSpPr/>
            <p:nvPr>
              <p:custDataLst>
                <p:tags r:id="rId15"/>
              </p:custDataLst>
            </p:nvPr>
          </p:nvSpPr>
          <p:spPr bwMode="auto">
            <a:xfrm>
              <a:off x="8829585" y="2291457"/>
              <a:ext cx="72290" cy="68901"/>
            </a:xfrm>
            <a:custGeom>
              <a:avLst/>
              <a:gdLst>
                <a:gd name="T0" fmla="*/ 23 w 27"/>
                <a:gd name="T1" fmla="*/ 26 h 26"/>
                <a:gd name="T2" fmla="*/ 20 w 27"/>
                <a:gd name="T3" fmla="*/ 25 h 26"/>
                <a:gd name="T4" fmla="*/ 1 w 27"/>
                <a:gd name="T5" fmla="*/ 7 h 26"/>
                <a:gd name="T6" fmla="*/ 1 w 27"/>
                <a:gd name="T7" fmla="*/ 1 h 26"/>
                <a:gd name="T8" fmla="*/ 7 w 27"/>
                <a:gd name="T9" fmla="*/ 1 h 26"/>
                <a:gd name="T10" fmla="*/ 26 w 27"/>
                <a:gd name="T11" fmla="*/ 20 h 26"/>
                <a:gd name="T12" fmla="*/ 26 w 27"/>
                <a:gd name="T13" fmla="*/ 25 h 26"/>
                <a:gd name="T14" fmla="*/ 23 w 2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23" y="26"/>
                  </a:moveTo>
                  <a:cubicBezTo>
                    <a:pt x="22" y="26"/>
                    <a:pt x="21" y="26"/>
                    <a:pt x="20" y="2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7" y="21"/>
                    <a:pt x="27" y="24"/>
                    <a:pt x="26" y="25"/>
                  </a:cubicBezTo>
                  <a:cubicBezTo>
                    <a:pt x="25" y="26"/>
                    <a:pt x="24" y="26"/>
                    <a:pt x="2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cs typeface="微软雅黑" panose="020B0503020204020204" pitchFamily="34" charset="-122"/>
              </a:endParaRPr>
            </a:p>
          </p:txBody>
        </p:sp>
        <p:sp>
          <p:nvSpPr>
            <p:cNvPr id="66" name="Freeform 57"/>
            <p:cNvSpPr/>
            <p:nvPr>
              <p:custDataLst>
                <p:tags r:id="rId16"/>
              </p:custDataLst>
            </p:nvPr>
          </p:nvSpPr>
          <p:spPr bwMode="auto">
            <a:xfrm>
              <a:off x="8792310" y="2328732"/>
              <a:ext cx="48570" cy="45181"/>
            </a:xfrm>
            <a:custGeom>
              <a:avLst/>
              <a:gdLst>
                <a:gd name="T0" fmla="*/ 14 w 18"/>
                <a:gd name="T1" fmla="*/ 17 h 17"/>
                <a:gd name="T2" fmla="*/ 11 w 18"/>
                <a:gd name="T3" fmla="*/ 16 h 17"/>
                <a:gd name="T4" fmla="*/ 1 w 18"/>
                <a:gd name="T5" fmla="*/ 7 h 17"/>
                <a:gd name="T6" fmla="*/ 1 w 18"/>
                <a:gd name="T7" fmla="*/ 1 h 17"/>
                <a:gd name="T8" fmla="*/ 7 w 18"/>
                <a:gd name="T9" fmla="*/ 1 h 17"/>
                <a:gd name="T10" fmla="*/ 17 w 18"/>
                <a:gd name="T11" fmla="*/ 11 h 17"/>
                <a:gd name="T12" fmla="*/ 17 w 18"/>
                <a:gd name="T13" fmla="*/ 16 h 17"/>
                <a:gd name="T14" fmla="*/ 14 w 18"/>
                <a:gd name="T15" fmla="*/ 17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7">
                  <a:moveTo>
                    <a:pt x="14" y="17"/>
                  </a:moveTo>
                  <a:cubicBezTo>
                    <a:pt x="13" y="17"/>
                    <a:pt x="12" y="17"/>
                    <a:pt x="11" y="16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17" y="11"/>
                    <a:pt x="17" y="11"/>
                    <a:pt x="17" y="11"/>
                  </a:cubicBezTo>
                  <a:cubicBezTo>
                    <a:pt x="18" y="12"/>
                    <a:pt x="18" y="15"/>
                    <a:pt x="17" y="16"/>
                  </a:cubicBezTo>
                  <a:cubicBezTo>
                    <a:pt x="16" y="17"/>
                    <a:pt x="15" y="17"/>
                    <a:pt x="1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cs typeface="微软雅黑" panose="020B0503020204020204" pitchFamily="34" charset="-122"/>
              </a:endParaRPr>
            </a:p>
          </p:txBody>
        </p:sp>
        <p:sp>
          <p:nvSpPr>
            <p:cNvPr id="67" name="Freeform 58"/>
            <p:cNvSpPr/>
            <p:nvPr>
              <p:custDataLst>
                <p:tags r:id="rId17"/>
              </p:custDataLst>
            </p:nvPr>
          </p:nvSpPr>
          <p:spPr bwMode="auto">
            <a:xfrm>
              <a:off x="8755036" y="2366006"/>
              <a:ext cx="72290" cy="68901"/>
            </a:xfrm>
            <a:custGeom>
              <a:avLst/>
              <a:gdLst>
                <a:gd name="T0" fmla="*/ 23 w 27"/>
                <a:gd name="T1" fmla="*/ 26 h 26"/>
                <a:gd name="T2" fmla="*/ 20 w 27"/>
                <a:gd name="T3" fmla="*/ 25 h 26"/>
                <a:gd name="T4" fmla="*/ 1 w 27"/>
                <a:gd name="T5" fmla="*/ 7 h 26"/>
                <a:gd name="T6" fmla="*/ 1 w 27"/>
                <a:gd name="T7" fmla="*/ 1 h 26"/>
                <a:gd name="T8" fmla="*/ 7 w 27"/>
                <a:gd name="T9" fmla="*/ 1 h 26"/>
                <a:gd name="T10" fmla="*/ 26 w 27"/>
                <a:gd name="T11" fmla="*/ 20 h 26"/>
                <a:gd name="T12" fmla="*/ 26 w 27"/>
                <a:gd name="T13" fmla="*/ 25 h 26"/>
                <a:gd name="T14" fmla="*/ 23 w 27"/>
                <a:gd name="T15" fmla="*/ 26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7" h="26">
                  <a:moveTo>
                    <a:pt x="23" y="26"/>
                  </a:moveTo>
                  <a:cubicBezTo>
                    <a:pt x="22" y="26"/>
                    <a:pt x="21" y="26"/>
                    <a:pt x="20" y="25"/>
                  </a:cubicBezTo>
                  <a:cubicBezTo>
                    <a:pt x="1" y="7"/>
                    <a:pt x="1" y="7"/>
                    <a:pt x="1" y="7"/>
                  </a:cubicBezTo>
                  <a:cubicBezTo>
                    <a:pt x="0" y="5"/>
                    <a:pt x="0" y="3"/>
                    <a:pt x="1" y="1"/>
                  </a:cubicBezTo>
                  <a:cubicBezTo>
                    <a:pt x="3" y="0"/>
                    <a:pt x="6" y="0"/>
                    <a:pt x="7" y="1"/>
                  </a:cubicBezTo>
                  <a:cubicBezTo>
                    <a:pt x="26" y="20"/>
                    <a:pt x="26" y="20"/>
                    <a:pt x="26" y="20"/>
                  </a:cubicBezTo>
                  <a:cubicBezTo>
                    <a:pt x="27" y="21"/>
                    <a:pt x="27" y="24"/>
                    <a:pt x="26" y="25"/>
                  </a:cubicBezTo>
                  <a:cubicBezTo>
                    <a:pt x="25" y="26"/>
                    <a:pt x="24" y="26"/>
                    <a:pt x="23" y="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cs typeface="微软雅黑" panose="020B0503020204020204" pitchFamily="34" charset="-122"/>
              </a:endParaRPr>
            </a:p>
          </p:txBody>
        </p:sp>
        <p:sp>
          <p:nvSpPr>
            <p:cNvPr id="68" name="Freeform 59"/>
            <p:cNvSpPr/>
            <p:nvPr>
              <p:custDataLst>
                <p:tags r:id="rId18"/>
              </p:custDataLst>
            </p:nvPr>
          </p:nvSpPr>
          <p:spPr bwMode="auto">
            <a:xfrm>
              <a:off x="8717762" y="2401021"/>
              <a:ext cx="48570" cy="47440"/>
            </a:xfrm>
            <a:custGeom>
              <a:avLst/>
              <a:gdLst>
                <a:gd name="T0" fmla="*/ 14 w 18"/>
                <a:gd name="T1" fmla="*/ 18 h 18"/>
                <a:gd name="T2" fmla="*/ 11 w 18"/>
                <a:gd name="T3" fmla="*/ 17 h 18"/>
                <a:gd name="T4" fmla="*/ 2 w 18"/>
                <a:gd name="T5" fmla="*/ 8 h 18"/>
                <a:gd name="T6" fmla="*/ 2 w 18"/>
                <a:gd name="T7" fmla="*/ 2 h 18"/>
                <a:gd name="T8" fmla="*/ 7 w 18"/>
                <a:gd name="T9" fmla="*/ 2 h 18"/>
                <a:gd name="T10" fmla="*/ 17 w 18"/>
                <a:gd name="T11" fmla="*/ 12 h 18"/>
                <a:gd name="T12" fmla="*/ 17 w 18"/>
                <a:gd name="T13" fmla="*/ 17 h 18"/>
                <a:gd name="T14" fmla="*/ 14 w 18"/>
                <a:gd name="T15" fmla="*/ 18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8" h="18">
                  <a:moveTo>
                    <a:pt x="14" y="18"/>
                  </a:moveTo>
                  <a:cubicBezTo>
                    <a:pt x="13" y="18"/>
                    <a:pt x="12" y="18"/>
                    <a:pt x="11" y="17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0" y="6"/>
                    <a:pt x="0" y="4"/>
                    <a:pt x="2" y="2"/>
                  </a:cubicBezTo>
                  <a:cubicBezTo>
                    <a:pt x="3" y="0"/>
                    <a:pt x="6" y="0"/>
                    <a:pt x="7" y="2"/>
                  </a:cubicBezTo>
                  <a:cubicBezTo>
                    <a:pt x="17" y="12"/>
                    <a:pt x="17" y="12"/>
                    <a:pt x="17" y="12"/>
                  </a:cubicBezTo>
                  <a:cubicBezTo>
                    <a:pt x="18" y="13"/>
                    <a:pt x="18" y="16"/>
                    <a:pt x="17" y="17"/>
                  </a:cubicBezTo>
                  <a:cubicBezTo>
                    <a:pt x="16" y="18"/>
                    <a:pt x="15" y="18"/>
                    <a:pt x="14" y="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cs typeface="微软雅黑" panose="020B0503020204020204" pitchFamily="34" charset="-122"/>
              </a:endParaRPr>
            </a:p>
          </p:txBody>
        </p:sp>
      </p:grpSp>
      <p:grpSp>
        <p:nvGrpSpPr>
          <p:cNvPr id="69" name="组合 68"/>
          <p:cNvGrpSpPr/>
          <p:nvPr>
            <p:custDataLst>
              <p:tags r:id="rId19"/>
            </p:custDataLst>
          </p:nvPr>
        </p:nvGrpSpPr>
        <p:grpSpPr>
          <a:xfrm>
            <a:off x="4789616" y="1366010"/>
            <a:ext cx="326082" cy="522378"/>
            <a:chOff x="6611196" y="2215779"/>
            <a:chExt cx="227035" cy="363708"/>
          </a:xfrm>
          <a:solidFill>
            <a:schemeClr val="bg1"/>
          </a:solidFill>
        </p:grpSpPr>
        <p:sp>
          <p:nvSpPr>
            <p:cNvPr id="70" name="Freeform 130"/>
            <p:cNvSpPr>
              <a:spLocks noEditPoints="1"/>
            </p:cNvSpPr>
            <p:nvPr>
              <p:custDataLst>
                <p:tags r:id="rId20"/>
              </p:custDataLst>
            </p:nvPr>
          </p:nvSpPr>
          <p:spPr bwMode="auto">
            <a:xfrm>
              <a:off x="6657506" y="2272256"/>
              <a:ext cx="138932" cy="136673"/>
            </a:xfrm>
            <a:custGeom>
              <a:avLst/>
              <a:gdLst>
                <a:gd name="T0" fmla="*/ 48 w 52"/>
                <a:gd name="T1" fmla="*/ 51 h 51"/>
                <a:gd name="T2" fmla="*/ 47 w 52"/>
                <a:gd name="T3" fmla="*/ 51 h 51"/>
                <a:gd name="T4" fmla="*/ 4 w 52"/>
                <a:gd name="T5" fmla="*/ 51 h 51"/>
                <a:gd name="T6" fmla="*/ 1 w 52"/>
                <a:gd name="T7" fmla="*/ 49 h 51"/>
                <a:gd name="T8" fmla="*/ 0 w 52"/>
                <a:gd name="T9" fmla="*/ 46 h 51"/>
                <a:gd name="T10" fmla="*/ 3 w 52"/>
                <a:gd name="T11" fmla="*/ 3 h 51"/>
                <a:gd name="T12" fmla="*/ 7 w 52"/>
                <a:gd name="T13" fmla="*/ 0 h 51"/>
                <a:gd name="T14" fmla="*/ 44 w 52"/>
                <a:gd name="T15" fmla="*/ 0 h 51"/>
                <a:gd name="T16" fmla="*/ 48 w 52"/>
                <a:gd name="T17" fmla="*/ 3 h 51"/>
                <a:gd name="T18" fmla="*/ 51 w 52"/>
                <a:gd name="T19" fmla="*/ 45 h 51"/>
                <a:gd name="T20" fmla="*/ 52 w 52"/>
                <a:gd name="T21" fmla="*/ 47 h 51"/>
                <a:gd name="T22" fmla="*/ 48 w 52"/>
                <a:gd name="T23" fmla="*/ 51 h 51"/>
                <a:gd name="T24" fmla="*/ 8 w 52"/>
                <a:gd name="T25" fmla="*/ 43 h 51"/>
                <a:gd name="T26" fmla="*/ 43 w 52"/>
                <a:gd name="T27" fmla="*/ 43 h 51"/>
                <a:gd name="T28" fmla="*/ 40 w 52"/>
                <a:gd name="T29" fmla="*/ 8 h 51"/>
                <a:gd name="T30" fmla="*/ 11 w 52"/>
                <a:gd name="T31" fmla="*/ 8 h 51"/>
                <a:gd name="T32" fmla="*/ 8 w 52"/>
                <a:gd name="T33" fmla="*/ 43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2" h="51">
                  <a:moveTo>
                    <a:pt x="48" y="51"/>
                  </a:moveTo>
                  <a:cubicBezTo>
                    <a:pt x="48" y="51"/>
                    <a:pt x="48" y="51"/>
                    <a:pt x="47" y="51"/>
                  </a:cubicBezTo>
                  <a:cubicBezTo>
                    <a:pt x="4" y="51"/>
                    <a:pt x="4" y="51"/>
                    <a:pt x="4" y="51"/>
                  </a:cubicBezTo>
                  <a:cubicBezTo>
                    <a:pt x="3" y="51"/>
                    <a:pt x="2" y="50"/>
                    <a:pt x="1" y="49"/>
                  </a:cubicBezTo>
                  <a:cubicBezTo>
                    <a:pt x="0" y="48"/>
                    <a:pt x="0" y="47"/>
                    <a:pt x="0" y="46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1"/>
                    <a:pt x="5" y="0"/>
                    <a:pt x="7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6" y="0"/>
                    <a:pt x="48" y="1"/>
                    <a:pt x="48" y="3"/>
                  </a:cubicBezTo>
                  <a:cubicBezTo>
                    <a:pt x="51" y="45"/>
                    <a:pt x="51" y="45"/>
                    <a:pt x="51" y="45"/>
                  </a:cubicBezTo>
                  <a:cubicBezTo>
                    <a:pt x="52" y="46"/>
                    <a:pt x="52" y="46"/>
                    <a:pt x="52" y="47"/>
                  </a:cubicBezTo>
                  <a:cubicBezTo>
                    <a:pt x="52" y="49"/>
                    <a:pt x="50" y="51"/>
                    <a:pt x="48" y="51"/>
                  </a:cubicBezTo>
                  <a:close/>
                  <a:moveTo>
                    <a:pt x="8" y="43"/>
                  </a:moveTo>
                  <a:cubicBezTo>
                    <a:pt x="43" y="43"/>
                    <a:pt x="43" y="43"/>
                    <a:pt x="43" y="43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8" y="4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cs typeface="微软雅黑" panose="020B0503020204020204" pitchFamily="34" charset="-122"/>
              </a:endParaRPr>
            </a:p>
          </p:txBody>
        </p:sp>
        <p:sp>
          <p:nvSpPr>
            <p:cNvPr id="71" name="Freeform 131"/>
            <p:cNvSpPr>
              <a:spLocks noEditPoints="1"/>
            </p:cNvSpPr>
            <p:nvPr>
              <p:custDataLst>
                <p:tags r:id="rId21"/>
              </p:custDataLst>
            </p:nvPr>
          </p:nvSpPr>
          <p:spPr bwMode="auto">
            <a:xfrm>
              <a:off x="6611196" y="2387467"/>
              <a:ext cx="227035" cy="74549"/>
            </a:xfrm>
            <a:custGeom>
              <a:avLst/>
              <a:gdLst>
                <a:gd name="T0" fmla="*/ 81 w 85"/>
                <a:gd name="T1" fmla="*/ 28 h 28"/>
                <a:gd name="T2" fmla="*/ 81 w 85"/>
                <a:gd name="T3" fmla="*/ 28 h 28"/>
                <a:gd name="T4" fmla="*/ 4 w 85"/>
                <a:gd name="T5" fmla="*/ 28 h 28"/>
                <a:gd name="T6" fmla="*/ 1 w 85"/>
                <a:gd name="T7" fmla="*/ 26 h 28"/>
                <a:gd name="T8" fmla="*/ 0 w 85"/>
                <a:gd name="T9" fmla="*/ 22 h 28"/>
                <a:gd name="T10" fmla="*/ 10 w 85"/>
                <a:gd name="T11" fmla="*/ 2 h 28"/>
                <a:gd name="T12" fmla="*/ 14 w 85"/>
                <a:gd name="T13" fmla="*/ 0 h 28"/>
                <a:gd name="T14" fmla="*/ 71 w 85"/>
                <a:gd name="T15" fmla="*/ 0 h 28"/>
                <a:gd name="T16" fmla="*/ 75 w 85"/>
                <a:gd name="T17" fmla="*/ 2 h 28"/>
                <a:gd name="T18" fmla="*/ 85 w 85"/>
                <a:gd name="T19" fmla="*/ 21 h 28"/>
                <a:gd name="T20" fmla="*/ 85 w 85"/>
                <a:gd name="T21" fmla="*/ 24 h 28"/>
                <a:gd name="T22" fmla="*/ 81 w 85"/>
                <a:gd name="T23" fmla="*/ 28 h 28"/>
                <a:gd name="T24" fmla="*/ 10 w 85"/>
                <a:gd name="T25" fmla="*/ 20 h 28"/>
                <a:gd name="T26" fmla="*/ 75 w 85"/>
                <a:gd name="T27" fmla="*/ 20 h 28"/>
                <a:gd name="T28" fmla="*/ 69 w 85"/>
                <a:gd name="T29" fmla="*/ 8 h 28"/>
                <a:gd name="T30" fmla="*/ 17 w 85"/>
                <a:gd name="T31" fmla="*/ 8 h 28"/>
                <a:gd name="T32" fmla="*/ 10 w 85"/>
                <a:gd name="T33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85" h="28">
                  <a:moveTo>
                    <a:pt x="81" y="28"/>
                  </a:moveTo>
                  <a:cubicBezTo>
                    <a:pt x="81" y="28"/>
                    <a:pt x="81" y="28"/>
                    <a:pt x="81" y="28"/>
                  </a:cubicBezTo>
                  <a:cubicBezTo>
                    <a:pt x="4" y="28"/>
                    <a:pt x="4" y="28"/>
                    <a:pt x="4" y="28"/>
                  </a:cubicBezTo>
                  <a:cubicBezTo>
                    <a:pt x="3" y="28"/>
                    <a:pt x="1" y="27"/>
                    <a:pt x="1" y="26"/>
                  </a:cubicBezTo>
                  <a:cubicBezTo>
                    <a:pt x="0" y="25"/>
                    <a:pt x="0" y="23"/>
                    <a:pt x="0" y="22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1" y="0"/>
                    <a:pt x="13" y="0"/>
                    <a:pt x="14" y="0"/>
                  </a:cubicBezTo>
                  <a:cubicBezTo>
                    <a:pt x="71" y="0"/>
                    <a:pt x="71" y="0"/>
                    <a:pt x="71" y="0"/>
                  </a:cubicBezTo>
                  <a:cubicBezTo>
                    <a:pt x="73" y="0"/>
                    <a:pt x="74" y="0"/>
                    <a:pt x="75" y="2"/>
                  </a:cubicBezTo>
                  <a:cubicBezTo>
                    <a:pt x="85" y="21"/>
                    <a:pt x="85" y="21"/>
                    <a:pt x="85" y="21"/>
                  </a:cubicBezTo>
                  <a:cubicBezTo>
                    <a:pt x="85" y="22"/>
                    <a:pt x="85" y="23"/>
                    <a:pt x="85" y="24"/>
                  </a:cubicBezTo>
                  <a:cubicBezTo>
                    <a:pt x="85" y="26"/>
                    <a:pt x="84" y="28"/>
                    <a:pt x="81" y="28"/>
                  </a:cubicBezTo>
                  <a:close/>
                  <a:moveTo>
                    <a:pt x="10" y="20"/>
                  </a:moveTo>
                  <a:cubicBezTo>
                    <a:pt x="75" y="20"/>
                    <a:pt x="75" y="20"/>
                    <a:pt x="75" y="20"/>
                  </a:cubicBezTo>
                  <a:cubicBezTo>
                    <a:pt x="69" y="8"/>
                    <a:pt x="69" y="8"/>
                    <a:pt x="69" y="8"/>
                  </a:cubicBezTo>
                  <a:cubicBezTo>
                    <a:pt x="17" y="8"/>
                    <a:pt x="17" y="8"/>
                    <a:pt x="17" y="8"/>
                  </a:cubicBezTo>
                  <a:lnTo>
                    <a:pt x="1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cs typeface="微软雅黑" panose="020B0503020204020204" pitchFamily="34" charset="-122"/>
              </a:endParaRPr>
            </a:p>
          </p:txBody>
        </p:sp>
        <p:sp>
          <p:nvSpPr>
            <p:cNvPr id="72" name="Freeform 132"/>
            <p:cNvSpPr>
              <a:spLocks noEditPoints="1"/>
            </p:cNvSpPr>
            <p:nvPr>
              <p:custDataLst>
                <p:tags r:id="rId22"/>
              </p:custDataLst>
            </p:nvPr>
          </p:nvSpPr>
          <p:spPr bwMode="auto">
            <a:xfrm>
              <a:off x="6638304" y="2215779"/>
              <a:ext cx="173947" cy="77937"/>
            </a:xfrm>
            <a:custGeom>
              <a:avLst/>
              <a:gdLst>
                <a:gd name="T0" fmla="*/ 51 w 65"/>
                <a:gd name="T1" fmla="*/ 29 h 29"/>
                <a:gd name="T2" fmla="*/ 14 w 65"/>
                <a:gd name="T3" fmla="*/ 29 h 29"/>
                <a:gd name="T4" fmla="*/ 11 w 65"/>
                <a:gd name="T5" fmla="*/ 26 h 29"/>
                <a:gd name="T6" fmla="*/ 0 w 65"/>
                <a:gd name="T7" fmla="*/ 6 h 29"/>
                <a:gd name="T8" fmla="*/ 1 w 65"/>
                <a:gd name="T9" fmla="*/ 2 h 29"/>
                <a:gd name="T10" fmla="*/ 4 w 65"/>
                <a:gd name="T11" fmla="*/ 0 h 29"/>
                <a:gd name="T12" fmla="*/ 61 w 65"/>
                <a:gd name="T13" fmla="*/ 0 h 29"/>
                <a:gd name="T14" fmla="*/ 65 w 65"/>
                <a:gd name="T15" fmla="*/ 2 h 29"/>
                <a:gd name="T16" fmla="*/ 65 w 65"/>
                <a:gd name="T17" fmla="*/ 6 h 29"/>
                <a:gd name="T18" fmla="*/ 55 w 65"/>
                <a:gd name="T19" fmla="*/ 26 h 29"/>
                <a:gd name="T20" fmla="*/ 51 w 65"/>
                <a:gd name="T21" fmla="*/ 29 h 29"/>
                <a:gd name="T22" fmla="*/ 17 w 65"/>
                <a:gd name="T23" fmla="*/ 21 h 29"/>
                <a:gd name="T24" fmla="*/ 49 w 65"/>
                <a:gd name="T25" fmla="*/ 21 h 29"/>
                <a:gd name="T26" fmla="*/ 55 w 65"/>
                <a:gd name="T27" fmla="*/ 8 h 29"/>
                <a:gd name="T28" fmla="*/ 11 w 65"/>
                <a:gd name="T29" fmla="*/ 8 h 29"/>
                <a:gd name="T30" fmla="*/ 17 w 65"/>
                <a:gd name="T31" fmla="*/ 21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65" h="29">
                  <a:moveTo>
                    <a:pt x="51" y="29"/>
                  </a:moveTo>
                  <a:cubicBezTo>
                    <a:pt x="14" y="29"/>
                    <a:pt x="14" y="29"/>
                    <a:pt x="14" y="29"/>
                  </a:cubicBezTo>
                  <a:cubicBezTo>
                    <a:pt x="13" y="29"/>
                    <a:pt x="11" y="28"/>
                    <a:pt x="11" y="2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5"/>
                    <a:pt x="0" y="3"/>
                    <a:pt x="1" y="2"/>
                  </a:cubicBezTo>
                  <a:cubicBezTo>
                    <a:pt x="1" y="1"/>
                    <a:pt x="3" y="0"/>
                    <a:pt x="4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3" y="0"/>
                    <a:pt x="64" y="1"/>
                    <a:pt x="65" y="2"/>
                  </a:cubicBezTo>
                  <a:cubicBezTo>
                    <a:pt x="65" y="3"/>
                    <a:pt x="65" y="5"/>
                    <a:pt x="65" y="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54" y="28"/>
                    <a:pt x="53" y="29"/>
                    <a:pt x="51" y="29"/>
                  </a:cubicBezTo>
                  <a:close/>
                  <a:moveTo>
                    <a:pt x="17" y="21"/>
                  </a:moveTo>
                  <a:cubicBezTo>
                    <a:pt x="49" y="21"/>
                    <a:pt x="49" y="21"/>
                    <a:pt x="49" y="21"/>
                  </a:cubicBezTo>
                  <a:cubicBezTo>
                    <a:pt x="55" y="8"/>
                    <a:pt x="55" y="8"/>
                    <a:pt x="55" y="8"/>
                  </a:cubicBezTo>
                  <a:cubicBezTo>
                    <a:pt x="11" y="8"/>
                    <a:pt x="11" y="8"/>
                    <a:pt x="11" y="8"/>
                  </a:cubicBezTo>
                  <a:lnTo>
                    <a:pt x="17" y="2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cs typeface="微软雅黑" panose="020B0503020204020204" pitchFamily="34" charset="-122"/>
              </a:endParaRPr>
            </a:p>
          </p:txBody>
        </p:sp>
        <p:sp>
          <p:nvSpPr>
            <p:cNvPr id="73" name="Freeform 133"/>
            <p:cNvSpPr/>
            <p:nvPr>
              <p:custDataLst>
                <p:tags r:id="rId23"/>
              </p:custDataLst>
            </p:nvPr>
          </p:nvSpPr>
          <p:spPr bwMode="auto">
            <a:xfrm>
              <a:off x="6716242" y="2440555"/>
              <a:ext cx="21461" cy="138932"/>
            </a:xfrm>
            <a:custGeom>
              <a:avLst/>
              <a:gdLst>
                <a:gd name="T0" fmla="*/ 4 w 8"/>
                <a:gd name="T1" fmla="*/ 52 h 52"/>
                <a:gd name="T2" fmla="*/ 0 w 8"/>
                <a:gd name="T3" fmla="*/ 48 h 52"/>
                <a:gd name="T4" fmla="*/ 0 w 8"/>
                <a:gd name="T5" fmla="*/ 4 h 52"/>
                <a:gd name="T6" fmla="*/ 4 w 8"/>
                <a:gd name="T7" fmla="*/ 0 h 52"/>
                <a:gd name="T8" fmla="*/ 8 w 8"/>
                <a:gd name="T9" fmla="*/ 4 h 52"/>
                <a:gd name="T10" fmla="*/ 8 w 8"/>
                <a:gd name="T11" fmla="*/ 48 h 52"/>
                <a:gd name="T12" fmla="*/ 4 w 8"/>
                <a:gd name="T13" fmla="*/ 52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" h="52">
                  <a:moveTo>
                    <a:pt x="4" y="52"/>
                  </a:moveTo>
                  <a:cubicBezTo>
                    <a:pt x="1" y="52"/>
                    <a:pt x="0" y="50"/>
                    <a:pt x="0" y="48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2"/>
                    <a:pt x="1" y="0"/>
                    <a:pt x="4" y="0"/>
                  </a:cubicBezTo>
                  <a:cubicBezTo>
                    <a:pt x="6" y="0"/>
                    <a:pt x="8" y="2"/>
                    <a:pt x="8" y="4"/>
                  </a:cubicBezTo>
                  <a:cubicBezTo>
                    <a:pt x="8" y="48"/>
                    <a:pt x="8" y="48"/>
                    <a:pt x="8" y="48"/>
                  </a:cubicBezTo>
                  <a:cubicBezTo>
                    <a:pt x="8" y="50"/>
                    <a:pt x="6" y="52"/>
                    <a:pt x="4" y="5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latin typeface="+mn-ea"/>
                <a:cs typeface="微软雅黑" panose="020B0503020204020204" pitchFamily="34" charset="-122"/>
              </a:endParaRPr>
            </a:p>
          </p:txBody>
        </p:sp>
      </p:grpSp>
      <p:pic>
        <p:nvPicPr>
          <p:cNvPr id="12" name="图片 11" descr="eae0cc86b5dd7df741bc356d781050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565640" y="195580"/>
            <a:ext cx="2332355" cy="4927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random/>
      </p:transition>
    </mc:Choice>
    <mc:Fallback>
      <p:transition spd="slow">
        <p:random/>
      </p:transition>
    </mc:Fallback>
  </mc:AlternateContent>
  <p:timing>
    <p:tnLst>
      <p:par>
        <p:cTn id="1" dur="indefinite" restart="never" nodeType="tmRoot"/>
      </p:par>
    </p:tnLst>
    <p:bldLst>
      <p:bldP spid="24" grpId="0"/>
      <p:bldP spid="46" grpId="0" animBg="1"/>
      <p:bldP spid="47" grpId="0" bldLvl="0" animBg="1"/>
      <p:bldP spid="48" grpId="0" bldLvl="0" animBg="1"/>
      <p:bldP spid="49" grpId="0" animBg="1"/>
      <p:bldP spid="51" grpId="0"/>
      <p:bldP spid="53" grpId="0"/>
      <p:bldP spid="55" grpId="0"/>
      <p:bldP spid="5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89"/>
          <a:stretch>
            <a:fillRect/>
          </a:stretch>
        </p:blipFill>
        <p:spPr>
          <a:xfrm rot="16200000">
            <a:off x="-477199" y="2429066"/>
            <a:ext cx="4906133" cy="39517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 bwMode="auto">
          <a:xfrm>
            <a:off x="4632580" y="2385007"/>
            <a:ext cx="4347798" cy="9220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5400" b="1" spc="225" dirty="0" smtClean="0">
                <a:solidFill>
                  <a:schemeClr val="accent1"/>
                </a:solidFill>
                <a:cs typeface="+mn-ea"/>
                <a:sym typeface="+mn-lt"/>
              </a:rPr>
              <a:t>技术亮点</a:t>
            </a:r>
            <a:endParaRPr lang="zh-CN" altLang="en-US" sz="5400" b="1" spc="22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 bwMode="auto">
          <a:xfrm>
            <a:off x="5218387" y="4287515"/>
            <a:ext cx="3176184" cy="5835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3200" b="1" spc="225" dirty="0" smtClean="0">
                <a:solidFill>
                  <a:schemeClr val="accent1"/>
                </a:solidFill>
                <a:cs typeface="+mn-ea"/>
                <a:sym typeface="+mn-lt"/>
              </a:rPr>
              <a:t>PART  02</a:t>
            </a:r>
            <a:endParaRPr lang="zh-CN" altLang="en-US" sz="3200" b="1" spc="22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3" name="图片 2" descr="eae0cc86b5dd7df741bc356d78105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95580"/>
            <a:ext cx="2332355" cy="4927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 bwMode="auto">
          <a:xfrm>
            <a:off x="4473575" y="3429000"/>
            <a:ext cx="5053965" cy="737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l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  <a:sym typeface="微软雅黑" panose="020B0503020204020204" pitchFamily="34" charset="-122"/>
              </a:rPr>
              <a:t>慧财管家7*24小时随时开工，人力成本0、沟通成本0、管理成本0，让财务数据更精准、运营数据更有依据，工作更高效！</a:t>
            </a:r>
            <a:endParaRPr lang="zh-CN" alt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组合 20"/>
          <p:cNvGrpSpPr/>
          <p:nvPr/>
        </p:nvGrpSpPr>
        <p:grpSpPr>
          <a:xfrm>
            <a:off x="243027" y="275777"/>
            <a:ext cx="416579" cy="333353"/>
            <a:chOff x="357327" y="190052"/>
            <a:chExt cx="416579" cy="333353"/>
          </a:xfrm>
        </p:grpSpPr>
        <p:sp>
          <p:nvSpPr>
            <p:cNvPr id="22" name="箭头: V 形 13"/>
            <p:cNvSpPr/>
            <p:nvPr/>
          </p:nvSpPr>
          <p:spPr>
            <a:xfrm>
              <a:off x="435908" y="190052"/>
              <a:ext cx="337998" cy="333353"/>
            </a:xfrm>
            <a:prstGeom prst="chevron">
              <a:avLst>
                <a:gd name="adj" fmla="val 34893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/>
                </a:solidFill>
                <a:latin typeface="+mn-ea"/>
                <a:cs typeface="+mn-ea"/>
                <a:sym typeface="+mn-lt"/>
              </a:endParaRPr>
            </a:p>
          </p:txBody>
        </p:sp>
        <p:sp>
          <p:nvSpPr>
            <p:cNvPr id="23" name="箭头: V 形 5"/>
            <p:cNvSpPr/>
            <p:nvPr/>
          </p:nvSpPr>
          <p:spPr>
            <a:xfrm>
              <a:off x="357327" y="190052"/>
              <a:ext cx="337998" cy="333353"/>
            </a:xfrm>
            <a:prstGeom prst="chevron">
              <a:avLst>
                <a:gd name="adj" fmla="val 34893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15">
                <a:solidFill>
                  <a:schemeClr val="tx1"/>
                </a:solidFill>
                <a:latin typeface="+mn-ea"/>
                <a:cs typeface="+mn-ea"/>
                <a:sym typeface="+mn-lt"/>
              </a:endParaRPr>
            </a:p>
          </p:txBody>
        </p:sp>
      </p:grpSp>
      <p:sp>
        <p:nvSpPr>
          <p:cNvPr id="24" name="文本框 23"/>
          <p:cNvSpPr txBox="1"/>
          <p:nvPr/>
        </p:nvSpPr>
        <p:spPr bwMode="auto">
          <a:xfrm>
            <a:off x="697706" y="218627"/>
            <a:ext cx="4347798" cy="4603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zh-CN" altLang="en-US" sz="2400" b="1" spc="225" dirty="0" smtClean="0">
                <a:solidFill>
                  <a:schemeClr val="accent1"/>
                </a:solidFill>
                <a:latin typeface="+mn-ea"/>
                <a:cs typeface="+mn-ea"/>
                <a:sym typeface="+mn-lt"/>
              </a:rPr>
              <a:t>产品流程图</a:t>
            </a:r>
            <a:endParaRPr lang="zh-CN" altLang="en-US" sz="2400" b="1" spc="225" dirty="0" smtClean="0">
              <a:solidFill>
                <a:schemeClr val="accent1"/>
              </a:solidFill>
              <a:latin typeface="+mn-ea"/>
              <a:cs typeface="+mn-ea"/>
              <a:sym typeface="+mn-lt"/>
            </a:endParaRPr>
          </a:p>
        </p:txBody>
      </p:sp>
      <p:pic>
        <p:nvPicPr>
          <p:cNvPr id="9" name="图片 8" descr="eae0cc86b5dd7df741bc356d781050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565640" y="195580"/>
            <a:ext cx="2332355" cy="492760"/>
          </a:xfrm>
          <a:prstGeom prst="rect">
            <a:avLst/>
          </a:prstGeom>
        </p:spPr>
      </p:pic>
      <p:pic>
        <p:nvPicPr>
          <p:cNvPr id="5" name="图片 4" descr="123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-635" y="779145"/>
            <a:ext cx="12192635" cy="5258435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1111250" y="942340"/>
            <a:ext cx="10947400" cy="1257300"/>
          </a:xfrm>
          <a:prstGeom prst="roundRect">
            <a:avLst/>
          </a:prstGeom>
          <a:noFill/>
          <a:ln w="57150">
            <a:solidFill>
              <a:srgbClr val="C00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3" name="圆角矩形 2"/>
          <p:cNvSpPr/>
          <p:nvPr/>
        </p:nvSpPr>
        <p:spPr>
          <a:xfrm>
            <a:off x="1098550" y="2363470"/>
            <a:ext cx="10947400" cy="2324100"/>
          </a:xfrm>
          <a:prstGeom prst="roundRect">
            <a:avLst/>
          </a:prstGeom>
          <a:noFill/>
          <a:ln w="57150">
            <a:solidFill>
              <a:srgbClr val="FFC00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4" name="圆角矩形 3"/>
          <p:cNvSpPr/>
          <p:nvPr/>
        </p:nvSpPr>
        <p:spPr>
          <a:xfrm>
            <a:off x="1098550" y="4780280"/>
            <a:ext cx="10947400" cy="1257300"/>
          </a:xfrm>
          <a:prstGeom prst="roundRect">
            <a:avLst/>
          </a:prstGeom>
          <a:noFill/>
          <a:ln w="57150">
            <a:solidFill>
              <a:srgbClr val="0070C0"/>
            </a:solidFill>
            <a:prstDash val="dash"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6" name="文本框 5"/>
          <p:cNvSpPr txBox="1"/>
          <p:nvPr/>
        </p:nvSpPr>
        <p:spPr bwMode="auto">
          <a:xfrm>
            <a:off x="3208020" y="3110865"/>
            <a:ext cx="7059295" cy="82994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altLang="zh-CN" sz="4800" b="1" spc="225" dirty="0" smtClean="0">
                <a:solidFill>
                  <a:srgbClr val="C00000"/>
                </a:solidFill>
                <a:cs typeface="+mn-ea"/>
                <a:sym typeface="+mn-lt"/>
              </a:rPr>
              <a:t>LLMA+</a:t>
            </a:r>
            <a:r>
              <a:rPr lang="zh-CN" altLang="en-US" sz="4800" b="1" spc="225" dirty="0" smtClean="0">
                <a:solidFill>
                  <a:srgbClr val="C00000"/>
                </a:solidFill>
                <a:cs typeface="+mn-ea"/>
                <a:sym typeface="+mn-lt"/>
              </a:rPr>
              <a:t>神经网络算法</a:t>
            </a:r>
            <a:endParaRPr lang="zh-CN" altLang="en-US" sz="4800" b="1" spc="225" dirty="0" smtClean="0">
              <a:solidFill>
                <a:srgbClr val="C00000"/>
              </a:solidFill>
              <a:cs typeface="+mn-ea"/>
              <a:sym typeface="+mn-lt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" grpId="0" animBg="1"/>
      <p:bldP spid="2" grpId="1" animBg="1"/>
      <p:bldP spid="3" grpId="0" bldLvl="0" animBg="1"/>
      <p:bldP spid="3" grpId="1" bldLvl="0" animBg="1"/>
      <p:bldP spid="4" grpId="0" animBg="1"/>
      <p:bldP spid="4" grpId="1" animBg="1"/>
      <p:bldP spid="6" grpId="0"/>
      <p:bldP spid="6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6789"/>
          <a:stretch>
            <a:fillRect/>
          </a:stretch>
        </p:blipFill>
        <p:spPr>
          <a:xfrm rot="16200000">
            <a:off x="-477199" y="2429066"/>
            <a:ext cx="4906133" cy="395173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 bwMode="auto">
          <a:xfrm>
            <a:off x="4632580" y="2385007"/>
            <a:ext cx="4347798" cy="92202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zh-CN" altLang="en-US" sz="5400" b="1" spc="225" dirty="0" smtClean="0">
                <a:solidFill>
                  <a:schemeClr val="accent1"/>
                </a:solidFill>
                <a:cs typeface="+mn-ea"/>
                <a:sym typeface="+mn-lt"/>
              </a:rPr>
              <a:t>功能</a:t>
            </a:r>
            <a:r>
              <a:rPr lang="zh-CN" altLang="en-US" sz="5400" b="1" spc="225" dirty="0" smtClean="0">
                <a:solidFill>
                  <a:schemeClr val="accent1"/>
                </a:solidFill>
                <a:cs typeface="+mn-ea"/>
                <a:sym typeface="微软雅黑" panose="020B0503020204020204" pitchFamily="34" charset="-122"/>
              </a:rPr>
              <a:t>说明</a:t>
            </a:r>
            <a:endParaRPr lang="zh-CN" altLang="en-US" sz="5400" b="1" spc="22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6" name="文本框 5"/>
          <p:cNvSpPr txBox="1"/>
          <p:nvPr/>
        </p:nvSpPr>
        <p:spPr bwMode="auto">
          <a:xfrm>
            <a:off x="5218387" y="4287515"/>
            <a:ext cx="3176184" cy="58356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altLang="zh-CN" sz="3200" b="1" spc="225" dirty="0" smtClean="0">
                <a:solidFill>
                  <a:schemeClr val="accent1"/>
                </a:solidFill>
                <a:cs typeface="+mn-ea"/>
                <a:sym typeface="+mn-lt"/>
              </a:rPr>
              <a:t>PART  03</a:t>
            </a:r>
            <a:endParaRPr lang="zh-CN" altLang="en-US" sz="3200" b="1" spc="225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3" name="图片 2" descr="eae0cc86b5dd7df741bc356d78105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705" y="195580"/>
            <a:ext cx="2332355" cy="4927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 bwMode="auto">
          <a:xfrm>
            <a:off x="4473575" y="3429000"/>
            <a:ext cx="5053965" cy="73723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>
            <a:defPPr>
              <a:defRPr lang="en-US"/>
            </a:defPPr>
            <a:lvl1pPr marL="285750" indent="-285750">
              <a:lnSpc>
                <a:spcPct val="150000"/>
              </a:lnSpc>
              <a:buFont typeface="Wingdings" panose="05000000000000000000" pitchFamily="2" charset="2"/>
              <a:buChar char="l"/>
              <a:defRPr sz="1400">
                <a:solidFill>
                  <a:schemeClr val="tx1">
                    <a:lumMod val="65000"/>
                    <a:lumOff val="35000"/>
                  </a:schemeClr>
                </a:solidFill>
                <a:latin typeface="方正兰亭中黑_GBK" panose="02000000000000000000" pitchFamily="2" charset="-122"/>
                <a:ea typeface="方正兰亭中黑_GBK" panose="02000000000000000000" pitchFamily="2" charset="-122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CN" altLang="en-US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ea"/>
                <a:ea typeface="+mn-ea"/>
                <a:cs typeface="+mn-ea"/>
                <a:sym typeface="微软雅黑" panose="020B0503020204020204" pitchFamily="34" charset="-122"/>
              </a:rPr>
              <a:t>慧财管家7*24小时随时开工，人力成本0、沟通成本0、管理成本0，让财务数据更精准、运营数据更有依据，工作更高效！</a:t>
            </a:r>
            <a:endParaRPr lang="zh-CN" altLang="en-US" dirty="0" smtClean="0">
              <a:solidFill>
                <a:schemeClr val="tx1">
                  <a:lumMod val="50000"/>
                  <a:lumOff val="50000"/>
                </a:schemeClr>
              </a:solidFill>
              <a:latin typeface="+mn-ea"/>
              <a:ea typeface="+mn-ea"/>
              <a:cs typeface="+mn-ea"/>
              <a:sym typeface="微软雅黑" panose="020B0503020204020204" pitchFamily="34" charset="-12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  <p:bldLst>
      <p:bldP spid="4" grpId="0"/>
      <p:bldP spid="6" grpId="0"/>
    </p:bldLst>
  </p:timing>
</p:sld>
</file>

<file path=ppt/tags/tag1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UNIT_ID" val="custom20234792_1*a*1"/>
  <p:tag name="KSO_WM_TEMPLATE_CATEGORY" val="custom"/>
  <p:tag name="KSO_WM_TEMPLATE_INDEX" val="20234792"/>
  <p:tag name="KSO_WM_UNIT_LAYERLEVEL" val="1"/>
  <p:tag name="KSO_WM_TAG_VERSION" val="3.0"/>
  <p:tag name="KSO_WM_BEAUTIFY_FLAG" val="#wm#"/>
  <p:tag name="KSO_WM_UNIT_PRESET_TEXT" val="单击此处添加标题"/>
  <p:tag name="KSO_WM_UNIT_TEXT_FILL_FORE_SCHEMECOLOR_INDEX" val="13"/>
  <p:tag name="KSO_WM_UNIT_TEXT_FILL_TYPE" val="1"/>
  <p:tag name="KSO_WM_UNIT_USESOURCEFORMAT_APPLY" val="1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4791_1*l_h_i*1_1_2"/>
  <p:tag name="KSO_WM_TEMPLATE_CATEGORY" val="diagram"/>
  <p:tag name="KSO_WM_TEMPLATE_INDEX" val="20234791"/>
  <p:tag name="KSO_WM_UNIT_LAYERLEVEL" val="1_1_1"/>
  <p:tag name="KSO_WM_TAG_VERSION" val="3.0"/>
  <p:tag name="KSO_WM_BEAUTIFY_FLAG" val="#wm#"/>
  <p:tag name="KSO_WM_UNIT_FILL_TYPE" val="3"/>
  <p:tag name="KSO_WM_DIAGRAM_VERSION" val="3"/>
  <p:tag name="KSO_WM_DIAGRAM_COLOR_TRICK" val="1"/>
  <p:tag name="KSO_WM_DIAGRAM_COLOR_TEXT_CAN_REMOVE" val="n"/>
  <p:tag name="KSO_WM_DIAGRAM_MAX_ITEMCNT" val="3"/>
  <p:tag name="KSO_WM_DIAGRAM_MIN_ITEMCNT" val="1"/>
  <p:tag name="KSO_WM_DIAGRAM_VIRTUALLY_FRAME" val="{&quot;height&quot;:387.79998779296875,&quot;width&quot;:507.6000061035156}"/>
  <p:tag name="KSO_WM_DIAGRAM_COLOR_MATCH_VALUE" val="{&quot;shape&quot;:{&quot;fill&quot;:{&quot;gradient&quot;:[{&quot;brightness&quot;:0,&quot;colorType&quot;:1,&quot;foreColorIndex&quot;:5,&quot;pos&quot;:0.8600000143051147,&quot;transparency&quot;:1},{&quot;brightness&quot;:0,&quot;colorType&quot;:1,&quot;foreColorIndex&quot;:5,&quot;pos&quot;:0,&quot;transparency&quot;:0.2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1"/>
</p:tagLst>
</file>

<file path=ppt/tags/tag11.xml><?xml version="1.0" encoding="utf-8"?>
<p:tagLst xmlns:p="http://schemas.openxmlformats.org/presentationml/2006/main">
  <p:tag name="KSO_WM_UNIT_SUBTYPE" val="a"/>
  <p:tag name="KSO_WM_UNIT_NOCLEAR" val="0"/>
  <p:tag name="KSO_WM_UNIT_VALUE" val="3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4791_1*l_h_f*1_1_1"/>
  <p:tag name="KSO_WM_TEMPLATE_CATEGORY" val="diagram"/>
  <p:tag name="KSO_WM_TEMPLATE_INDEX" val="20234791"/>
  <p:tag name="KSO_WM_UNIT_LAYERLEVEL" val="1_1_1"/>
  <p:tag name="KSO_WM_TAG_VERSION" val="3.0"/>
  <p:tag name="KSO_WM_BEAUTIFY_FLAG" val="#wm#"/>
  <p:tag name="KSO_WM_UNIT_PRESET_TEXT" val="单击此处输入你的项正文，文字是您思想的提炼，请尽量言简意赅的阐述观点，单击此处输入你的项正文，请尽量言简意赅的阐述观点。单击此处输入你的项正文，文字是您思想的提炼，请尽量言简意赅的阐述观点，单击此处输入你的项正文，请尽量言简意赅的阐述观点。单击此处输入你的项正文，文字是您思想的提炼，请尽量言简意赅的阐述观点，单击此处输入你的项正文，请尽量言简意赅的阐述观点。"/>
  <p:tag name="KSO_WM_UNIT_TEXT_FILL_FORE_SCHEMECOLOR_INDEX" val="1"/>
  <p:tag name="KSO_WM_UNIT_TEXT_FILL_TYPE" val="1"/>
  <p:tag name="KSO_WM_DIAGRAM_VERSION" val="3"/>
  <p:tag name="KSO_WM_DIAGRAM_COLOR_TRICK" val="1"/>
  <p:tag name="KSO_WM_DIAGRAM_COLOR_TEXT_CAN_REMOVE" val="n"/>
  <p:tag name="KSO_WM_DIAGRAM_MAX_ITEMCNT" val="3"/>
  <p:tag name="KSO_WM_DIAGRAM_MIN_ITEMCNT" val="1"/>
  <p:tag name="KSO_WM_DIAGRAM_VIRTUALLY_FRAME" val="{&quot;height&quot;:387.79998779296875,&quot;width&quot;:507.6000061035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12.xml><?xml version="1.0" encoding="utf-8"?>
<p:tagLst xmlns:p="http://schemas.openxmlformats.org/presentationml/2006/main">
  <p:tag name="KSO_WM_SLIDE_ID" val="custom20234792_1"/>
  <p:tag name="KSO_WM_TEMPLATE_SUBCATEGORY" val="0"/>
  <p:tag name="KSO_WM_TEMPLATE_MASTER_TYPE" val="0"/>
  <p:tag name="KSO_WM_TEMPLATE_COLOR_TYPE" val="0"/>
  <p:tag name="KSO_WM_SLIDE_TYPE" val="text"/>
  <p:tag name="KSO_WM_SLIDE_SUBTYPE" val="picTxt"/>
  <p:tag name="KSO_WM_SLIDE_ITEM_CNT" val="2"/>
  <p:tag name="KSO_WM_SLIDE_INDEX" val="1"/>
  <p:tag name="KSO_WM_SLIDE_SIZE" val="506*384.45"/>
  <p:tag name="KSO_WM_SLIDE_POSITION" val="56.6*112.45"/>
  <p:tag name="KSO_WM_DIAGRAM_GROUP_CODE" val="l1-1"/>
  <p:tag name="KSO_WM_SLIDE_DIAGTYPE" val="l"/>
  <p:tag name="KSO_WM_TAG_VERSION" val="3.0"/>
  <p:tag name="KSO_WM_BEAUTIFY_FLAG" val="#wm#"/>
  <p:tag name="KSO_WM_TEMPLATE_CATEGORY" val="custom"/>
  <p:tag name="KSO_WM_TEMPLATE_INDEX" val="20234792"/>
  <p:tag name="KSO_WM_SLIDE_LAYOUT" val="a_d_l"/>
  <p:tag name="KSO_WM_SLIDE_LAYOUT_CNT" val="1_1_1"/>
  <p:tag name="KSO_WM_SPECIAL_SOURCE" val="bdnull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2451_1*i*2"/>
  <p:tag name="KSO_WM_TEMPLATE_CATEGORY" val="custom"/>
  <p:tag name="KSO_WM_TEMPLATE_INDEX" val="20232451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3"/>
  <p:tag name="KSO_WM_UNIT_ID" val="custom20232451_1*i*3"/>
  <p:tag name="KSO_WM_TEMPLATE_CATEGORY" val="custom"/>
  <p:tag name="KSO_WM_TEMPLATE_INDEX" val="20232451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0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4"/>
  <p:tag name="KSO_WM_UNIT_ID" val="custom20232451_1*i*4"/>
  <p:tag name="KSO_WM_TEMPLATE_CATEGORY" val="custom"/>
  <p:tag name="KSO_WM_TEMPLATE_INDEX" val="20232451"/>
  <p:tag name="KSO_WM_UNIT_LAYERLEVEL" val="1"/>
  <p:tag name="KSO_WM_TAG_VERSION" val="3.0"/>
  <p:tag name="KSO_WM_BEAUTIFY_FLAG" val="#wm#"/>
  <p:tag name="KSO_WM_UNIT_LINE_FORE_SCHEMECOLOR_INDEX" val="5"/>
  <p:tag name="KSO_WM_UNIT_LINE_FILL_TYPE" val="2"/>
  <p:tag name="KSO_WM_UNIT_TEXT_FILL_FORE_SCHEMECOLOR_INDEX" val="2"/>
  <p:tag name="KSO_WM_UNIT_TEXT_FILL_TYPE" val="1"/>
  <p:tag name="KSO_WM_UNIT_USESOURCEFORMAT_APPLY" val="0"/>
</p:tagLst>
</file>

<file path=ppt/tags/tag16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a"/>
  <p:tag name="KSO_WM_UNIT_INDEX" val="1"/>
  <p:tag name="KSO_WM_TEMPLATE_CATEGORY" val="custom"/>
  <p:tag name="KSO_WM_UNIT_LAYERLEVEL" val="1"/>
  <p:tag name="KSO_WM_TAG_VERSION" val="3.0"/>
  <p:tag name="KSO_WM_BEAUTIFY_FLAG" val="#wm#"/>
  <p:tag name="KSO_WM_UNIT_VALUE" val="22"/>
  <p:tag name="KSO_WM_TEMPLATE_INDEX" val="20232451"/>
  <p:tag name="KSO_WM_UNIT_ID" val="custom20232451_1*a*1"/>
  <p:tag name="KSO_WM_UNIT_PRESET_TEXT" val="单击此处添加标题"/>
  <p:tag name="KSO_WM_UNIT_TEXT_FILL_FORE_SCHEMECOLOR_INDEX" val="5"/>
  <p:tag name="KSO_WM_UNIT_TEXT_FILL_TYPE" val="1"/>
  <p:tag name="KSO_WM_UNIT_USESOURCEFORMAT_APPLY" val="0"/>
</p:tagLst>
</file>

<file path=ppt/tags/tag17.xml><?xml version="1.0" encoding="utf-8"?>
<p:tagLst xmlns:p="http://schemas.openxmlformats.org/presentationml/2006/main">
  <p:tag name="KSO_WM_UNIT_SUBTYPE" val="a"/>
  <p:tag name="KSO_WM_UNIT_NOCLEAR" val="0"/>
  <p:tag name="KSO_WM_UNIT_VALUE" val="60"/>
  <p:tag name="KSO_WM_UNIT_HIGHLIGHT" val="0"/>
  <p:tag name="KSO_WM_UNIT_COMPATIBLE" val="0"/>
  <p:tag name="KSO_WM_UNIT_DIAGRAM_ISNUMVISUAL" val="0"/>
  <p:tag name="KSO_WM_UNIT_DIAGRAM_ISREFERUNIT" val="0"/>
  <p:tag name="KSO_WM_UNIT_TYPE" val="l_h_f"/>
  <p:tag name="KSO_WM_TEMPLATE_CATEGORY" val="diagram"/>
  <p:tag name="KSO_WM_TEMPLATE_INDEX" val="20232452"/>
  <p:tag name="KSO_WM_UNIT_LAYERLEVEL" val="1_1_1"/>
  <p:tag name="KSO_WM_TAG_VERSION" val="3.0"/>
  <p:tag name="KSO_WM_BEAUTIFY_FLAG" val="#wm#"/>
  <p:tag name="KSO_WM_UNIT_TEXT_FILL_FORE_SCHEMECOLOR_INDEX_BRIGHTNESS" val="0.15"/>
  <p:tag name="KSO_WM_DIAGRAM_VERSION" val="3"/>
  <p:tag name="KSO_WM_DIAGRAM_COLOR_TRICK" val="1"/>
  <p:tag name="KSO_WM_DIAGRAM_COLOR_TEXT_CAN_REMOVE" val="n"/>
  <p:tag name="KSO_WM_DIAGRAM_MAX_ITEMCNT" val="1"/>
  <p:tag name="KSO_WM_DIAGRAM_MIN_ITEMCNT" val="1"/>
  <p:tag name="KSO_WM_DIAGRAM_VIRTUALLY_FRAME" val="{&quot;height&quot;:183.6,&quot;left&quot;:112.77999542476627,&quot;top&quot;:222,&quot;width&quot;:741.9700045752337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"/>
  <p:tag name="KSO_WM_UNIT_TEXT_FILL_TYPE" val="1"/>
  <p:tag name="KSO_WM_UNIT_ID" val="diagram20232452_1*l_h_f*1_1_1"/>
  <p:tag name="KSO_WM_UNIT_INDEX" val="1_1_1"/>
  <p:tag name="KSO_WM_DIAGRAM_GROUP_CODE" val="l1-1"/>
  <p:tag name="KSO_WM_UNIT_PRESET_TEXT" val="单击此处输入你的项正文，文字是您思想的提炼，请尽量言简意赅的阐述观点，请尽量言简意赅的阐述观点。单击此处输入你的项正文，文字是您思想的提炼，请尽量言简意赅的阐述观点，请尽量言简意赅的阐述观点。单击此处输入你的项正文，文字是您思想的提炼，请尽量言简意赅的阐述观点，请尽量言简意赅的阐述观点。单击此处输入你的项正文，文字是您思想的提炼，请尽量言简意赅的阐述观点，请尽量言简意赅的阐述观点。"/>
  <p:tag name="KSO_WM_UNIT_USESOURCEFORMAT_APPLY" val="0"/>
</p:tagLst>
</file>

<file path=ppt/tags/tag18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diag"/>
  <p:tag name="KSO_WM_SLIDE_SIZE" val="735.84*113.4"/>
  <p:tag name="KSO_WM_SLIDE_POSITION" val="112.78*236.7"/>
  <p:tag name="KSO_WM_SLIDE_LAYOUT" val="a_l"/>
  <p:tag name="KSO_WM_SLIDE_LAYOUT_CNT" val="1_1"/>
  <p:tag name="KSO_WM_SPECIAL_SOURCE" val="bdnull"/>
  <p:tag name="KSO_WM_DIAGRAM_GROUP_CODE" val="l1-1"/>
  <p:tag name="KSO_WM_SLIDE_DIAGTYPE" val="l"/>
  <p:tag name="KSO_WM_TEMPLATE_INDEX" val="20232451"/>
  <p:tag name="KSO_WM_TEMPLATE_SUBCATEGORY" val="0"/>
  <p:tag name="KSO_WM_SLIDE_INDEX" val="1"/>
  <p:tag name="KSO_WM_TAG_VERSION" val="3.0"/>
  <p:tag name="KSO_WM_SLIDE_ID" val="custom20232451_1"/>
  <p:tag name="KSO_WM_SLIDE_ITEM_CNT" val="1"/>
  <p:tag name="resource_record_key" val="{&quot;13&quot;:[4563120],&quot;65&quot;:[20232451]}"/>
</p:tagLst>
</file>

<file path=ppt/tags/tag19.xml><?xml version="1.0" encoding="utf-8"?>
<p:tagLst xmlns:p="http://schemas.openxmlformats.org/presentationml/2006/main">
  <p:tag name="KSO_WM_DIAGRAM_VIRTUALLY_FRAME" val="{&quot;height&quot;:503.64488188976384,&quot;left&quot;:333.35141732283466,&quot;top&quot;:65.7551181102362,&quot;width&quot;:547.1985826771654}"/>
</p:tagLst>
</file>

<file path=ppt/tags/tag2.xml><?xml version="1.0" encoding="utf-8"?>
<p:tagLst xmlns:p="http://schemas.openxmlformats.org/presentationml/2006/main">
  <p:tag name="KSO_WM_UNIT_VALUE" val="1430*915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d"/>
  <p:tag name="KSO_WM_UNIT_INDEX" val="1"/>
  <p:tag name="KSO_WM_UNIT_ID" val="custom20234792_1*d*1"/>
  <p:tag name="KSO_WM_TEMPLATE_CATEGORY" val="custom"/>
  <p:tag name="KSO_WM_TEMPLATE_INDEX" val="20234792"/>
  <p:tag name="KSO_WM_UNIT_LAYERLEVEL" val="1"/>
  <p:tag name="KSO_WM_TAG_VERSION" val="3.0"/>
  <p:tag name="KSO_WM_BEAUTIFY_FLAG" val="#wm#"/>
  <p:tag name="KSO_WM_UNIT_LINE_FORE_SCHEMECOLOR_INDEX" val="5"/>
  <p:tag name="KSO_WM_UNIT_USESOURCEFORMAT_APPLY" val="1"/>
</p:tagLst>
</file>

<file path=ppt/tags/tag20.xml><?xml version="1.0" encoding="utf-8"?>
<p:tagLst xmlns:p="http://schemas.openxmlformats.org/presentationml/2006/main">
  <p:tag name="KSO_WM_DIAGRAM_VIRTUALLY_FRAME" val="{&quot;height&quot;:503.64488188976384,&quot;left&quot;:333.35141732283466,&quot;top&quot;:65.7551181102362,&quot;width&quot;:547.1985826771654}"/>
</p:tagLst>
</file>

<file path=ppt/tags/tag21.xml><?xml version="1.0" encoding="utf-8"?>
<p:tagLst xmlns:p="http://schemas.openxmlformats.org/presentationml/2006/main">
  <p:tag name="KSO_WM_DIAGRAM_VIRTUALLY_FRAME" val="{&quot;height&quot;:503.64488188976384,&quot;left&quot;:333.35141732283466,&quot;top&quot;:65.7551181102362,&quot;width&quot;:547.1985826771654}"/>
</p:tagLst>
</file>

<file path=ppt/tags/tag22.xml><?xml version="1.0" encoding="utf-8"?>
<p:tagLst xmlns:p="http://schemas.openxmlformats.org/presentationml/2006/main">
  <p:tag name="KSO_WM_DIAGRAM_VIRTUALLY_FRAME" val="{&quot;height&quot;:503.64488188976384,&quot;left&quot;:333.35141732283466,&quot;top&quot;:65.7551181102362,&quot;width&quot;:547.1985826771654}"/>
</p:tagLst>
</file>

<file path=ppt/tags/tag23.xml><?xml version="1.0" encoding="utf-8"?>
<p:tagLst xmlns:p="http://schemas.openxmlformats.org/presentationml/2006/main">
  <p:tag name="KSO_WM_DIAGRAM_VIRTUALLY_FRAME" val="{&quot;height&quot;:503.64488188976384,&quot;left&quot;:333.35141732283466,&quot;top&quot;:65.7551181102362,&quot;width&quot;:547.1985826771654}"/>
</p:tagLst>
</file>

<file path=ppt/tags/tag24.xml><?xml version="1.0" encoding="utf-8"?>
<p:tagLst xmlns:p="http://schemas.openxmlformats.org/presentationml/2006/main">
  <p:tag name="KSO_WM_DIAGRAM_VIRTUALLY_FRAME" val="{&quot;height&quot;:503.64488188976384,&quot;left&quot;:333.35141732283466,&quot;top&quot;:65.7551181102362,&quot;width&quot;:547.1985826771654}"/>
</p:tagLst>
</file>

<file path=ppt/tags/tag25.xml><?xml version="1.0" encoding="utf-8"?>
<p:tagLst xmlns:p="http://schemas.openxmlformats.org/presentationml/2006/main">
  <p:tag name="KSO_WM_DIAGRAM_VIRTUALLY_FRAME" val="{&quot;height&quot;:503.64488188976384,&quot;left&quot;:333.35141732283466,&quot;top&quot;:65.7551181102362,&quot;width&quot;:547.1985826771654}"/>
</p:tagLst>
</file>

<file path=ppt/tags/tag26.xml><?xml version="1.0" encoding="utf-8"?>
<p:tagLst xmlns:p="http://schemas.openxmlformats.org/presentationml/2006/main">
  <p:tag name="KSO_WM_DIAGRAM_VIRTUALLY_FRAME" val="{&quot;height&quot;:503.64488188976384,&quot;left&quot;:333.35141732283466,&quot;top&quot;:65.7551181102362,&quot;width&quot;:547.1985826771654}"/>
</p:tagLst>
</file>

<file path=ppt/tags/tag27.xml><?xml version="1.0" encoding="utf-8"?>
<p:tagLst xmlns:p="http://schemas.openxmlformats.org/presentationml/2006/main">
  <p:tag name="KSO_WM_DIAGRAM_VIRTUALLY_FRAME" val="{&quot;height&quot;:503.64488188976384,&quot;left&quot;:333.35141732283466,&quot;top&quot;:65.7551181102362,&quot;width&quot;:547.1985826771654}"/>
</p:tagLst>
</file>

<file path=ppt/tags/tag28.xml><?xml version="1.0" encoding="utf-8"?>
<p:tagLst xmlns:p="http://schemas.openxmlformats.org/presentationml/2006/main">
  <p:tag name="KSO_WM_DIAGRAM_VIRTUALLY_FRAME" val="{&quot;height&quot;:503.64488188976384,&quot;left&quot;:333.35141732283466,&quot;top&quot;:65.7551181102362,&quot;width&quot;:547.1985826771654}"/>
</p:tagLst>
</file>

<file path=ppt/tags/tag29.xml><?xml version="1.0" encoding="utf-8"?>
<p:tagLst xmlns:p="http://schemas.openxmlformats.org/presentationml/2006/main">
  <p:tag name="KSO_WM_DIAGRAM_VIRTUALLY_FRAME" val="{&quot;height&quot;:503.64488188976384,&quot;left&quot;:333.35141732283466,&quot;top&quot;:65.7551181102362,&quot;width&quot;:547.1985826771654}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4792_1*i*2"/>
  <p:tag name="KSO_WM_TEMPLATE_CATEGORY" val="custom"/>
  <p:tag name="KSO_WM_TEMPLATE_INDEX" val="20234792"/>
  <p:tag name="KSO_WM_UNIT_LAYERLEVEL" val="1"/>
  <p:tag name="KSO_WM_TAG_VERSION" val="3.0"/>
  <p:tag name="KSO_WM_BEAUTIFY_FLAG" val="#wm#"/>
  <p:tag name="KSO_WM_UNIT_FILL_FORE_SCHEMECOLOR_INDEX" val="5"/>
  <p:tag name="KSO_WM_UNIT_FILL_TYPE" val="1"/>
  <p:tag name="KSO_WM_UNIT_TEXT_FILL_FORE_SCHEMECOLOR_INDEX" val="13"/>
  <p:tag name="KSO_WM_UNIT_TEXT_FILL_TYPE" val="1"/>
  <p:tag name="KSO_WM_UNIT_USESOURCEFORMAT_APPLY" val="1"/>
</p:tagLst>
</file>

<file path=ppt/tags/tag30.xml><?xml version="1.0" encoding="utf-8"?>
<p:tagLst xmlns:p="http://schemas.openxmlformats.org/presentationml/2006/main">
  <p:tag name="KSO_WM_DIAGRAM_VIRTUALLY_FRAME" val="{&quot;height&quot;:503.64488188976384,&quot;left&quot;:333.35141732283466,&quot;top&quot;:65.7551181102362,&quot;width&quot;:547.1985826771654}"/>
</p:tagLst>
</file>

<file path=ppt/tags/tag31.xml><?xml version="1.0" encoding="utf-8"?>
<p:tagLst xmlns:p="http://schemas.openxmlformats.org/presentationml/2006/main">
  <p:tag name="KSO_WM_DIAGRAM_VIRTUALLY_FRAME" val="{&quot;height&quot;:503.64488188976384,&quot;left&quot;:333.35141732283466,&quot;top&quot;:65.7551181102362,&quot;width&quot;:547.1985826771654}"/>
</p:tagLst>
</file>

<file path=ppt/tags/tag32.xml><?xml version="1.0" encoding="utf-8"?>
<p:tagLst xmlns:p="http://schemas.openxmlformats.org/presentationml/2006/main">
  <p:tag name="KSO_WM_DIAGRAM_VIRTUALLY_FRAME" val="{&quot;height&quot;:503.64488188976384,&quot;left&quot;:333.35141732283466,&quot;top&quot;:65.7551181102362,&quot;width&quot;:547.1985826771654}"/>
</p:tagLst>
</file>

<file path=ppt/tags/tag33.xml><?xml version="1.0" encoding="utf-8"?>
<p:tagLst xmlns:p="http://schemas.openxmlformats.org/presentationml/2006/main">
  <p:tag name="KSO_WM_DIAGRAM_VIRTUALLY_FRAME" val="{&quot;height&quot;:503.64488188976384,&quot;left&quot;:333.35141732283466,&quot;top&quot;:65.7551181102362,&quot;width&quot;:547.1985826771654}"/>
</p:tagLst>
</file>

<file path=ppt/tags/tag34.xml><?xml version="1.0" encoding="utf-8"?>
<p:tagLst xmlns:p="http://schemas.openxmlformats.org/presentationml/2006/main">
  <p:tag name="KSO_WM_DIAGRAM_VIRTUALLY_FRAME" val="{&quot;height&quot;:503.64488188976384,&quot;left&quot;:333.35141732283466,&quot;top&quot;:65.7551181102362,&quot;width&quot;:547.1985826771654}"/>
</p:tagLst>
</file>

<file path=ppt/tags/tag35.xml><?xml version="1.0" encoding="utf-8"?>
<p:tagLst xmlns:p="http://schemas.openxmlformats.org/presentationml/2006/main">
  <p:tag name="KSO_WM_DIAGRAM_VIRTUALLY_FRAME" val="{&quot;height&quot;:503.64488188976384,&quot;left&quot;:333.35141732283466,&quot;top&quot;:65.7551181102362,&quot;width&quot;:547.1985826771654}"/>
</p:tagLst>
</file>

<file path=ppt/tags/tag36.xml><?xml version="1.0" encoding="utf-8"?>
<p:tagLst xmlns:p="http://schemas.openxmlformats.org/presentationml/2006/main">
  <p:tag name="KSO_WM_DIAGRAM_VIRTUALLY_FRAME" val="{&quot;height&quot;:503.64488188976384,&quot;left&quot;:333.35141732283466,&quot;top&quot;:65.7551181102362,&quot;width&quot;:547.1985826771654}"/>
</p:tagLst>
</file>

<file path=ppt/tags/tag37.xml><?xml version="1.0" encoding="utf-8"?>
<p:tagLst xmlns:p="http://schemas.openxmlformats.org/presentationml/2006/main">
  <p:tag name="KSO_WM_DIAGRAM_VIRTUALLY_FRAME" val="{&quot;height&quot;:503.64488188976384,&quot;left&quot;:333.35141732283466,&quot;top&quot;:65.7551181102362,&quot;width&quot;:547.1985826771654}"/>
</p:tagLst>
</file>

<file path=ppt/tags/tag38.xml><?xml version="1.0" encoding="utf-8"?>
<p:tagLst xmlns:p="http://schemas.openxmlformats.org/presentationml/2006/main">
  <p:tag name="KSO_WM_DIAGRAM_VIRTUALLY_FRAME" val="{&quot;height&quot;:503.64488188976384,&quot;left&quot;:333.35141732283466,&quot;top&quot;:65.7551181102362,&quot;width&quot;:547.1985826771654}"/>
</p:tagLst>
</file>

<file path=ppt/tags/tag39.xml><?xml version="1.0" encoding="utf-8"?>
<p:tagLst xmlns:p="http://schemas.openxmlformats.org/presentationml/2006/main">
  <p:tag name="KSO_WM_DIAGRAM_VIRTUALLY_FRAME" val="{&quot;height&quot;:503.64488188976384,&quot;left&quot;:333.35141732283466,&quot;top&quot;:65.7551181102362,&quot;width&quot;:547.1985826771654}"/>
</p:tagLst>
</file>

<file path=ppt/tags/tag4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4791_1*l_h_a*1_1_1"/>
  <p:tag name="KSO_WM_TEMPLATE_CATEGORY" val="diagram"/>
  <p:tag name="KSO_WM_TEMPLATE_INDEX" val="20234791"/>
  <p:tag name="KSO_WM_UNIT_LAYERLEVEL" val="1_1_1"/>
  <p:tag name="KSO_WM_TAG_VERSION" val="3.0"/>
  <p:tag name="KSO_WM_BEAUTIFY_FLAG" val="#wm#"/>
  <p:tag name="KSO_WM_UNIT_PRESET_TEXT" val="单击此处添加项标题"/>
  <p:tag name="KSO_WM_UNIT_TEXT_FILL_FORE_SCHEMECOLOR_INDEX" val="1"/>
  <p:tag name="KSO_WM_UNIT_TEXT_FILL_TYPE" val="1"/>
  <p:tag name="KSO_WM_DIAGRAM_VERSION" val="3"/>
  <p:tag name="KSO_WM_DIAGRAM_COLOR_TRICK" val="1"/>
  <p:tag name="KSO_WM_DIAGRAM_COLOR_TEXT_CAN_REMOVE" val="n"/>
  <p:tag name="KSO_WM_DIAGRAM_MAX_ITEMCNT" val="3"/>
  <p:tag name="KSO_WM_DIAGRAM_MIN_ITEMCNT" val="1"/>
  <p:tag name="KSO_WM_DIAGRAM_VIRTUALLY_FRAME" val="{&quot;height&quot;:387.79998779296875,&quot;width&quot;:507.6000061035156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USESOURCEFORMAT_APPLY" val="1"/>
</p:tagLst>
</file>

<file path=ppt/tags/tag40.xml><?xml version="1.0" encoding="utf-8"?>
<p:tagLst xmlns:p="http://schemas.openxmlformats.org/presentationml/2006/main">
  <p:tag name="KSO_WM_DIAGRAM_VIRTUALLY_FRAME" val="{&quot;height&quot;:503.64488188976384,&quot;left&quot;:333.35141732283466,&quot;top&quot;:65.7551181102362,&quot;width&quot;:547.1985826771654}"/>
</p:tagLst>
</file>

<file path=ppt/tags/tag41.xml><?xml version="1.0" encoding="utf-8"?>
<p:tagLst xmlns:p="http://schemas.openxmlformats.org/presentationml/2006/main">
  <p:tag name="KSO_WM_DIAGRAM_VIRTUALLY_FRAME" val="{&quot;height&quot;:503.64488188976384,&quot;left&quot;:333.35141732283466,&quot;top&quot;:65.7551181102362,&quot;width&quot;:547.1985826771654}"/>
</p:tagLst>
</file>

<file path=ppt/tags/tag42.xml><?xml version="1.0" encoding="utf-8"?>
<p:tagLst xmlns:p="http://schemas.openxmlformats.org/presentationml/2006/main">
  <p:tag name="KSO_WM_TEMPLATE_MASTER_TYPE" val="0"/>
  <p:tag name="KSO_WM_TEMPLATE_COLOR_TYPE" val="0"/>
  <p:tag name="KSO_WM_BEAUTIFY_FLAG" val="#wm#"/>
  <p:tag name="KSO_WM_TEMPLATE_CATEGORY" val="custom"/>
  <p:tag name="KSO_WM_SLIDE_TYPE" val="text"/>
  <p:tag name="KSO_WM_SLIDE_SUBTYPE" val="diag"/>
  <p:tag name="KSO_WM_SLIDE_SIZE" val="735.84*113.4"/>
  <p:tag name="KSO_WM_SLIDE_POSITION" val="112.78*236.7"/>
  <p:tag name="KSO_WM_SLIDE_LAYOUT" val="a_l"/>
  <p:tag name="KSO_WM_SLIDE_LAYOUT_CNT" val="1_1"/>
  <p:tag name="KSO_WM_SPECIAL_SOURCE" val="bdnull"/>
  <p:tag name="KSO_WM_DIAGRAM_GROUP_CODE" val="l1-1"/>
  <p:tag name="KSO_WM_SLIDE_DIAGTYPE" val="l"/>
  <p:tag name="KSO_WM_TEMPLATE_INDEX" val="20232451"/>
  <p:tag name="KSO_WM_TEMPLATE_SUBCATEGORY" val="0"/>
  <p:tag name="KSO_WM_SLIDE_INDEX" val="1"/>
  <p:tag name="KSO_WM_TAG_VERSION" val="3.0"/>
  <p:tag name="KSO_WM_SLIDE_ID" val="custom20232451_1"/>
  <p:tag name="KSO_WM_SLIDE_ITEM_CNT" val="1"/>
  <p:tag name="resource_record_key" val="{&quot;13&quot;:[4563120],&quot;65&quot;:[20232451]}"/>
</p:tagLst>
</file>

<file path=ppt/tags/tag4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4482_1*i*2"/>
  <p:tag name="KSO_WM_TEMPLATE_CATEGORY" val="custom"/>
  <p:tag name="KSO_WM_TEMPLATE_INDEX" val="20234482"/>
  <p:tag name="KSO_WM_UNIT_LAYERLEVEL" val="1"/>
  <p:tag name="KSO_WM_TAG_VERSION" val="3.0"/>
</p:tagLst>
</file>

<file path=ppt/tags/tag44.xml><?xml version="1.0" encoding="utf-8"?>
<p:tagLst xmlns:p="http://schemas.openxmlformats.org/presentationml/2006/main">
  <p:tag name="KSO_WM_UNIT_VALUE" val="893*135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β"/>
  <p:tag name="KSO_WM_UNIT_INDEX" val="2"/>
  <p:tag name="KSO_WM_UNIT_ID" val="custom20234482_1*β*2"/>
  <p:tag name="KSO_WM_TEMPLATE_CATEGORY" val="custom"/>
  <p:tag name="KSO_WM_TEMPLATE_INDEX" val="20234482"/>
  <p:tag name="KSO_WM_UNIT_LAYERLEVEL" val="1"/>
  <p:tag name="KSO_WM_TAG_VERSION" val="3.0"/>
  <p:tag name="KSO_WM_BEAUTIFY_FLAG" val="#wm#"/>
  <p:tag name="TABLE_ENDDRAG_ORIGIN_RECT" val="305*154"/>
  <p:tag name="TABLE_ENDDRAG_RECT" val="45*206*305*154"/>
</p:tagLst>
</file>

<file path=ppt/tags/tag4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4477_1*l_h_i*1_1_1"/>
  <p:tag name="KSO_WM_TEMPLATE_CATEGORY" val="diagram"/>
  <p:tag name="KSO_WM_TEMPLATE_INDEX" val="2023447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-0.5"/>
  <p:tag name="KSO_WM_DIAGRAM_MAX_ITEMCNT" val="3"/>
  <p:tag name="KSO_WM_DIAGRAM_MIN_ITEMCNT" val="1"/>
  <p:tag name="KSO_WM_DIAGRAM_VIRTUALLY_FRAME" val="{&quot;height&quot;:116.88750656167979,&quot;left&quot;:-61.6000454735944,&quot;top&quot;:66.86251968503936,&quot;width&quot;:961.4000454735944}"/>
  <p:tag name="KSO_WM_DIAGRAM_COLOR_MATCH_VALUE" val="{&quot;shape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4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4477_1*l_h_i*1_1_2"/>
  <p:tag name="KSO_WM_TEMPLATE_CATEGORY" val="diagram"/>
  <p:tag name="KSO_WM_TEMPLATE_INDEX" val="2023447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-0.5"/>
  <p:tag name="KSO_WM_DIAGRAM_MAX_ITEMCNT" val="3"/>
  <p:tag name="KSO_WM_DIAGRAM_MIN_ITEMCNT" val="1"/>
  <p:tag name="KSO_WM_DIAGRAM_VIRTUALLY_FRAME" val="{&quot;height&quot;:116.88750656167979,&quot;left&quot;:-61.6000454735944,&quot;top&quot;:66.86251968503936,&quot;width&quot;:961.4000454735944}"/>
  <p:tag name="KSO_WM_DIAGRAM_COLOR_MATCH_VALUE" val="{&quot;shape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47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VALUE" val="1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4477_1*l_h_f*1_1_1"/>
  <p:tag name="KSO_WM_TEMPLATE_CATEGORY" val="diagram"/>
  <p:tag name="KSO_WM_TEMPLATE_INDEX" val="2023447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FILL_TYPE" val="3"/>
  <p:tag name="KSO_WM_UNIT_LINE_FORE_SCHEMECOLOR_INDEX" val="5"/>
  <p:tag name="KSO_WM_UNIT_TEXT_FILL_FORE_SCHEMECOLOR_INDEX" val="1"/>
  <p:tag name="KSO_WM_UNIT_TEXT_FILL_TYPE" val="1"/>
  <p:tag name="KSO_WM_DIAGRAM_MAX_ITEMCNT" val="3"/>
  <p:tag name="KSO_WM_DIAGRAM_MIN_ITEMCNT" val="1"/>
  <p:tag name="KSO_WM_DIAGRAM_VIRTUALLY_FRAME" val="{&quot;height&quot;:116.88750656167979,&quot;left&quot;:-61.6000454735944,&quot;top&quot;:66.86251968503936,&quot;width&quot;:961.4000454735944}"/>
  <p:tag name="KSO_WM_DIAGRAM_COLOR_MATCH_VALUE" val="{&quot;shape&quot;:{&quot;fill&quot;:{&quot;gradient&quot;:[{&quot;brightness&quot;:0.550000011920929,&quot;colorType&quot;:1,&quot;foreColorIndex&quot;:5,&quot;pos&quot;:0,&quot;transparency&quot;:0.949999988079071},{&quot;brightness&quot;:0.5,&quot;colorType&quot;:1,&quot;foreColorIndex&quot;:5,&quot;pos&quot;:1,&quot;transparency&quot;:0.800000011920929}],&quot;type&quot;:3},&quot;glow&quot;:{&quot;colorType&quot;:0},&quot;line&quot;:{&quot;solidLine&quot;:{&quot;brightness&quot;:0,&quot;colorType&quot;:1,&quot;foreColorIndex&quot;:5,&quot;transparency&quot;:0.5},&quot;type&quot;:1},&quot;shadow&quot;:{&quot;brightness&quot;:0,&quot;colorType&quot;:2,&quot;rgb&quot;:&quot;#000000&quot;,&quot;transparency&quot;:0.9300000071525574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"/>
</p:tagLst>
</file>

<file path=ppt/tags/tag4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4477_1*l_h_i*1_1_3"/>
  <p:tag name="KSO_WM_TEMPLATE_CATEGORY" val="diagram"/>
  <p:tag name="KSO_WM_TEMPLATE_INDEX" val="2023447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FILL_TYPE" val="3"/>
  <p:tag name="KSO_WM_DIAGRAM_MAX_ITEMCNT" val="3"/>
  <p:tag name="KSO_WM_DIAGRAM_MIN_ITEMCNT" val="1"/>
  <p:tag name="KSO_WM_DIAGRAM_VIRTUALLY_FRAME" val="{&quot;height&quot;:116.88750656167979,&quot;left&quot;:-61.6000454735944,&quot;top&quot;:66.86251968503936,&quot;width&quot;:961.4000454735944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-0.5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4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4482_1*i*2"/>
  <p:tag name="KSO_WM_TEMPLATE_CATEGORY" val="custom"/>
  <p:tag name="KSO_WM_TEMPLATE_INDEX" val="20234482"/>
  <p:tag name="KSO_WM_UNIT_LAYERLEVEL" val="1"/>
  <p:tag name="KSO_WM_TAG_VERSION" val="3.0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4791_1*l_h_i*1_1_1"/>
  <p:tag name="KSO_WM_TEMPLATE_CATEGORY" val="diagram"/>
  <p:tag name="KSO_WM_TEMPLATE_INDEX" val="20234791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0"/>
  <p:tag name="KSO_WM_DIAGRAM_VERSION" val="3"/>
  <p:tag name="KSO_WM_DIAGRAM_COLOR_TRICK" val="1"/>
  <p:tag name="KSO_WM_DIAGRAM_COLOR_TEXT_CAN_REMOVE" val="n"/>
  <p:tag name="KSO_WM_DIAGRAM_MAX_ITEMCNT" val="3"/>
  <p:tag name="KSO_WM_DIAGRAM_MIN_ITEMCNT" val="1"/>
  <p:tag name="KSO_WM_DIAGRAM_VIRTUALLY_FRAME" val="{&quot;height&quot;:387.79998779296875,&quot;width&quot;:507.6000061035156}"/>
  <p:tag name="KSO_WM_DIAGRAM_COLOR_MATCH_VALUE" val="{&quot;shape&quot;:{&quot;fill&quot;:{&quot;solid&quot;:{&quot;brightness&quot;:0,&quot;colorType&quot;:1,&quot;foreColorIndex&quot;:5,&quot;transparency&quot;:0.349999994039535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1"/>
</p:tagLst>
</file>

<file path=ppt/tags/tag50.xml><?xml version="1.0" encoding="utf-8"?>
<p:tagLst xmlns:p="http://schemas.openxmlformats.org/presentationml/2006/main">
  <p:tag name="KSO_WM_UNIT_VALUE" val="893*135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β"/>
  <p:tag name="KSO_WM_UNIT_INDEX" val="2"/>
  <p:tag name="KSO_WM_UNIT_ID" val="custom20234482_1*β*2"/>
  <p:tag name="KSO_WM_TEMPLATE_CATEGORY" val="custom"/>
  <p:tag name="KSO_WM_TEMPLATE_INDEX" val="20234482"/>
  <p:tag name="KSO_WM_UNIT_LAYERLEVEL" val="1"/>
  <p:tag name="KSO_WM_TAG_VERSION" val="3.0"/>
  <p:tag name="KSO_WM_BEAUTIFY_FLAG" val="#wm#"/>
  <p:tag name="TABLE_ENDDRAG_ORIGIN_RECT" val="396*212"/>
  <p:tag name="TABLE_ENDDRAG_RECT" val="515*245*396*212"/>
</p:tagLst>
</file>

<file path=ppt/tags/tag51.xml><?xml version="1.0" encoding="utf-8"?>
<p:tagLst xmlns:p="http://schemas.openxmlformats.org/presentationml/2006/main">
  <p:tag name="KSO_WM_BEAUTIFY_FLAG" val="#wm#"/>
  <p:tag name="KSO_WM_TEMPLATE_CATEGORY" val="custom"/>
  <p:tag name="KSO_WM_TEMPLATE_INDEX" val="20234482"/>
  <p:tag name="KSO_WM_SLIDE_ID" val="custom20234482_1"/>
  <p:tag name="KSO_WM_TEMPLATE_SUBCATEGORY" val="0"/>
  <p:tag name="KSO_WM_TEMPLATE_MASTER_TYPE" val="0"/>
  <p:tag name="KSO_WM_TEMPLATE_COLOR_TYPE" val="0"/>
  <p:tag name="KSO_WM_SLIDE_ITEM_CNT" val="1"/>
  <p:tag name="KSO_WM_SLIDE_INDEX" val="1"/>
  <p:tag name="KSO_WM_DIAGRAM_GROUP_CODE" val="l1-1"/>
  <p:tag name="KSO_WM_SLIDE_DIAGTYPE" val="l"/>
  <p:tag name="KSO_WM_TAG_VERSION" val="3.0"/>
  <p:tag name="KSO_WM_SLIDE_LAYOUT" val="a_β_l"/>
  <p:tag name="KSO_WM_SLIDE_LAYOUT_CNT" val="1_2_1"/>
  <p:tag name="KSO_WM_SLIDE_TYPE" val="text"/>
  <p:tag name="KSO_WM_SLIDE_SUBTYPE" val="picTxt"/>
  <p:tag name="KSO_WM_SLIDE_SIZE" val="841.6*94.6"/>
  <p:tag name="KSO_WM_SLIDE_POSITION" val="58.1999*111.75"/>
</p:tagLst>
</file>

<file path=ppt/tags/tag5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4482_1*i*2"/>
  <p:tag name="KSO_WM_TEMPLATE_CATEGORY" val="custom"/>
  <p:tag name="KSO_WM_TEMPLATE_INDEX" val="20234482"/>
  <p:tag name="KSO_WM_UNIT_LAYERLEVEL" val="1"/>
  <p:tag name="KSO_WM_TAG_VERSION" val="3.0"/>
</p:tagLst>
</file>

<file path=ppt/tags/tag53.xml><?xml version="1.0" encoding="utf-8"?>
<p:tagLst xmlns:p="http://schemas.openxmlformats.org/presentationml/2006/main">
  <p:tag name="KSO_WM_UNIT_VALUE" val="893*135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β"/>
  <p:tag name="KSO_WM_UNIT_INDEX" val="2"/>
  <p:tag name="KSO_WM_UNIT_ID" val="custom20234482_1*β*2"/>
  <p:tag name="KSO_WM_TEMPLATE_CATEGORY" val="custom"/>
  <p:tag name="KSO_WM_TEMPLATE_INDEX" val="20234482"/>
  <p:tag name="KSO_WM_UNIT_LAYERLEVEL" val="1"/>
  <p:tag name="KSO_WM_TAG_VERSION" val="3.0"/>
  <p:tag name="KSO_WM_BEAUTIFY_FLAG" val="#wm#"/>
  <p:tag name="TABLE_ENDDRAG_ORIGIN_RECT" val="407*214"/>
  <p:tag name="TABLE_ENDDRAG_RECT" val="52*244*407*214"/>
</p:tagLst>
</file>

<file path=ppt/tags/tag5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4477_1*l_h_i*1_1_1"/>
  <p:tag name="KSO_WM_TEMPLATE_CATEGORY" val="diagram"/>
  <p:tag name="KSO_WM_TEMPLATE_INDEX" val="2023447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-0.5"/>
  <p:tag name="KSO_WM_DIAGRAM_MAX_ITEMCNT" val="3"/>
  <p:tag name="KSO_WM_DIAGRAM_MIN_ITEMCNT" val="1"/>
  <p:tag name="KSO_WM_DIAGRAM_VIRTUALLY_FRAME" val="{&quot;height&quot;:116.88750656167979,&quot;left&quot;:-61.6000454735944,&quot;top&quot;:66.86251968503936,&quot;width&quot;:961.4000454735944}"/>
  <p:tag name="KSO_WM_DIAGRAM_COLOR_MATCH_VALUE" val="{&quot;shape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5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4477_1*l_h_i*1_1_2"/>
  <p:tag name="KSO_WM_TEMPLATE_CATEGORY" val="diagram"/>
  <p:tag name="KSO_WM_TEMPLATE_INDEX" val="2023447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-0.5"/>
  <p:tag name="KSO_WM_DIAGRAM_MAX_ITEMCNT" val="3"/>
  <p:tag name="KSO_WM_DIAGRAM_MIN_ITEMCNT" val="1"/>
  <p:tag name="KSO_WM_DIAGRAM_VIRTUALLY_FRAME" val="{&quot;height&quot;:116.88750656167979,&quot;left&quot;:-61.6000454735944,&quot;top&quot;:66.86251968503936,&quot;width&quot;:961.4000454735944}"/>
  <p:tag name="KSO_WM_DIAGRAM_COLOR_MATCH_VALUE" val="{&quot;shape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56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VALUE" val="1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4477_1*l_h_f*1_1_1"/>
  <p:tag name="KSO_WM_TEMPLATE_CATEGORY" val="diagram"/>
  <p:tag name="KSO_WM_TEMPLATE_INDEX" val="2023447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FILL_TYPE" val="3"/>
  <p:tag name="KSO_WM_UNIT_LINE_FORE_SCHEMECOLOR_INDEX" val="5"/>
  <p:tag name="KSO_WM_UNIT_TEXT_FILL_FORE_SCHEMECOLOR_INDEX" val="1"/>
  <p:tag name="KSO_WM_UNIT_TEXT_FILL_TYPE" val="1"/>
  <p:tag name="KSO_WM_DIAGRAM_MAX_ITEMCNT" val="3"/>
  <p:tag name="KSO_WM_DIAGRAM_MIN_ITEMCNT" val="1"/>
  <p:tag name="KSO_WM_DIAGRAM_VIRTUALLY_FRAME" val="{&quot;height&quot;:116.88750656167979,&quot;left&quot;:-61.6000454735944,&quot;top&quot;:66.86251968503936,&quot;width&quot;:961.4000454735944}"/>
  <p:tag name="KSO_WM_DIAGRAM_COLOR_MATCH_VALUE" val="{&quot;shape&quot;:{&quot;fill&quot;:{&quot;gradient&quot;:[{&quot;brightness&quot;:0.550000011920929,&quot;colorType&quot;:1,&quot;foreColorIndex&quot;:5,&quot;pos&quot;:0,&quot;transparency&quot;:0.949999988079071},{&quot;brightness&quot;:0.5,&quot;colorType&quot;:1,&quot;foreColorIndex&quot;:5,&quot;pos&quot;:1,&quot;transparency&quot;:0.800000011920929}],&quot;type&quot;:3},&quot;glow&quot;:{&quot;colorType&quot;:0},&quot;line&quot;:{&quot;solidLine&quot;:{&quot;brightness&quot;:0,&quot;colorType&quot;:1,&quot;foreColorIndex&quot;:5,&quot;transparency&quot;:0.5},&quot;type&quot;:1},&quot;shadow&quot;:{&quot;brightness&quot;:0,&quot;colorType&quot;:2,&quot;rgb&quot;:&quot;#000000&quot;,&quot;transparency&quot;:0.9300000071525574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"/>
</p:tagLst>
</file>

<file path=ppt/tags/tag5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4477_1*l_h_i*1_1_3"/>
  <p:tag name="KSO_WM_TEMPLATE_CATEGORY" val="diagram"/>
  <p:tag name="KSO_WM_TEMPLATE_INDEX" val="2023447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FILL_TYPE" val="3"/>
  <p:tag name="KSO_WM_DIAGRAM_MAX_ITEMCNT" val="3"/>
  <p:tag name="KSO_WM_DIAGRAM_MIN_ITEMCNT" val="1"/>
  <p:tag name="KSO_WM_DIAGRAM_VIRTUALLY_FRAME" val="{&quot;height&quot;:116.88750656167979,&quot;left&quot;:-61.6000454735944,&quot;top&quot;:66.86251968503936,&quot;width&quot;:961.4000454735944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-0.5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58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4482_1*i*2"/>
  <p:tag name="KSO_WM_TEMPLATE_CATEGORY" val="custom"/>
  <p:tag name="KSO_WM_TEMPLATE_INDEX" val="20234482"/>
  <p:tag name="KSO_WM_UNIT_LAYERLEVEL" val="1"/>
  <p:tag name="KSO_WM_TAG_VERSION" val="3.0"/>
</p:tagLst>
</file>

<file path=ppt/tags/tag59.xml><?xml version="1.0" encoding="utf-8"?>
<p:tagLst xmlns:p="http://schemas.openxmlformats.org/presentationml/2006/main">
  <p:tag name="KSO_WM_UNIT_VALUE" val="893*135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β"/>
  <p:tag name="KSO_WM_UNIT_INDEX" val="2"/>
  <p:tag name="KSO_WM_UNIT_ID" val="custom20234482_1*β*2"/>
  <p:tag name="KSO_WM_TEMPLATE_CATEGORY" val="custom"/>
  <p:tag name="KSO_WM_TEMPLATE_INDEX" val="20234482"/>
  <p:tag name="KSO_WM_UNIT_LAYERLEVEL" val="1"/>
  <p:tag name="KSO_WM_TAG_VERSION" val="3.0"/>
  <p:tag name="KSO_WM_BEAUTIFY_FLAG" val="#wm#"/>
  <p:tag name="TABLE_ENDDRAG_ORIGIN_RECT" val="297*162"/>
  <p:tag name="TABLE_ENDDRAG_RECT" val="386*201*297*162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4791_1*l_h_i*1_1_2"/>
  <p:tag name="KSO_WM_TEMPLATE_CATEGORY" val="diagram"/>
  <p:tag name="KSO_WM_TEMPLATE_INDEX" val="20234791"/>
  <p:tag name="KSO_WM_UNIT_LAYERLEVEL" val="1_1_1"/>
  <p:tag name="KSO_WM_TAG_VERSION" val="3.0"/>
  <p:tag name="KSO_WM_BEAUTIFY_FLAG" val="#wm#"/>
  <p:tag name="KSO_WM_UNIT_FILL_TYPE" val="3"/>
  <p:tag name="KSO_WM_DIAGRAM_VERSION" val="3"/>
  <p:tag name="KSO_WM_DIAGRAM_COLOR_TRICK" val="1"/>
  <p:tag name="KSO_WM_DIAGRAM_COLOR_TEXT_CAN_REMOVE" val="n"/>
  <p:tag name="KSO_WM_DIAGRAM_MAX_ITEMCNT" val="3"/>
  <p:tag name="KSO_WM_DIAGRAM_MIN_ITEMCNT" val="1"/>
  <p:tag name="KSO_WM_DIAGRAM_VIRTUALLY_FRAME" val="{&quot;height&quot;:387.79998779296875,&quot;width&quot;:507.6000061035156}"/>
  <p:tag name="KSO_WM_DIAGRAM_COLOR_MATCH_VALUE" val="{&quot;shape&quot;:{&quot;fill&quot;:{&quot;gradient&quot;:[{&quot;brightness&quot;:0,&quot;colorType&quot;:1,&quot;foreColorIndex&quot;:5,&quot;pos&quot;:0.8600000143051147,&quot;transparency&quot;:1},{&quot;brightness&quot;:0,&quot;colorType&quot;:1,&quot;foreColorIndex&quot;:5,&quot;pos&quot;:0,&quot;transparency&quot;:0.25}],&quot;type&quot;:3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1"/>
</p:tagLst>
</file>

<file path=ppt/tags/tag60.xml><?xml version="1.0" encoding="utf-8"?>
<p:tagLst xmlns:p="http://schemas.openxmlformats.org/presentationml/2006/main">
  <p:tag name="KSO_WM_BEAUTIFY_FLAG" val="#wm#"/>
  <p:tag name="KSO_WM_TEMPLATE_CATEGORY" val="custom"/>
  <p:tag name="KSO_WM_TEMPLATE_INDEX" val="20234482"/>
  <p:tag name="KSO_WM_SLIDE_ID" val="custom20234482_1"/>
  <p:tag name="KSO_WM_TEMPLATE_SUBCATEGORY" val="0"/>
  <p:tag name="KSO_WM_TEMPLATE_MASTER_TYPE" val="0"/>
  <p:tag name="KSO_WM_TEMPLATE_COLOR_TYPE" val="0"/>
  <p:tag name="KSO_WM_SLIDE_ITEM_CNT" val="1"/>
  <p:tag name="KSO_WM_SLIDE_INDEX" val="1"/>
  <p:tag name="KSO_WM_DIAGRAM_GROUP_CODE" val="l1-1"/>
  <p:tag name="KSO_WM_SLIDE_DIAGTYPE" val="l"/>
  <p:tag name="KSO_WM_TAG_VERSION" val="3.0"/>
  <p:tag name="KSO_WM_SLIDE_LAYOUT" val="a_β_l"/>
  <p:tag name="KSO_WM_SLIDE_LAYOUT_CNT" val="1_2_1"/>
  <p:tag name="KSO_WM_SLIDE_TYPE" val="text"/>
  <p:tag name="KSO_WM_SLIDE_SUBTYPE" val="picTxt"/>
  <p:tag name="KSO_WM_SLIDE_SIZE" val="841.6*94.6"/>
  <p:tag name="KSO_WM_SLIDE_POSITION" val="58.1999*111.75"/>
</p:tagLst>
</file>

<file path=ppt/tags/tag6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4482_1*i*2"/>
  <p:tag name="KSO_WM_TEMPLATE_CATEGORY" val="custom"/>
  <p:tag name="KSO_WM_TEMPLATE_INDEX" val="20234482"/>
  <p:tag name="KSO_WM_UNIT_LAYERLEVEL" val="1"/>
  <p:tag name="KSO_WM_TAG_VERSION" val="3.0"/>
</p:tagLst>
</file>

<file path=ppt/tags/tag62.xml><?xml version="1.0" encoding="utf-8"?>
<p:tagLst xmlns:p="http://schemas.openxmlformats.org/presentationml/2006/main">
  <p:tag name="KSO_WM_UNIT_VALUE" val="893*135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β"/>
  <p:tag name="KSO_WM_UNIT_INDEX" val="2"/>
  <p:tag name="KSO_WM_UNIT_ID" val="custom20234482_1*β*2"/>
  <p:tag name="KSO_WM_TEMPLATE_CATEGORY" val="custom"/>
  <p:tag name="KSO_WM_TEMPLATE_INDEX" val="20234482"/>
  <p:tag name="KSO_WM_UNIT_LAYERLEVEL" val="1"/>
  <p:tag name="KSO_WM_TAG_VERSION" val="3.0"/>
  <p:tag name="KSO_WM_BEAUTIFY_FLAG" val="#wm#"/>
  <p:tag name="TABLE_ENDDRAG_ORIGIN_RECT" val="407*143"/>
  <p:tag name="TABLE_ENDDRAG_RECT" val="51*285*407*143"/>
</p:tagLst>
</file>

<file path=ppt/tags/tag6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4477_1*l_h_i*1_1_1"/>
  <p:tag name="KSO_WM_TEMPLATE_CATEGORY" val="diagram"/>
  <p:tag name="KSO_WM_TEMPLATE_INDEX" val="2023447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-0.5"/>
  <p:tag name="KSO_WM_DIAGRAM_MAX_ITEMCNT" val="3"/>
  <p:tag name="KSO_WM_DIAGRAM_MIN_ITEMCNT" val="1"/>
  <p:tag name="KSO_WM_DIAGRAM_VIRTUALLY_FRAME" val="{&quot;height&quot;:116.88750656167979,&quot;left&quot;:-61.6000454735944,&quot;top&quot;:66.86251968503936,&quot;width&quot;:961.4000454735944}"/>
  <p:tag name="KSO_WM_DIAGRAM_COLOR_MATCH_VALUE" val="{&quot;shape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6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4477_1*l_h_i*1_1_2"/>
  <p:tag name="KSO_WM_TEMPLATE_CATEGORY" val="diagram"/>
  <p:tag name="KSO_WM_TEMPLATE_INDEX" val="2023447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-0.5"/>
  <p:tag name="KSO_WM_DIAGRAM_MAX_ITEMCNT" val="3"/>
  <p:tag name="KSO_WM_DIAGRAM_MIN_ITEMCNT" val="1"/>
  <p:tag name="KSO_WM_DIAGRAM_VIRTUALLY_FRAME" val="{&quot;height&quot;:116.88750656167979,&quot;left&quot;:-61.6000454735944,&quot;top&quot;:66.86251968503936,&quot;width&quot;:961.4000454735944}"/>
  <p:tag name="KSO_WM_DIAGRAM_COLOR_MATCH_VALUE" val="{&quot;shape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65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VALUE" val="1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4477_1*l_h_f*1_1_1"/>
  <p:tag name="KSO_WM_TEMPLATE_CATEGORY" val="diagram"/>
  <p:tag name="KSO_WM_TEMPLATE_INDEX" val="2023447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FILL_TYPE" val="3"/>
  <p:tag name="KSO_WM_UNIT_LINE_FORE_SCHEMECOLOR_INDEX" val="5"/>
  <p:tag name="KSO_WM_UNIT_TEXT_FILL_FORE_SCHEMECOLOR_INDEX" val="1"/>
  <p:tag name="KSO_WM_UNIT_TEXT_FILL_TYPE" val="1"/>
  <p:tag name="KSO_WM_DIAGRAM_MAX_ITEMCNT" val="3"/>
  <p:tag name="KSO_WM_DIAGRAM_MIN_ITEMCNT" val="1"/>
  <p:tag name="KSO_WM_DIAGRAM_VIRTUALLY_FRAME" val="{&quot;height&quot;:116.88750656167979,&quot;left&quot;:-61.6000454735944,&quot;top&quot;:66.86251968503936,&quot;width&quot;:961.4000454735944}"/>
  <p:tag name="KSO_WM_DIAGRAM_COLOR_MATCH_VALUE" val="{&quot;shape&quot;:{&quot;fill&quot;:{&quot;gradient&quot;:[{&quot;brightness&quot;:0.550000011920929,&quot;colorType&quot;:1,&quot;foreColorIndex&quot;:5,&quot;pos&quot;:0,&quot;transparency&quot;:0.949999988079071},{&quot;brightness&quot;:0.5,&quot;colorType&quot;:1,&quot;foreColorIndex&quot;:5,&quot;pos&quot;:1,&quot;transparency&quot;:0.800000011920929}],&quot;type&quot;:3},&quot;glow&quot;:{&quot;colorType&quot;:0},&quot;line&quot;:{&quot;solidLine&quot;:{&quot;brightness&quot;:0,&quot;colorType&quot;:1,&quot;foreColorIndex&quot;:5,&quot;transparency&quot;:0.5},&quot;type&quot;:1},&quot;shadow&quot;:{&quot;brightness&quot;:0,&quot;colorType&quot;:2,&quot;rgb&quot;:&quot;#000000&quot;,&quot;transparency&quot;:0.9300000071525574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"/>
</p:tagLst>
</file>

<file path=ppt/tags/tag6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4477_1*l_h_i*1_1_3"/>
  <p:tag name="KSO_WM_TEMPLATE_CATEGORY" val="diagram"/>
  <p:tag name="KSO_WM_TEMPLATE_INDEX" val="2023447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FILL_TYPE" val="3"/>
  <p:tag name="KSO_WM_DIAGRAM_MAX_ITEMCNT" val="3"/>
  <p:tag name="KSO_WM_DIAGRAM_MIN_ITEMCNT" val="1"/>
  <p:tag name="KSO_WM_DIAGRAM_VIRTUALLY_FRAME" val="{&quot;height&quot;:116.88750656167979,&quot;left&quot;:-61.6000454735944,&quot;top&quot;:66.86251968503936,&quot;width&quot;:961.4000454735944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-0.5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67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4482_1*i*2"/>
  <p:tag name="KSO_WM_TEMPLATE_CATEGORY" val="custom"/>
  <p:tag name="KSO_WM_TEMPLATE_INDEX" val="20234482"/>
  <p:tag name="KSO_WM_UNIT_LAYERLEVEL" val="1"/>
  <p:tag name="KSO_WM_TAG_VERSION" val="3.0"/>
</p:tagLst>
</file>

<file path=ppt/tags/tag68.xml><?xml version="1.0" encoding="utf-8"?>
<p:tagLst xmlns:p="http://schemas.openxmlformats.org/presentationml/2006/main">
  <p:tag name="KSO_WM_UNIT_VALUE" val="893*135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β"/>
  <p:tag name="KSO_WM_UNIT_INDEX" val="2"/>
  <p:tag name="KSO_WM_UNIT_ID" val="custom20234482_1*β*2"/>
  <p:tag name="KSO_WM_TEMPLATE_CATEGORY" val="custom"/>
  <p:tag name="KSO_WM_TEMPLATE_INDEX" val="20234482"/>
  <p:tag name="KSO_WM_UNIT_LAYERLEVEL" val="1"/>
  <p:tag name="KSO_WM_TAG_VERSION" val="3.0"/>
  <p:tag name="KSO_WM_BEAUTIFY_FLAG" val="#wm#"/>
  <p:tag name="TABLE_ENDDRAG_ORIGIN_RECT" val="297*162"/>
  <p:tag name="TABLE_ENDDRAG_RECT" val="386*201*297*162"/>
</p:tagLst>
</file>

<file path=ppt/tags/tag69.xml><?xml version="1.0" encoding="utf-8"?>
<p:tagLst xmlns:p="http://schemas.openxmlformats.org/presentationml/2006/main">
  <p:tag name="KSO_WM_BEAUTIFY_FLAG" val="#wm#"/>
  <p:tag name="KSO_WM_TEMPLATE_CATEGORY" val="custom"/>
  <p:tag name="KSO_WM_TEMPLATE_INDEX" val="20234482"/>
  <p:tag name="KSO_WM_SLIDE_ID" val="custom20234482_1"/>
  <p:tag name="KSO_WM_TEMPLATE_SUBCATEGORY" val="0"/>
  <p:tag name="KSO_WM_TEMPLATE_MASTER_TYPE" val="0"/>
  <p:tag name="KSO_WM_TEMPLATE_COLOR_TYPE" val="0"/>
  <p:tag name="KSO_WM_SLIDE_ITEM_CNT" val="1"/>
  <p:tag name="KSO_WM_SLIDE_INDEX" val="1"/>
  <p:tag name="KSO_WM_DIAGRAM_GROUP_CODE" val="l1-1"/>
  <p:tag name="KSO_WM_SLIDE_DIAGTYPE" val="l"/>
  <p:tag name="KSO_WM_TAG_VERSION" val="3.0"/>
  <p:tag name="KSO_WM_SLIDE_LAYOUT" val="a_β_l"/>
  <p:tag name="KSO_WM_SLIDE_LAYOUT_CNT" val="1_2_1"/>
  <p:tag name="KSO_WM_SLIDE_TYPE" val="text"/>
  <p:tag name="KSO_WM_SLIDE_SUBTYPE" val="picTxt"/>
  <p:tag name="KSO_WM_SLIDE_SIZE" val="841.6*94.6"/>
  <p:tag name="KSO_WM_SLIDE_POSITION" val="58.1999*111.75"/>
</p:tagLst>
</file>

<file path=ppt/tags/tag7.xml><?xml version="1.0" encoding="utf-8"?>
<p:tagLst xmlns:p="http://schemas.openxmlformats.org/presentationml/2006/main">
  <p:tag name="KSO_WM_UNIT_SUBTYPE" val="a"/>
  <p:tag name="KSO_WM_UNIT_NOCLEAR" val="0"/>
  <p:tag name="KSO_WM_UNIT_VALUE" val="341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4791_1*l_h_f*1_1_1"/>
  <p:tag name="KSO_WM_TEMPLATE_CATEGORY" val="diagram"/>
  <p:tag name="KSO_WM_TEMPLATE_INDEX" val="20234791"/>
  <p:tag name="KSO_WM_UNIT_LAYERLEVEL" val="1_1_1"/>
  <p:tag name="KSO_WM_TAG_VERSION" val="3.0"/>
  <p:tag name="KSO_WM_BEAUTIFY_FLAG" val="#wm#"/>
  <p:tag name="KSO_WM_UNIT_PRESET_TEXT" val="单击此处输入你的项正文，文字是您思想的提炼，请尽量言简意赅的阐述观点，单击此处输入你的项正文，请尽量言简意赅的阐述观点。单击此处输入你的项正文，文字是您思想的提炼，请尽量言简意赅的阐述观点，单击此处输入你的项正文，请尽量言简意赅的阐述观点。单击此处输入你的项正文，文字是您思想的提炼，请尽量言简意赅的阐述观点，单击此处输入你的项正文，请尽量言简意赅的阐述观点。"/>
  <p:tag name="KSO_WM_UNIT_TEXT_FILL_FORE_SCHEMECOLOR_INDEX" val="1"/>
  <p:tag name="KSO_WM_UNIT_TEXT_FILL_TYPE" val="1"/>
  <p:tag name="KSO_WM_DIAGRAM_VERSION" val="3"/>
  <p:tag name="KSO_WM_DIAGRAM_COLOR_TRICK" val="1"/>
  <p:tag name="KSO_WM_DIAGRAM_COLOR_TEXT_CAN_REMOVE" val="n"/>
  <p:tag name="KSO_WM_DIAGRAM_MAX_ITEMCNT" val="3"/>
  <p:tag name="KSO_WM_DIAGRAM_MIN_ITEMCNT" val="1"/>
  <p:tag name="KSO_WM_DIAGRAM_VIRTUALLY_FRAME" val="{&quot;height&quot;:387.79998779296875,&quot;width&quot;:507.6000061035156}"/>
  <p:tag name="KSO_WM_DIAGRAM_COLOR_MATCH_VALUE" val="{&quot;shape&quot;:{&quot;fill&quot;:{&quot;type&quot;:0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USESOURCEFORMAT_APPLY" val="1"/>
</p:tagLst>
</file>

<file path=ppt/tags/tag7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4477_1*l_h_i*1_1_1"/>
  <p:tag name="KSO_WM_TEMPLATE_CATEGORY" val="diagram"/>
  <p:tag name="KSO_WM_TEMPLATE_INDEX" val="2023447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-0.5"/>
  <p:tag name="KSO_WM_DIAGRAM_MAX_ITEMCNT" val="3"/>
  <p:tag name="KSO_WM_DIAGRAM_MIN_ITEMCNT" val="1"/>
  <p:tag name="KSO_WM_DIAGRAM_VIRTUALLY_FRAME" val="{&quot;height&quot;:116.88750656167979,&quot;left&quot;:-61.6000454735944,&quot;top&quot;:66.86251968503936,&quot;width&quot;:961.4000454735944}"/>
  <p:tag name="KSO_WM_DIAGRAM_COLOR_MATCH_VALUE" val="{&quot;shape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71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4477_1*l_h_i*1_1_2"/>
  <p:tag name="KSO_WM_TEMPLATE_CATEGORY" val="diagram"/>
  <p:tag name="KSO_WM_TEMPLATE_INDEX" val="2023447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-0.5"/>
  <p:tag name="KSO_WM_DIAGRAM_MAX_ITEMCNT" val="3"/>
  <p:tag name="KSO_WM_DIAGRAM_MIN_ITEMCNT" val="1"/>
  <p:tag name="KSO_WM_DIAGRAM_VIRTUALLY_FRAME" val="{&quot;height&quot;:116.88750656167979,&quot;left&quot;:-61.6000454735944,&quot;top&quot;:66.86251968503936,&quot;width&quot;:961.4000454735944}"/>
  <p:tag name="KSO_WM_DIAGRAM_COLOR_MATCH_VALUE" val="{&quot;shape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72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VALUE" val="1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4477_1*l_h_f*1_1_1"/>
  <p:tag name="KSO_WM_TEMPLATE_CATEGORY" val="diagram"/>
  <p:tag name="KSO_WM_TEMPLATE_INDEX" val="2023447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FILL_TYPE" val="3"/>
  <p:tag name="KSO_WM_UNIT_LINE_FORE_SCHEMECOLOR_INDEX" val="5"/>
  <p:tag name="KSO_WM_UNIT_TEXT_FILL_FORE_SCHEMECOLOR_INDEX" val="1"/>
  <p:tag name="KSO_WM_UNIT_TEXT_FILL_TYPE" val="1"/>
  <p:tag name="KSO_WM_DIAGRAM_MAX_ITEMCNT" val="3"/>
  <p:tag name="KSO_WM_DIAGRAM_MIN_ITEMCNT" val="1"/>
  <p:tag name="KSO_WM_DIAGRAM_VIRTUALLY_FRAME" val="{&quot;height&quot;:116.88750656167979,&quot;left&quot;:-61.6000454735944,&quot;top&quot;:66.86251968503936,&quot;width&quot;:961.4000454735944}"/>
  <p:tag name="KSO_WM_DIAGRAM_COLOR_MATCH_VALUE" val="{&quot;shape&quot;:{&quot;fill&quot;:{&quot;gradient&quot;:[{&quot;brightness&quot;:0.550000011920929,&quot;colorType&quot;:1,&quot;foreColorIndex&quot;:5,&quot;pos&quot;:0,&quot;transparency&quot;:0.949999988079071},{&quot;brightness&quot;:0.5,&quot;colorType&quot;:1,&quot;foreColorIndex&quot;:5,&quot;pos&quot;:1,&quot;transparency&quot;:0.800000011920929}],&quot;type&quot;:3},&quot;glow&quot;:{&quot;colorType&quot;:0},&quot;line&quot;:{&quot;solidLine&quot;:{&quot;brightness&quot;:0,&quot;colorType&quot;:1,&quot;foreColorIndex&quot;:5,&quot;transparency&quot;:0.5},&quot;type&quot;:1},&quot;shadow&quot;:{&quot;brightness&quot;:0,&quot;colorType&quot;:2,&quot;rgb&quot;:&quot;#000000&quot;,&quot;transparency&quot;:0.9300000071525574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"/>
</p:tagLst>
</file>

<file path=ppt/tags/tag7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4477_1*l_h_i*1_1_3"/>
  <p:tag name="KSO_WM_TEMPLATE_CATEGORY" val="diagram"/>
  <p:tag name="KSO_WM_TEMPLATE_INDEX" val="2023447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FILL_TYPE" val="3"/>
  <p:tag name="KSO_WM_DIAGRAM_MAX_ITEMCNT" val="3"/>
  <p:tag name="KSO_WM_DIAGRAM_MIN_ITEMCNT" val="1"/>
  <p:tag name="KSO_WM_DIAGRAM_VIRTUALLY_FRAME" val="{&quot;height&quot;:116.88750656167979,&quot;left&quot;:-61.6000454735944,&quot;top&quot;:66.86251968503936,&quot;width&quot;:961.4000454735944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-0.5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74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4482_1*i*2"/>
  <p:tag name="KSO_WM_TEMPLATE_CATEGORY" val="custom"/>
  <p:tag name="KSO_WM_TEMPLATE_INDEX" val="20234482"/>
  <p:tag name="KSO_WM_UNIT_LAYERLEVEL" val="1"/>
  <p:tag name="KSO_WM_TAG_VERSION" val="3.0"/>
</p:tagLst>
</file>

<file path=ppt/tags/tag75.xml><?xml version="1.0" encoding="utf-8"?>
<p:tagLst xmlns:p="http://schemas.openxmlformats.org/presentationml/2006/main">
  <p:tag name="KSO_WM_UNIT_VALUE" val="893*135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β"/>
  <p:tag name="KSO_WM_UNIT_INDEX" val="2"/>
  <p:tag name="KSO_WM_UNIT_ID" val="custom20234482_1*β*2"/>
  <p:tag name="KSO_WM_TEMPLATE_CATEGORY" val="custom"/>
  <p:tag name="KSO_WM_TEMPLATE_INDEX" val="20234482"/>
  <p:tag name="KSO_WM_UNIT_LAYERLEVEL" val="1"/>
  <p:tag name="KSO_WM_TAG_VERSION" val="3.0"/>
  <p:tag name="KSO_WM_BEAUTIFY_FLAG" val="#wm#"/>
  <p:tag name="TABLE_ENDDRAG_ORIGIN_RECT" val="407*181"/>
  <p:tag name="TABLE_ENDDRAG_RECT" val="54*245*407*181"/>
</p:tagLst>
</file>

<file path=ppt/tags/tag76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4482_1*i*2"/>
  <p:tag name="KSO_WM_TEMPLATE_CATEGORY" val="custom"/>
  <p:tag name="KSO_WM_TEMPLATE_INDEX" val="20234482"/>
  <p:tag name="KSO_WM_UNIT_LAYERLEVEL" val="1"/>
  <p:tag name="KSO_WM_TAG_VERSION" val="3.0"/>
</p:tagLst>
</file>

<file path=ppt/tags/tag77.xml><?xml version="1.0" encoding="utf-8"?>
<p:tagLst xmlns:p="http://schemas.openxmlformats.org/presentationml/2006/main">
  <p:tag name="KSO_WM_UNIT_VALUE" val="893*135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β"/>
  <p:tag name="KSO_WM_UNIT_INDEX" val="2"/>
  <p:tag name="KSO_WM_UNIT_ID" val="custom20234482_1*β*2"/>
  <p:tag name="KSO_WM_TEMPLATE_CATEGORY" val="custom"/>
  <p:tag name="KSO_WM_TEMPLATE_INDEX" val="20234482"/>
  <p:tag name="KSO_WM_UNIT_LAYERLEVEL" val="1"/>
  <p:tag name="KSO_WM_TAG_VERSION" val="3.0"/>
  <p:tag name="KSO_WM_BEAUTIFY_FLAG" val="#wm#"/>
  <p:tag name="TABLE_ENDDRAG_ORIGIN_RECT" val="297*162"/>
  <p:tag name="TABLE_ENDDRAG_RECT" val="386*201*297*162"/>
</p:tagLst>
</file>

<file path=ppt/tags/tag78.xml><?xml version="1.0" encoding="utf-8"?>
<p:tagLst xmlns:p="http://schemas.openxmlformats.org/presentationml/2006/main">
  <p:tag name="KSO_WM_BEAUTIFY_FLAG" val="#wm#"/>
  <p:tag name="KSO_WM_TEMPLATE_CATEGORY" val="custom"/>
  <p:tag name="KSO_WM_TEMPLATE_INDEX" val="20234482"/>
  <p:tag name="KSO_WM_SLIDE_ID" val="custom20234482_1"/>
  <p:tag name="KSO_WM_TEMPLATE_SUBCATEGORY" val="0"/>
  <p:tag name="KSO_WM_TEMPLATE_MASTER_TYPE" val="0"/>
  <p:tag name="KSO_WM_TEMPLATE_COLOR_TYPE" val="0"/>
  <p:tag name="KSO_WM_SLIDE_ITEM_CNT" val="1"/>
  <p:tag name="KSO_WM_SLIDE_INDEX" val="1"/>
  <p:tag name="KSO_WM_DIAGRAM_GROUP_CODE" val="l1-1"/>
  <p:tag name="KSO_WM_SLIDE_DIAGTYPE" val="l"/>
  <p:tag name="KSO_WM_TAG_VERSION" val="3.0"/>
  <p:tag name="KSO_WM_SLIDE_LAYOUT" val="a_β_l"/>
  <p:tag name="KSO_WM_SLIDE_LAYOUT_CNT" val="1_2_1"/>
  <p:tag name="KSO_WM_SLIDE_TYPE" val="text"/>
  <p:tag name="KSO_WM_SLIDE_SUBTYPE" val="picTxt"/>
  <p:tag name="KSO_WM_SLIDE_SIZE" val="841.6*94.6"/>
  <p:tag name="KSO_WM_SLIDE_POSITION" val="58.1999*111.75"/>
</p:tagLst>
</file>

<file path=ppt/tags/tag79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4477_1*l_h_i*1_1_1"/>
  <p:tag name="KSO_WM_TEMPLATE_CATEGORY" val="diagram"/>
  <p:tag name="KSO_WM_TEMPLATE_INDEX" val="2023447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-0.5"/>
  <p:tag name="KSO_WM_DIAGRAM_MAX_ITEMCNT" val="3"/>
  <p:tag name="KSO_WM_DIAGRAM_MIN_ITEMCNT" val="1"/>
  <p:tag name="KSO_WM_DIAGRAM_VIRTUALLY_FRAME" val="{&quot;height&quot;:116.88750656167979,&quot;left&quot;:-61.6000454735944,&quot;top&quot;:66.86251968503936,&quot;width&quot;:961.4000454735944}"/>
  <p:tag name="KSO_WM_DIAGRAM_COLOR_MATCH_VALUE" val="{&quot;shape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8.xml><?xml version="1.0" encoding="utf-8"?>
<p:tagLst xmlns:p="http://schemas.openxmlformats.org/presentationml/2006/main">
  <p:tag name="KSO_WM_UNIT_ISCONTENTSTITLE" val="0"/>
  <p:tag name="KSO_WM_UNIT_ISNUMDGMTITLE" val="0"/>
  <p:tag name="KSO_WM_UNIT_NOCLEAR" val="0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a"/>
  <p:tag name="KSO_WM_UNIT_INDEX" val="1_1_1"/>
  <p:tag name="KSO_WM_UNIT_ID" val="diagram20234791_1*l_h_a*1_1_1"/>
  <p:tag name="KSO_WM_TEMPLATE_CATEGORY" val="diagram"/>
  <p:tag name="KSO_WM_TEMPLATE_INDEX" val="20234791"/>
  <p:tag name="KSO_WM_UNIT_LAYERLEVEL" val="1_1_1"/>
  <p:tag name="KSO_WM_TAG_VERSION" val="3.0"/>
  <p:tag name="KSO_WM_BEAUTIFY_FLAG" val="#wm#"/>
  <p:tag name="KSO_WM_UNIT_PRESET_TEXT" val="单击此处添加项标题"/>
  <p:tag name="KSO_WM_UNIT_TEXT_FILL_FORE_SCHEMECOLOR_INDEX" val="1"/>
  <p:tag name="KSO_WM_UNIT_TEXT_FILL_TYPE" val="1"/>
  <p:tag name="KSO_WM_DIAGRAM_VERSION" val="3"/>
  <p:tag name="KSO_WM_DIAGRAM_COLOR_TRICK" val="1"/>
  <p:tag name="KSO_WM_DIAGRAM_COLOR_TEXT_CAN_REMOVE" val="n"/>
  <p:tag name="KSO_WM_DIAGRAM_MAX_ITEMCNT" val="3"/>
  <p:tag name="KSO_WM_DIAGRAM_MIN_ITEMCNT" val="1"/>
  <p:tag name="KSO_WM_DIAGRAM_VIRTUALLY_FRAME" val="{&quot;height&quot;:387.79998779296875,&quot;width&quot;:507.6000061035156}"/>
  <p:tag name="KSO_WM_DIAGRAM_COLOR_MATCH_VALUE" val="{&quot;shape&quot;:{&quot;fill&quot;:{&quot;type&quot;:0},&quot;glow&quot;:{&quot;colorType&quot;:0},&quot;line&quot;:{&quot;gradient&quot;:[{&quot;brightness&quot;:0,&quot;colorType&quot;:1,&quot;foreColorIndex&quot;:5,&quot;pos&quot;:0,&quot;transparency&quot;:0},{&quot;brightness&quot;:0,&quot;colorType&quot;:1,&quot;foreColorIndex&quot;:5,&quot;pos&quot;:1,&quot;transparency&quot;:1}],&quot;type&quot;:2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LINE_FORE_SCHEMECOLOR_INDEX" val="5"/>
  <p:tag name="KSO_WM_UNIT_USESOURCEFORMAT_APPLY" val="1"/>
</p:tagLst>
</file>

<file path=ppt/tags/tag80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2"/>
  <p:tag name="KSO_WM_UNIT_ID" val="diagram20234477_1*l_h_i*1_1_2"/>
  <p:tag name="KSO_WM_TEMPLATE_CATEGORY" val="diagram"/>
  <p:tag name="KSO_WM_TEMPLATE_INDEX" val="2023447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FILL_TYPE" val="1"/>
  <p:tag name="KSO_WM_UNIT_FILL_FORE_SCHEMECOLOR_INDEX" val="5"/>
  <p:tag name="KSO_WM_UNIT_FILL_FORE_SCHEMECOLOR_INDEX_BRIGHTNESS" val="-0.5"/>
  <p:tag name="KSO_WM_DIAGRAM_MAX_ITEMCNT" val="3"/>
  <p:tag name="KSO_WM_DIAGRAM_MIN_ITEMCNT" val="1"/>
  <p:tag name="KSO_WM_DIAGRAM_VIRTUALLY_FRAME" val="{&quot;height&quot;:116.88750656167979,&quot;left&quot;:-61.6000454735944,&quot;top&quot;:66.86251968503936,&quot;width&quot;:961.4000454735944}"/>
  <p:tag name="KSO_WM_DIAGRAM_COLOR_MATCH_VALUE" val="{&quot;shape&quot;:{&quot;fill&quot;:{&quot;solid&quot;:{&quot;brightness&quot;:-0.5,&quot;colorType&quot;:1,&quot;foreColorIndex&quot;:5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2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81.xml><?xml version="1.0" encoding="utf-8"?>
<p:tagLst xmlns:p="http://schemas.openxmlformats.org/presentationml/2006/main">
  <p:tag name="KSO_WM_BEAUTIFY_FLAG" val="#wm#"/>
  <p:tag name="KSO_WM_UNIT_SUBTYPE" val="a"/>
  <p:tag name="KSO_WM_UNIT_NOCLEAR" val="0"/>
  <p:tag name="KSO_WM_UNIT_VALUE" val="192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f"/>
  <p:tag name="KSO_WM_UNIT_INDEX" val="1_1_1"/>
  <p:tag name="KSO_WM_UNIT_ID" val="diagram20234477_1*l_h_f*1_1_1"/>
  <p:tag name="KSO_WM_TEMPLATE_CATEGORY" val="diagram"/>
  <p:tag name="KSO_WM_TEMPLATE_INDEX" val="2023447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FILL_TYPE" val="3"/>
  <p:tag name="KSO_WM_UNIT_LINE_FORE_SCHEMECOLOR_INDEX" val="5"/>
  <p:tag name="KSO_WM_UNIT_TEXT_FILL_FORE_SCHEMECOLOR_INDEX" val="1"/>
  <p:tag name="KSO_WM_UNIT_TEXT_FILL_TYPE" val="1"/>
  <p:tag name="KSO_WM_DIAGRAM_MAX_ITEMCNT" val="3"/>
  <p:tag name="KSO_WM_DIAGRAM_MIN_ITEMCNT" val="1"/>
  <p:tag name="KSO_WM_DIAGRAM_VIRTUALLY_FRAME" val="{&quot;height&quot;:116.88750656167979,&quot;left&quot;:-61.6000454735944,&quot;top&quot;:66.86251968503936,&quot;width&quot;:961.4000454735944}"/>
  <p:tag name="KSO_WM_DIAGRAM_COLOR_MATCH_VALUE" val="{&quot;shape&quot;:{&quot;fill&quot;:{&quot;gradient&quot;:[{&quot;brightness&quot;:0.550000011920929,&quot;colorType&quot;:1,&quot;foreColorIndex&quot;:5,&quot;pos&quot;:0,&quot;transparency&quot;:0.949999988079071},{&quot;brightness&quot;:0.5,&quot;colorType&quot;:1,&quot;foreColorIndex&quot;:5,&quot;pos&quot;:1,&quot;transparency&quot;:0.800000011920929}],&quot;type&quot;:3},&quot;glow&quot;:{&quot;colorType&quot;:0},&quot;line&quot;:{&quot;solidLine&quot;:{&quot;brightness&quot;:0,&quot;colorType&quot;:1,&quot;foreColorIndex&quot;:5,&quot;transparency&quot;:0.5},&quot;type&quot;:1},&quot;shadow&quot;:{&quot;brightness&quot;:0,&quot;colorType&quot;:2,&quot;rgb&quot;:&quot;#000000&quot;,&quot;transparency&quot;:0.9300000071525574},&quot;threeD&quot;:{&quot;curvedSurface&quot;:{&quot;brightness&quot;:0,&quot;colorType&quot;:2,&quot;rgb&quot;:&quot;#000000&quot;},&quot;depth&quot;:{&quot;colorType&quot;:0}}},&quot;text&quot;:{&quot;fill&quot;:{&quot;solid&quot;:{&quot;brightness&quot;:0.15000000596046448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PRESET_TEXT" val="单击此处添加文本具体内容，简明扼要地阐述您的观点。根据需要可酌情增减文字，以便观者准确地理解您传达的思想。单击此处添加文本具体内容，简明扼要地阐述您的观点。"/>
</p:tagLst>
</file>

<file path=ppt/tags/tag82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3"/>
  <p:tag name="KSO_WM_UNIT_ID" val="diagram20234477_1*l_h_i*1_1_3"/>
  <p:tag name="KSO_WM_TEMPLATE_CATEGORY" val="diagram"/>
  <p:tag name="KSO_WM_TEMPLATE_INDEX" val="20234477"/>
  <p:tag name="KSO_WM_UNIT_LAYERLEVEL" val="1_1_1"/>
  <p:tag name="KSO_WM_TAG_VERSION" val="3.0"/>
  <p:tag name="KSO_WM_DIAGRAM_VERSION" val="3"/>
  <p:tag name="KSO_WM_DIAGRAM_COLOR_TRICK" val="1"/>
  <p:tag name="KSO_WM_DIAGRAM_COLOR_TEXT_CAN_REMOVE" val="n"/>
  <p:tag name="KSO_WM_UNIT_FILL_TYPE" val="3"/>
  <p:tag name="KSO_WM_DIAGRAM_MAX_ITEMCNT" val="3"/>
  <p:tag name="KSO_WM_DIAGRAM_MIN_ITEMCNT" val="1"/>
  <p:tag name="KSO_WM_DIAGRAM_VIRTUALLY_FRAME" val="{&quot;height&quot;:116.88750656167979,&quot;left&quot;:-61.6000454735944,&quot;top&quot;:66.86251968503936,&quot;width&quot;:961.4000454735944}"/>
  <p:tag name="KSO_WM_DIAGRAM_COLOR_MATCH_VALUE" val="{&quot;shape&quot;:{&quot;fill&quot;:{&quot;gradient&quot;:[{&quot;brightness&quot;:0.4000000059604645,&quot;colorType&quot;:1,&quot;foreColorIndex&quot;:5,&quot;pos&quot;:0,&quot;transparency&quot;:0},{&quot;brightness&quot;:0,&quot;colorType&quot;:1,&quot;foreColorIndex&quot;:5,&quot;pos&quot;:1,&quot;transparency&quot;:0}],&quot;type&quot;:3},&quot;glow&quot;:{&quot;colorType&quot;:0},&quot;line&quot;:{&quot;type&quot;:0},&quot;shadow&quot;:{&quot;brightness&quot;:-0.5,&quot;colorType&quot;:1,&quot;foreColorIndex&quot;:5,&quot;transparency&quot;:0.75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</p:tagLst>
</file>

<file path=ppt/tags/tag83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4482_1*i*2"/>
  <p:tag name="KSO_WM_TEMPLATE_CATEGORY" val="custom"/>
  <p:tag name="KSO_WM_TEMPLATE_INDEX" val="20234482"/>
  <p:tag name="KSO_WM_UNIT_LAYERLEVEL" val="1"/>
  <p:tag name="KSO_WM_TAG_VERSION" val="3.0"/>
</p:tagLst>
</file>

<file path=ppt/tags/tag84.xml><?xml version="1.0" encoding="utf-8"?>
<p:tagLst xmlns:p="http://schemas.openxmlformats.org/presentationml/2006/main">
  <p:tag name="KSO_WM_UNIT_VALUE" val="893*135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β"/>
  <p:tag name="KSO_WM_UNIT_INDEX" val="2"/>
  <p:tag name="KSO_WM_UNIT_ID" val="custom20234482_1*β*2"/>
  <p:tag name="KSO_WM_TEMPLATE_CATEGORY" val="custom"/>
  <p:tag name="KSO_WM_TEMPLATE_INDEX" val="20234482"/>
  <p:tag name="KSO_WM_UNIT_LAYERLEVEL" val="1"/>
  <p:tag name="KSO_WM_TAG_VERSION" val="3.0"/>
  <p:tag name="KSO_WM_BEAUTIFY_FLAG" val="#wm#"/>
  <p:tag name="TABLE_ENDDRAG_ORIGIN_RECT" val="407*193"/>
  <p:tag name="TABLE_ENDDRAG_RECT" val="51*256*407*193"/>
</p:tagLst>
</file>

<file path=ppt/tags/tag85.xml><?xml version="1.0" encoding="utf-8"?>
<p:tagLst xmlns:p="http://schemas.openxmlformats.org/presentationml/2006/main">
  <p:tag name="KSO_WM_BEAUTIFY_FLAG" val="#wm#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i"/>
  <p:tag name="KSO_WM_UNIT_INDEX" val="2"/>
  <p:tag name="KSO_WM_UNIT_ID" val="custom20234482_1*i*2"/>
  <p:tag name="KSO_WM_TEMPLATE_CATEGORY" val="custom"/>
  <p:tag name="KSO_WM_TEMPLATE_INDEX" val="20234482"/>
  <p:tag name="KSO_WM_UNIT_LAYERLEVEL" val="1"/>
  <p:tag name="KSO_WM_TAG_VERSION" val="3.0"/>
</p:tagLst>
</file>

<file path=ppt/tags/tag86.xml><?xml version="1.0" encoding="utf-8"?>
<p:tagLst xmlns:p="http://schemas.openxmlformats.org/presentationml/2006/main">
  <p:tag name="KSO_WM_UNIT_VALUE" val="893*1359"/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β"/>
  <p:tag name="KSO_WM_UNIT_INDEX" val="2"/>
  <p:tag name="KSO_WM_UNIT_ID" val="custom20234482_1*β*2"/>
  <p:tag name="KSO_WM_TEMPLATE_CATEGORY" val="custom"/>
  <p:tag name="KSO_WM_TEMPLATE_INDEX" val="20234482"/>
  <p:tag name="KSO_WM_UNIT_LAYERLEVEL" val="1"/>
  <p:tag name="KSO_WM_TAG_VERSION" val="3.0"/>
  <p:tag name="KSO_WM_BEAUTIFY_FLAG" val="#wm#"/>
  <p:tag name="TABLE_ENDDRAG_ORIGIN_RECT" val="297*162"/>
  <p:tag name="TABLE_ENDDRAG_RECT" val="386*201*297*162"/>
</p:tagLst>
</file>

<file path=ppt/tags/tag87.xml><?xml version="1.0" encoding="utf-8"?>
<p:tagLst xmlns:p="http://schemas.openxmlformats.org/presentationml/2006/main">
  <p:tag name="KSO_WM_BEAUTIFY_FLAG" val="#wm#"/>
  <p:tag name="KSO_WM_TEMPLATE_CATEGORY" val="custom"/>
  <p:tag name="KSO_WM_TEMPLATE_INDEX" val="20234482"/>
  <p:tag name="KSO_WM_SLIDE_ID" val="custom20234482_1"/>
  <p:tag name="KSO_WM_TEMPLATE_SUBCATEGORY" val="0"/>
  <p:tag name="KSO_WM_TEMPLATE_MASTER_TYPE" val="0"/>
  <p:tag name="KSO_WM_TEMPLATE_COLOR_TYPE" val="0"/>
  <p:tag name="KSO_WM_SLIDE_ITEM_CNT" val="1"/>
  <p:tag name="KSO_WM_SLIDE_INDEX" val="1"/>
  <p:tag name="KSO_WM_DIAGRAM_GROUP_CODE" val="l1-1"/>
  <p:tag name="KSO_WM_SLIDE_DIAGTYPE" val="l"/>
  <p:tag name="KSO_WM_TAG_VERSION" val="3.0"/>
  <p:tag name="KSO_WM_SLIDE_LAYOUT" val="a_β_l"/>
  <p:tag name="KSO_WM_SLIDE_LAYOUT_CNT" val="1_2_1"/>
  <p:tag name="KSO_WM_SLIDE_TYPE" val="text"/>
  <p:tag name="KSO_WM_SLIDE_SUBTYPE" val="picTxt"/>
  <p:tag name="KSO_WM_SLIDE_SIZE" val="841.6*94.6"/>
  <p:tag name="KSO_WM_SLIDE_POSITION" val="58.1999*111.75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DIAGRAM_GROUP_CODE" val="l1-1"/>
  <p:tag name="KSO_WM_UNIT_TYPE" val="l_h_i"/>
  <p:tag name="KSO_WM_UNIT_INDEX" val="1_1_1"/>
  <p:tag name="KSO_WM_UNIT_ID" val="diagram20234791_1*l_h_i*1_1_1"/>
  <p:tag name="KSO_WM_TEMPLATE_CATEGORY" val="diagram"/>
  <p:tag name="KSO_WM_TEMPLATE_INDEX" val="20234791"/>
  <p:tag name="KSO_WM_UNIT_LAYERLEVEL" val="1_1_1"/>
  <p:tag name="KSO_WM_TAG_VERSION" val="3.0"/>
  <p:tag name="KSO_WM_BEAUTIFY_FLAG" val="#wm#"/>
  <p:tag name="KSO_WM_UNIT_FILL_TYPE" val="1"/>
  <p:tag name="KSO_WM_UNIT_FILL_FORE_SCHEMECOLOR_INDEX" val="5"/>
  <p:tag name="KSO_WM_UNIT_FILL_FORE_SCHEMECOLOR_INDEX_BRIGHTNESS" val="0"/>
  <p:tag name="KSO_WM_DIAGRAM_VERSION" val="3"/>
  <p:tag name="KSO_WM_DIAGRAM_COLOR_TRICK" val="1"/>
  <p:tag name="KSO_WM_DIAGRAM_COLOR_TEXT_CAN_REMOVE" val="n"/>
  <p:tag name="KSO_WM_DIAGRAM_MAX_ITEMCNT" val="3"/>
  <p:tag name="KSO_WM_DIAGRAM_MIN_ITEMCNT" val="1"/>
  <p:tag name="KSO_WM_DIAGRAM_VIRTUALLY_FRAME" val="{&quot;height&quot;:387.79998779296875,&quot;width&quot;:507.6000061035156}"/>
  <p:tag name="KSO_WM_DIAGRAM_COLOR_MATCH_VALUE" val="{&quot;shape&quot;:{&quot;fill&quot;:{&quot;solid&quot;:{&quot;brightness&quot;:0,&quot;colorType&quot;:1,&quot;foreColorIndex&quot;:5,&quot;transparency&quot;:0.3499999940395355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,&quot;text&quot;:{&quot;fill&quot;:{&quot;solid&quot;:{&quot;brightness&quot;:0,&quot;colorType&quot;:1,&quot;foreColorIndex&quot;:13,&quot;transparency&quot;:0},&quot;type&quot;:1},&quot;glow&quot;:{&quot;colorType&quot;:0},&quot;line&quot;:{&quot;type&quot;:0},&quot;shadow&quot;:{&quot;colorType&quot;:0},&quot;threeD&quot;:{&quot;curvedSurface&quot;:{&quot;brightness&quot;:0,&quot;colorType&quot;:2,&quot;rgb&quot;:&quot;#000000&quot;},&quot;depth&quot;:{&quot;colorType&quot;:0}}}}"/>
  <p:tag name="KSO_WM_UNIT_TEXT_FILL_FORE_SCHEMECOLOR_INDEX" val="13"/>
  <p:tag name="KSO_WM_UNIT_TEXT_FILL_TYPE" val="1"/>
  <p:tag name="KSO_WM_UNIT_USESOURCEFORMAT_APPLY" val="1"/>
</p:tagLst>
</file>

<file path=ppt/theme/theme1.xml><?xml version="1.0" encoding="utf-8"?>
<a:theme xmlns:a="http://schemas.openxmlformats.org/drawingml/2006/main" name="Office 主题">
  <a:themeElements>
    <a:clrScheme name="自定义 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7F7F7F"/>
      </a:accent2>
      <a:accent3>
        <a:srgbClr val="0070C0"/>
      </a:accent3>
      <a:accent4>
        <a:srgbClr val="7F7F7F"/>
      </a:accent4>
      <a:accent5>
        <a:srgbClr val="0070C0"/>
      </a:accent5>
      <a:accent6>
        <a:srgbClr val="7F7F7F"/>
      </a:accent6>
      <a:hlink>
        <a:srgbClr val="0563C1"/>
      </a:hlink>
      <a:folHlink>
        <a:srgbClr val="954F72"/>
      </a:folHlink>
    </a:clrScheme>
    <a:fontScheme name="Temp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微软雅黑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微软雅黑"/>
        <a:font script="Hebr" typeface="微软雅黑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微软雅黑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item1.xml><?xml version="1.0" encoding="utf-8"?>
<s:customData xmlns="http://www.wps.cn/officeDocument/2013/wpsCustomData" xmlns:s="http://www.wps.cn/officeDocument/2013/wpsCustomData">
  <extobjs/>
</s:customData>
</file>

<file path=customXml/itemProps88.xml><?xml version="1.0" encoding="utf-8"?>
<ds:datastoreItem xmlns:ds="http://schemas.openxmlformats.org/officeDocument/2006/customXml" ds:itemID="s:customData">
  <ds:schemaRefs>
    <ds:schemaRef ds:uri="http://www.wps.cn/officeDocument/2013/wpsCustomDat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2426</Words>
  <Application>WPS 演示</Application>
  <PresentationFormat>宽屏</PresentationFormat>
  <Paragraphs>551</Paragraphs>
  <Slides>20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8" baseType="lpstr">
      <vt:lpstr>Arial</vt:lpstr>
      <vt:lpstr>宋体</vt:lpstr>
      <vt:lpstr>Wingdings</vt:lpstr>
      <vt:lpstr>微软雅黑</vt:lpstr>
      <vt:lpstr>方正兰亭中黑_GBK</vt:lpstr>
      <vt:lpstr>黑体</vt:lpstr>
      <vt:lpstr>Arial Unicode MS</vt:lpstr>
      <vt:lpstr>Office 主题</vt:lpstr>
      <vt:lpstr>PowerPoint 演示文稿</vt:lpstr>
      <vt:lpstr>PowerPoint 演示文稿</vt:lpstr>
      <vt:lpstr>PowerPoint 演示文稿</vt:lpstr>
      <vt:lpstr>技术亮点</vt:lpstr>
      <vt:lpstr>慧财管家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adminHL</dc:creator>
  <cp:lastModifiedBy>zjl</cp:lastModifiedBy>
  <cp:revision>51</cp:revision>
  <dcterms:created xsi:type="dcterms:W3CDTF">2020-05-13T07:28:00Z</dcterms:created>
  <dcterms:modified xsi:type="dcterms:W3CDTF">2024-10-14T14:45:12Z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2052-11.8.2.8411</vt:lpwstr>
  </property>
  <property fmtid="{D5CDD505-2E9C-101B-9397-08002B2CF9AE}" pid="3" name="KSOTemplateUUID">
    <vt:lpwstr>v1.0_mb_KfWOElozTq17h7PZ9H7iQQ==</vt:lpwstr>
  </property>
  <property fmtid="{D5CDD505-2E9C-101B-9397-08002B2CF9AE}" pid="4" name="ICV">
    <vt:lpwstr>5D5CAC68396B48448994C1712390E539_12</vt:lpwstr>
  </property>
</Properties>
</file>