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4"/>
  </p:notesMasterIdLst>
  <p:sldIdLst>
    <p:sldId id="256" r:id="rId3"/>
    <p:sldId id="257" r:id="rId4"/>
    <p:sldId id="273" r:id="rId5"/>
    <p:sldId id="272" r:id="rId6"/>
    <p:sldId id="267" r:id="rId7"/>
    <p:sldId id="263" r:id="rId8"/>
    <p:sldId id="274" r:id="rId9"/>
    <p:sldId id="271" r:id="rId10"/>
    <p:sldId id="265" r:id="rId11"/>
    <p:sldId id="275" r:id="rId12"/>
    <p:sldId id="262"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801"/>
    <a:srgbClr val="E77A30"/>
    <a:srgbClr val="B484E2"/>
    <a:srgbClr val="705661"/>
    <a:srgbClr val="D460FF"/>
    <a:srgbClr val="01A8FF"/>
    <a:srgbClr val="34334B"/>
    <a:srgbClr val="6D5562"/>
    <a:srgbClr val="1A070E"/>
    <a:srgbClr val="725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2"/>
    <p:restoredTop sz="94674"/>
  </p:normalViewPr>
  <p:slideViewPr>
    <p:cSldViewPr snapToGrid="0">
      <p:cViewPr varScale="1">
        <p:scale>
          <a:sx n="80" d="100"/>
          <a:sy n="80" d="100"/>
        </p:scale>
        <p:origin x="90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t>2024/10/16</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userDrawn="1"/>
        </p:nvGrpSpPr>
        <p:grpSpPr>
          <a:xfrm>
            <a:off x="1083077" y="1392923"/>
            <a:ext cx="2316071" cy="1446550"/>
            <a:chOff x="3221860" y="1907278"/>
            <a:chExt cx="2316071" cy="1446550"/>
          </a:xfrm>
        </p:grpSpPr>
        <p:sp>
          <p:nvSpPr>
            <p:cNvPr id="31" name="文本框 30"/>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2" name="文本框 31"/>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grpSp>
        <p:nvGrpSpPr>
          <p:cNvPr id="33" name="组合 32"/>
          <p:cNvGrpSpPr/>
          <p:nvPr userDrawn="1"/>
        </p:nvGrpSpPr>
        <p:grpSpPr>
          <a:xfrm>
            <a:off x="3005863" y="1289780"/>
            <a:ext cx="8397721" cy="1549693"/>
            <a:chOff x="1508112" y="2935045"/>
            <a:chExt cx="8397721" cy="1549693"/>
          </a:xfrm>
        </p:grpSpPr>
        <p:sp>
          <p:nvSpPr>
            <p:cNvPr id="34" name="文本框 33"/>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p>
          </p:txBody>
        </p:sp>
        <p:sp>
          <p:nvSpPr>
            <p:cNvPr id="36" name="文本框 35"/>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p>
          </p:txBody>
        </p:sp>
        <p:sp>
          <p:nvSpPr>
            <p:cNvPr id="37" name="文本框 36"/>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p>
          </p:txBody>
        </p:sp>
        <p:sp>
          <p:nvSpPr>
            <p:cNvPr id="38" name="文本框 37"/>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p>
          </p:txBody>
        </p:sp>
        <p:sp>
          <p:nvSpPr>
            <p:cNvPr id="39" name="文本框 38"/>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p>
          </p:txBody>
        </p:sp>
        <p:grpSp>
          <p:nvGrpSpPr>
            <p:cNvPr id="40" name="组合 39"/>
            <p:cNvGrpSpPr/>
            <p:nvPr/>
          </p:nvGrpSpPr>
          <p:grpSpPr>
            <a:xfrm>
              <a:off x="1508112" y="3038188"/>
              <a:ext cx="1994660" cy="1446550"/>
              <a:chOff x="1490018" y="4162664"/>
              <a:chExt cx="1994660" cy="1446550"/>
            </a:xfrm>
          </p:grpSpPr>
          <p:sp>
            <p:nvSpPr>
              <p:cNvPr id="44" name="文本框 43"/>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p:cNvGrpSpPr/>
            <p:nvPr/>
          </p:nvGrpSpPr>
          <p:grpSpPr>
            <a:xfrm>
              <a:off x="3953483" y="3038188"/>
              <a:ext cx="1657791" cy="1446550"/>
              <a:chOff x="4007931" y="4826644"/>
              <a:chExt cx="1657791" cy="1446550"/>
            </a:xfrm>
          </p:grpSpPr>
          <p:sp>
            <p:nvSpPr>
              <p:cNvPr id="42" name="文本框 41"/>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pic>
        <p:nvPicPr>
          <p:cNvPr id="48" name="图片 47"/>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pic>
        <p:nvPicPr>
          <p:cNvPr id="49" name="图片 48"/>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a:fillRect/>
          </a:stretch>
        </p:blipFill>
        <p:spPr>
          <a:xfrm rot="5400000">
            <a:off x="7579447" y="3019739"/>
            <a:ext cx="672156" cy="1058624"/>
          </a:xfrm>
          <a:prstGeom prst="rect">
            <a:avLst/>
          </a:prstGeom>
        </p:spPr>
      </p:pic>
      <p:sp>
        <p:nvSpPr>
          <p:cNvPr id="50" name="文本框 49"/>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2024/10/16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2024/10/16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2024/10/16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2024/10/16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2024/10/16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95FEE9-3369-4D2B-8668-FFFB4CA86DEA}" type="datetimeFigureOut">
              <a:rPr lang="zh-CN" altLang="en-US" smtClean="0"/>
              <a:t>2024/10/16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95FEE9-3369-4D2B-8668-FFFB4CA86DEA}" type="datetimeFigureOut">
              <a:rPr lang="zh-CN" altLang="en-US" smtClean="0"/>
              <a:t>2024/10/16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t>2024/10/16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2024/10/16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theme" Target="../theme/theme2.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2024/10/16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40" name="图片 3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1453" y="0"/>
            <a:ext cx="12353453" cy="6948000"/>
          </a:xfrm>
          <a:prstGeom prst="rect">
            <a:avLst/>
          </a:prstGeom>
        </p:spPr>
      </p:pic>
      <p:grpSp>
        <p:nvGrpSpPr>
          <p:cNvPr id="13" name="组合 12"/>
          <p:cNvGrpSpPr/>
          <p:nvPr userDrawn="1"/>
        </p:nvGrpSpPr>
        <p:grpSpPr>
          <a:xfrm>
            <a:off x="10486256" y="-38067"/>
            <a:ext cx="2245394" cy="1015326"/>
            <a:chOff x="10476631" y="29308"/>
            <a:chExt cx="2245394" cy="1015326"/>
          </a:xfrm>
        </p:grpSpPr>
        <p:pic>
          <p:nvPicPr>
            <p:cNvPr id="11" name="图片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 合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新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造</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2024/10/16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cxnSp>
        <p:nvCxnSpPr>
          <p:cNvPr id="16" name="直线连接符 15"/>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image" Target="../media/image52.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0.svg"/><Relationship Id="rId5" Type="http://schemas.openxmlformats.org/officeDocument/2006/relationships/image" Target="../media/image14.pn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28.png"/><Relationship Id="rId7" Type="http://schemas.openxmlformats.org/officeDocument/2006/relationships/image" Target="../media/image32.sv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p:cNvSpPr txBox="1"/>
          <p:nvPr/>
        </p:nvSpPr>
        <p:spPr>
          <a:xfrm>
            <a:off x="3611880" y="4526915"/>
            <a:ext cx="5276215" cy="1093470"/>
          </a:xfrm>
          <a:prstGeom prst="rect">
            <a:avLst/>
          </a:prstGeom>
          <a:solidFill>
            <a:srgbClr val="759BFF">
              <a:alpha val="10000"/>
            </a:srgbClr>
          </a:solidFill>
          <a:ln>
            <a:noFill/>
          </a:ln>
        </p:spPr>
        <p:txBody>
          <a:bodyPr anchor="ctr" anchorCtr="1">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sz="3000" b="1" dirty="0"/>
              <a:t>打击“电信诈骗”利器</a:t>
            </a:r>
            <a:r>
              <a:rPr kumimoji="1" lang="en-US" altLang="zh-CN" sz="3000" b="1" dirty="0"/>
              <a:t>-</a:t>
            </a:r>
          </a:p>
          <a:p>
            <a:pPr algn="ctr"/>
            <a:r>
              <a:rPr kumimoji="1" lang="zh-CN" altLang="en-US" sz="3000" b="1" dirty="0"/>
              <a:t>全天候实时查询止付机器人</a:t>
            </a:r>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pic>
        <p:nvPicPr>
          <p:cNvPr id="58" name="图片 57"/>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36506"/>
          <a:stretch>
            <a:fillRect/>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a:fillRect/>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5"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sp>
        <p:nvSpPr>
          <p:cNvPr id="2" name="文本框 1"/>
          <p:cNvSpPr txBox="1"/>
          <p:nvPr/>
        </p:nvSpPr>
        <p:spPr>
          <a:xfrm>
            <a:off x="3322320" y="5799455"/>
            <a:ext cx="6096000" cy="583565"/>
          </a:xfrm>
          <a:prstGeom prst="rect">
            <a:avLst/>
          </a:prstGeom>
          <a:noFill/>
        </p:spPr>
        <p:txBody>
          <a:bodyPr wrap="square" rtlCol="0" anchor="t">
            <a:spAutoFit/>
          </a:bodyPr>
          <a:lstStyle/>
          <a:p>
            <a:pPr marL="0" indent="0" algn="ctr" defTabSz="1219200">
              <a:lnSpc>
                <a:spcPct val="200000"/>
              </a:lnSpc>
              <a:spcBef>
                <a:spcPts val="0"/>
              </a:spcBef>
              <a:buFont typeface="Arial" panose="020B0604020202020204" pitchFamily="34" charset="0"/>
              <a:buNone/>
            </a:pP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sym typeface="+mn-ea"/>
              </a:rPr>
              <a:t>广发银行股份有限公司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五、方案价值与收益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íṩľíḍè-Freeform: Shape 8">
            <a:extLst>
              <a:ext uri="{FF2B5EF4-FFF2-40B4-BE49-F238E27FC236}">
                <a16:creationId xmlns:a16="http://schemas.microsoft.com/office/drawing/2014/main" id="{9B75DE7A-538A-5D57-78F7-760418A8DBBF}"/>
              </a:ext>
            </a:extLst>
          </p:cNvPr>
          <p:cNvSpPr/>
          <p:nvPr/>
        </p:nvSpPr>
        <p:spPr>
          <a:xfrm>
            <a:off x="5342163" y="3174689"/>
            <a:ext cx="955040" cy="890905"/>
          </a:xfrm>
          <a:custGeom>
            <a:avLst/>
            <a:gdLst/>
            <a:ahLst/>
            <a:cxnLst>
              <a:cxn ang="0">
                <a:pos x="wd2" y="hd2"/>
              </a:cxn>
              <a:cxn ang="5400000">
                <a:pos x="wd2" y="hd2"/>
              </a:cxn>
              <a:cxn ang="10800000">
                <a:pos x="wd2" y="hd2"/>
              </a:cxn>
              <a:cxn ang="16200000">
                <a:pos x="wd2" y="hd2"/>
              </a:cxn>
            </a:cxnLst>
            <a:rect l="0" t="0" r="r" b="b"/>
            <a:pathLst>
              <a:path w="21599" h="21600" extrusionOk="0">
                <a:moveTo>
                  <a:pt x="4277" y="0"/>
                </a:moveTo>
                <a:cubicBezTo>
                  <a:pt x="3479" y="0"/>
                  <a:pt x="2797" y="302"/>
                  <a:pt x="2232" y="908"/>
                </a:cubicBezTo>
                <a:cubicBezTo>
                  <a:pt x="1667" y="1513"/>
                  <a:pt x="1385" y="2244"/>
                  <a:pt x="1385" y="3101"/>
                </a:cubicBezTo>
                <a:cubicBezTo>
                  <a:pt x="1385" y="3957"/>
                  <a:pt x="1667" y="4688"/>
                  <a:pt x="2232" y="5294"/>
                </a:cubicBezTo>
                <a:cubicBezTo>
                  <a:pt x="2797" y="5899"/>
                  <a:pt x="3479" y="6202"/>
                  <a:pt x="4277" y="6202"/>
                </a:cubicBezTo>
                <a:cubicBezTo>
                  <a:pt x="5076" y="6202"/>
                  <a:pt x="5758" y="5899"/>
                  <a:pt x="6322" y="5294"/>
                </a:cubicBezTo>
                <a:cubicBezTo>
                  <a:pt x="6887" y="4688"/>
                  <a:pt x="7169" y="3957"/>
                  <a:pt x="7169" y="3101"/>
                </a:cubicBezTo>
                <a:cubicBezTo>
                  <a:pt x="7169" y="2245"/>
                  <a:pt x="6887" y="1513"/>
                  <a:pt x="6322" y="908"/>
                </a:cubicBezTo>
                <a:cubicBezTo>
                  <a:pt x="5757" y="302"/>
                  <a:pt x="5076" y="0"/>
                  <a:pt x="4277" y="0"/>
                </a:cubicBezTo>
                <a:close/>
                <a:moveTo>
                  <a:pt x="17273" y="0"/>
                </a:moveTo>
                <a:cubicBezTo>
                  <a:pt x="16475" y="0"/>
                  <a:pt x="15792" y="302"/>
                  <a:pt x="15228" y="908"/>
                </a:cubicBezTo>
                <a:cubicBezTo>
                  <a:pt x="14663" y="1513"/>
                  <a:pt x="14381" y="2244"/>
                  <a:pt x="14381" y="3101"/>
                </a:cubicBezTo>
                <a:cubicBezTo>
                  <a:pt x="14381" y="3957"/>
                  <a:pt x="14663" y="4688"/>
                  <a:pt x="15228" y="5294"/>
                </a:cubicBezTo>
                <a:cubicBezTo>
                  <a:pt x="15792" y="5899"/>
                  <a:pt x="16475" y="6202"/>
                  <a:pt x="17273" y="6202"/>
                </a:cubicBezTo>
                <a:cubicBezTo>
                  <a:pt x="18071" y="6202"/>
                  <a:pt x="18753" y="5899"/>
                  <a:pt x="19318" y="5294"/>
                </a:cubicBezTo>
                <a:cubicBezTo>
                  <a:pt x="19883" y="4688"/>
                  <a:pt x="20164" y="3957"/>
                  <a:pt x="20165" y="3101"/>
                </a:cubicBezTo>
                <a:cubicBezTo>
                  <a:pt x="20165" y="2245"/>
                  <a:pt x="19883" y="1513"/>
                  <a:pt x="19318" y="908"/>
                </a:cubicBezTo>
                <a:cubicBezTo>
                  <a:pt x="18753" y="302"/>
                  <a:pt x="18071" y="0"/>
                  <a:pt x="17273" y="0"/>
                </a:cubicBezTo>
                <a:close/>
                <a:moveTo>
                  <a:pt x="10747" y="2971"/>
                </a:moveTo>
                <a:cubicBezTo>
                  <a:pt x="9550" y="2971"/>
                  <a:pt x="8527" y="3431"/>
                  <a:pt x="7680" y="4339"/>
                </a:cubicBezTo>
                <a:cubicBezTo>
                  <a:pt x="6833" y="5247"/>
                  <a:pt x="6410" y="6338"/>
                  <a:pt x="6410" y="7622"/>
                </a:cubicBezTo>
                <a:cubicBezTo>
                  <a:pt x="6410" y="8907"/>
                  <a:pt x="6833" y="10004"/>
                  <a:pt x="7680" y="10912"/>
                </a:cubicBezTo>
                <a:cubicBezTo>
                  <a:pt x="8527" y="11821"/>
                  <a:pt x="9550" y="12274"/>
                  <a:pt x="10747" y="12274"/>
                </a:cubicBezTo>
                <a:cubicBezTo>
                  <a:pt x="11945" y="12274"/>
                  <a:pt x="12968" y="11821"/>
                  <a:pt x="13815" y="10912"/>
                </a:cubicBezTo>
                <a:cubicBezTo>
                  <a:pt x="14662" y="10004"/>
                  <a:pt x="15085" y="8907"/>
                  <a:pt x="15085" y="7622"/>
                </a:cubicBezTo>
                <a:cubicBezTo>
                  <a:pt x="15085" y="6338"/>
                  <a:pt x="14662" y="5247"/>
                  <a:pt x="13815" y="4339"/>
                </a:cubicBezTo>
                <a:cubicBezTo>
                  <a:pt x="12968" y="3430"/>
                  <a:pt x="11945" y="2971"/>
                  <a:pt x="10747" y="2971"/>
                </a:cubicBezTo>
                <a:close/>
                <a:moveTo>
                  <a:pt x="1396" y="6131"/>
                </a:moveTo>
                <a:cubicBezTo>
                  <a:pt x="463" y="6131"/>
                  <a:pt x="0" y="7561"/>
                  <a:pt x="0" y="10411"/>
                </a:cubicBezTo>
                <a:cubicBezTo>
                  <a:pt x="0" y="11041"/>
                  <a:pt x="211" y="11516"/>
                  <a:pt x="632" y="11843"/>
                </a:cubicBezTo>
                <a:cubicBezTo>
                  <a:pt x="1054" y="12170"/>
                  <a:pt x="1571" y="12333"/>
                  <a:pt x="2188" y="12333"/>
                </a:cubicBezTo>
                <a:lnTo>
                  <a:pt x="3700" y="12333"/>
                </a:lnTo>
                <a:cubicBezTo>
                  <a:pt x="4476" y="11340"/>
                  <a:pt x="5475" y="10822"/>
                  <a:pt x="6696" y="10782"/>
                </a:cubicBezTo>
                <a:cubicBezTo>
                  <a:pt x="6085" y="9837"/>
                  <a:pt x="5783" y="8804"/>
                  <a:pt x="5783" y="7681"/>
                </a:cubicBezTo>
                <a:cubicBezTo>
                  <a:pt x="5783" y="7448"/>
                  <a:pt x="5800" y="7185"/>
                  <a:pt x="5838" y="6886"/>
                </a:cubicBezTo>
                <a:cubicBezTo>
                  <a:pt x="5341" y="7071"/>
                  <a:pt x="4842" y="7163"/>
                  <a:pt x="4337" y="7163"/>
                </a:cubicBezTo>
                <a:cubicBezTo>
                  <a:pt x="3893" y="7163"/>
                  <a:pt x="3442" y="7077"/>
                  <a:pt x="2991" y="6903"/>
                </a:cubicBezTo>
                <a:cubicBezTo>
                  <a:pt x="2539" y="6730"/>
                  <a:pt x="2173" y="6560"/>
                  <a:pt x="1891" y="6390"/>
                </a:cubicBezTo>
                <a:cubicBezTo>
                  <a:pt x="1609" y="6221"/>
                  <a:pt x="1442" y="6131"/>
                  <a:pt x="1396" y="6131"/>
                </a:cubicBezTo>
                <a:close/>
                <a:moveTo>
                  <a:pt x="20197" y="6131"/>
                </a:moveTo>
                <a:cubicBezTo>
                  <a:pt x="20153" y="6131"/>
                  <a:pt x="19991" y="6221"/>
                  <a:pt x="19708" y="6390"/>
                </a:cubicBezTo>
                <a:cubicBezTo>
                  <a:pt x="19426" y="6560"/>
                  <a:pt x="19055" y="6730"/>
                  <a:pt x="18603" y="6903"/>
                </a:cubicBezTo>
                <a:cubicBezTo>
                  <a:pt x="18152" y="7077"/>
                  <a:pt x="17707" y="7163"/>
                  <a:pt x="17262" y="7163"/>
                </a:cubicBezTo>
                <a:cubicBezTo>
                  <a:pt x="16758" y="7163"/>
                  <a:pt x="16259" y="7071"/>
                  <a:pt x="15761" y="6886"/>
                </a:cubicBezTo>
                <a:cubicBezTo>
                  <a:pt x="15799" y="7184"/>
                  <a:pt x="15816" y="7448"/>
                  <a:pt x="15816" y="7681"/>
                </a:cubicBezTo>
                <a:cubicBezTo>
                  <a:pt x="15816" y="8804"/>
                  <a:pt x="15508" y="9837"/>
                  <a:pt x="14898" y="10782"/>
                </a:cubicBezTo>
                <a:cubicBezTo>
                  <a:pt x="16118" y="10822"/>
                  <a:pt x="17118" y="11339"/>
                  <a:pt x="17894" y="12333"/>
                </a:cubicBezTo>
                <a:lnTo>
                  <a:pt x="19406" y="12333"/>
                </a:lnTo>
                <a:cubicBezTo>
                  <a:pt x="20023" y="12333"/>
                  <a:pt x="20545" y="12170"/>
                  <a:pt x="20967" y="11843"/>
                </a:cubicBezTo>
                <a:cubicBezTo>
                  <a:pt x="21389" y="11516"/>
                  <a:pt x="21599" y="11041"/>
                  <a:pt x="21599" y="10411"/>
                </a:cubicBezTo>
                <a:cubicBezTo>
                  <a:pt x="21600" y="7561"/>
                  <a:pt x="21132" y="6131"/>
                  <a:pt x="20197" y="6131"/>
                </a:cubicBezTo>
                <a:close/>
                <a:moveTo>
                  <a:pt x="6850" y="11519"/>
                </a:moveTo>
                <a:cubicBezTo>
                  <a:pt x="6390" y="11519"/>
                  <a:pt x="5971" y="11606"/>
                  <a:pt x="5591" y="11767"/>
                </a:cubicBezTo>
                <a:cubicBezTo>
                  <a:pt x="5211" y="11929"/>
                  <a:pt x="4892" y="12145"/>
                  <a:pt x="4629" y="12415"/>
                </a:cubicBezTo>
                <a:cubicBezTo>
                  <a:pt x="4365" y="12685"/>
                  <a:pt x="4129" y="13011"/>
                  <a:pt x="3925" y="13394"/>
                </a:cubicBezTo>
                <a:cubicBezTo>
                  <a:pt x="3722" y="13778"/>
                  <a:pt x="3562" y="14169"/>
                  <a:pt x="3441" y="14573"/>
                </a:cubicBezTo>
                <a:cubicBezTo>
                  <a:pt x="3321" y="14977"/>
                  <a:pt x="3218" y="15415"/>
                  <a:pt x="3139" y="15888"/>
                </a:cubicBezTo>
                <a:cubicBezTo>
                  <a:pt x="3060" y="16359"/>
                  <a:pt x="3012" y="16800"/>
                  <a:pt x="2985" y="17208"/>
                </a:cubicBezTo>
                <a:cubicBezTo>
                  <a:pt x="2959" y="17616"/>
                  <a:pt x="2941" y="18035"/>
                  <a:pt x="2941" y="18464"/>
                </a:cubicBezTo>
                <a:cubicBezTo>
                  <a:pt x="2941" y="19432"/>
                  <a:pt x="3216" y="20196"/>
                  <a:pt x="3766" y="20757"/>
                </a:cubicBezTo>
                <a:cubicBezTo>
                  <a:pt x="4316" y="21318"/>
                  <a:pt x="5048" y="21600"/>
                  <a:pt x="5959" y="21600"/>
                </a:cubicBezTo>
                <a:lnTo>
                  <a:pt x="15833" y="21600"/>
                </a:lnTo>
                <a:cubicBezTo>
                  <a:pt x="16743" y="21600"/>
                  <a:pt x="17471" y="21318"/>
                  <a:pt x="18021" y="20757"/>
                </a:cubicBezTo>
                <a:cubicBezTo>
                  <a:pt x="18570" y="20196"/>
                  <a:pt x="18845" y="19432"/>
                  <a:pt x="18845" y="18464"/>
                </a:cubicBezTo>
                <a:cubicBezTo>
                  <a:pt x="18845" y="18035"/>
                  <a:pt x="18832" y="17616"/>
                  <a:pt x="18807" y="17208"/>
                </a:cubicBezTo>
                <a:cubicBezTo>
                  <a:pt x="18780" y="16800"/>
                  <a:pt x="18726" y="16359"/>
                  <a:pt x="18647" y="15888"/>
                </a:cubicBezTo>
                <a:cubicBezTo>
                  <a:pt x="18568" y="15415"/>
                  <a:pt x="18471" y="14977"/>
                  <a:pt x="18350" y="14573"/>
                </a:cubicBezTo>
                <a:cubicBezTo>
                  <a:pt x="18230" y="14169"/>
                  <a:pt x="18070" y="13778"/>
                  <a:pt x="17867" y="13394"/>
                </a:cubicBezTo>
                <a:cubicBezTo>
                  <a:pt x="17663" y="13011"/>
                  <a:pt x="17427" y="12686"/>
                  <a:pt x="17163" y="12415"/>
                </a:cubicBezTo>
                <a:cubicBezTo>
                  <a:pt x="16900" y="12145"/>
                  <a:pt x="16576" y="11929"/>
                  <a:pt x="16195" y="11767"/>
                </a:cubicBezTo>
                <a:cubicBezTo>
                  <a:pt x="15816" y="11606"/>
                  <a:pt x="15395" y="11519"/>
                  <a:pt x="14936" y="11519"/>
                </a:cubicBezTo>
                <a:cubicBezTo>
                  <a:pt x="14861" y="11519"/>
                  <a:pt x="14702" y="11611"/>
                  <a:pt x="14453" y="11784"/>
                </a:cubicBezTo>
                <a:cubicBezTo>
                  <a:pt x="14204" y="11958"/>
                  <a:pt x="13930" y="12149"/>
                  <a:pt x="13628" y="12362"/>
                </a:cubicBezTo>
                <a:cubicBezTo>
                  <a:pt x="13327" y="12576"/>
                  <a:pt x="12924" y="12773"/>
                  <a:pt x="12419" y="12946"/>
                </a:cubicBezTo>
                <a:cubicBezTo>
                  <a:pt x="11914" y="13120"/>
                  <a:pt x="11408" y="13205"/>
                  <a:pt x="10896" y="13205"/>
                </a:cubicBezTo>
                <a:cubicBezTo>
                  <a:pt x="10384" y="13205"/>
                  <a:pt x="9872" y="13120"/>
                  <a:pt x="9368" y="12946"/>
                </a:cubicBezTo>
                <a:cubicBezTo>
                  <a:pt x="8863" y="12773"/>
                  <a:pt x="8465" y="12576"/>
                  <a:pt x="8164" y="12362"/>
                </a:cubicBezTo>
                <a:cubicBezTo>
                  <a:pt x="7862" y="12149"/>
                  <a:pt x="7587" y="11958"/>
                  <a:pt x="7339" y="11784"/>
                </a:cubicBezTo>
                <a:cubicBezTo>
                  <a:pt x="7091" y="11611"/>
                  <a:pt x="6925" y="11519"/>
                  <a:pt x="6850" y="11519"/>
                </a:cubicBezTo>
                <a:close/>
              </a:path>
            </a:pathLst>
          </a:custGeom>
          <a:solidFill>
            <a:srgbClr val="FFFFFF"/>
          </a:solidFill>
          <a:ln w="12700">
            <a:miter lim="400000"/>
          </a:ln>
        </p:spPr>
        <p:txBody>
          <a:bodyPr anchor="ctr"/>
          <a:lstStyle/>
          <a:p>
            <a:pPr algn="ctr"/>
            <a:endParaRPr sz="2400" dirty="0">
              <a:latin typeface="微软雅黑" panose="020B0503020204020204" pitchFamily="34" charset="-122"/>
              <a:ea typeface="微软雅黑" panose="020B0503020204020204" pitchFamily="34" charset="-122"/>
            </a:endParaRPr>
          </a:p>
        </p:txBody>
      </p:sp>
      <p:sp>
        <p:nvSpPr>
          <p:cNvPr id="7" name="íṩľíḍè-Rectangle 27">
            <a:extLst>
              <a:ext uri="{FF2B5EF4-FFF2-40B4-BE49-F238E27FC236}">
                <a16:creationId xmlns:a16="http://schemas.microsoft.com/office/drawing/2014/main" id="{C9901079-564E-938D-4097-83B00289B6B5}"/>
              </a:ext>
            </a:extLst>
          </p:cNvPr>
          <p:cNvSpPr/>
          <p:nvPr/>
        </p:nvSpPr>
        <p:spPr>
          <a:xfrm>
            <a:off x="5342163" y="2749168"/>
            <a:ext cx="955040" cy="285750"/>
          </a:xfrm>
          <a:prstGeom prst="rect">
            <a:avLst/>
          </a:prstGeom>
          <a:ln w="12700">
            <a:miter lim="400000"/>
          </a:ln>
        </p:spPr>
        <p:txBody>
          <a:bodyPr wrap="none" lIns="0" tIns="0" rIns="0" bIns="0" anchor="ctr">
            <a:noAutofit/>
          </a:bodyPr>
          <a:lstStyle/>
          <a:p>
            <a:pPr lvl="0" algn="ctr">
              <a:defRPr sz="1800">
                <a:solidFill>
                  <a:srgbClr val="000000"/>
                </a:solidFill>
              </a:defRPr>
            </a:pPr>
            <a:r>
              <a:rPr lang="zh-CN" altLang="en-US" sz="2400" b="1" dirty="0">
                <a:solidFill>
                  <a:schemeClr val="bg1"/>
                </a:solidFill>
                <a:latin typeface="微软雅黑" panose="020B0503020204020204" pitchFamily="34" charset="-122"/>
                <a:ea typeface="微软雅黑" panose="020B0503020204020204" pitchFamily="34" charset="-122"/>
              </a:rPr>
              <a:t>推广价值</a:t>
            </a:r>
          </a:p>
        </p:txBody>
      </p:sp>
      <p:pic>
        <p:nvPicPr>
          <p:cNvPr id="9" name="图形 8" descr="清单">
            <a:extLst>
              <a:ext uri="{FF2B5EF4-FFF2-40B4-BE49-F238E27FC236}">
                <a16:creationId xmlns:a16="http://schemas.microsoft.com/office/drawing/2014/main" id="{6D345375-AE58-A54C-5590-9B5B8B639D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8633" y="2390090"/>
            <a:ext cx="914400" cy="914400"/>
          </a:xfrm>
          <a:prstGeom prst="rect">
            <a:avLst/>
          </a:prstGeom>
        </p:spPr>
      </p:pic>
      <p:sp>
        <p:nvSpPr>
          <p:cNvPr id="10" name="文本框 9">
            <a:extLst>
              <a:ext uri="{FF2B5EF4-FFF2-40B4-BE49-F238E27FC236}">
                <a16:creationId xmlns:a16="http://schemas.microsoft.com/office/drawing/2014/main" id="{959C6F27-549B-55F6-F48D-74AB357D3301}"/>
              </a:ext>
            </a:extLst>
          </p:cNvPr>
          <p:cNvSpPr txBox="1"/>
          <p:nvPr/>
        </p:nvSpPr>
        <p:spPr>
          <a:xfrm>
            <a:off x="8493033" y="2528358"/>
            <a:ext cx="1103812" cy="646331"/>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流程清晰</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易于复制</a:t>
            </a:r>
          </a:p>
        </p:txBody>
      </p:sp>
      <p:pic>
        <p:nvPicPr>
          <p:cNvPr id="12" name="图形 11" descr="保险箱">
            <a:extLst>
              <a:ext uri="{FF2B5EF4-FFF2-40B4-BE49-F238E27FC236}">
                <a16:creationId xmlns:a16="http://schemas.microsoft.com/office/drawing/2014/main" id="{D530718C-81BF-A136-B666-ADF9A6A08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56786" y="2390090"/>
            <a:ext cx="914400" cy="914400"/>
          </a:xfrm>
          <a:prstGeom prst="rect">
            <a:avLst/>
          </a:prstGeom>
        </p:spPr>
      </p:pic>
      <p:pic>
        <p:nvPicPr>
          <p:cNvPr id="14" name="图形 13" descr="监视器">
            <a:extLst>
              <a:ext uri="{FF2B5EF4-FFF2-40B4-BE49-F238E27FC236}">
                <a16:creationId xmlns:a16="http://schemas.microsoft.com/office/drawing/2014/main" id="{8B749DD8-620B-C1BE-2877-58E6F78F9B5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26530" y="4343400"/>
            <a:ext cx="914400" cy="914400"/>
          </a:xfrm>
          <a:prstGeom prst="rect">
            <a:avLst/>
          </a:prstGeom>
        </p:spPr>
      </p:pic>
      <p:cxnSp>
        <p:nvCxnSpPr>
          <p:cNvPr id="16" name="直接箭头连接符 15">
            <a:extLst>
              <a:ext uri="{FF2B5EF4-FFF2-40B4-BE49-F238E27FC236}">
                <a16:creationId xmlns:a16="http://schemas.microsoft.com/office/drawing/2014/main" id="{6DB7D57D-6CA4-D005-9EE5-806E347F2D46}"/>
              </a:ext>
            </a:extLst>
          </p:cNvPr>
          <p:cNvCxnSpPr>
            <a:cxnSpLocks/>
            <a:endCxn id="12" idx="3"/>
          </p:cNvCxnSpPr>
          <p:nvPr/>
        </p:nvCxnSpPr>
        <p:spPr>
          <a:xfrm flipH="1" flipV="1">
            <a:off x="3871186" y="2847290"/>
            <a:ext cx="1113155" cy="587001"/>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18" name="直接箭头连接符 17">
            <a:extLst>
              <a:ext uri="{FF2B5EF4-FFF2-40B4-BE49-F238E27FC236}">
                <a16:creationId xmlns:a16="http://schemas.microsoft.com/office/drawing/2014/main" id="{A5A5006D-3C2B-A7E3-B1AA-075C454BA454}"/>
              </a:ext>
            </a:extLst>
          </p:cNvPr>
          <p:cNvCxnSpPr>
            <a:cxnSpLocks/>
            <a:endCxn id="37" idx="3"/>
          </p:cNvCxnSpPr>
          <p:nvPr/>
        </p:nvCxnSpPr>
        <p:spPr>
          <a:xfrm flipH="1">
            <a:off x="3871186" y="4019046"/>
            <a:ext cx="1113155" cy="779485"/>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22" name="直接箭头连接符 21">
            <a:extLst>
              <a:ext uri="{FF2B5EF4-FFF2-40B4-BE49-F238E27FC236}">
                <a16:creationId xmlns:a16="http://schemas.microsoft.com/office/drawing/2014/main" id="{7C9F091A-7775-4CB5-70EB-F6405F3C5413}"/>
              </a:ext>
            </a:extLst>
          </p:cNvPr>
          <p:cNvCxnSpPr>
            <a:cxnSpLocks/>
            <a:endCxn id="14" idx="1"/>
          </p:cNvCxnSpPr>
          <p:nvPr/>
        </p:nvCxnSpPr>
        <p:spPr>
          <a:xfrm>
            <a:off x="6587125" y="4065594"/>
            <a:ext cx="1039405" cy="735006"/>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26" name="直接箭头连接符 25">
            <a:extLst>
              <a:ext uri="{FF2B5EF4-FFF2-40B4-BE49-F238E27FC236}">
                <a16:creationId xmlns:a16="http://schemas.microsoft.com/office/drawing/2014/main" id="{52E1B823-55A6-1B69-FBAC-BBB8C0C37DB8}"/>
              </a:ext>
            </a:extLst>
          </p:cNvPr>
          <p:cNvCxnSpPr>
            <a:cxnSpLocks/>
            <a:endCxn id="9" idx="1"/>
          </p:cNvCxnSpPr>
          <p:nvPr/>
        </p:nvCxnSpPr>
        <p:spPr>
          <a:xfrm flipV="1">
            <a:off x="6587125" y="2847290"/>
            <a:ext cx="991508" cy="457200"/>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
        <p:nvSpPr>
          <p:cNvPr id="34" name="文本框 33">
            <a:extLst>
              <a:ext uri="{FF2B5EF4-FFF2-40B4-BE49-F238E27FC236}">
                <a16:creationId xmlns:a16="http://schemas.microsoft.com/office/drawing/2014/main" id="{EF221C8B-FC09-F0E6-CC3D-C638B5C0CED9}"/>
              </a:ext>
            </a:extLst>
          </p:cNvPr>
          <p:cNvSpPr txBox="1"/>
          <p:nvPr/>
        </p:nvSpPr>
        <p:spPr>
          <a:xfrm>
            <a:off x="1554480" y="2524124"/>
            <a:ext cx="1313497" cy="728982"/>
          </a:xfrm>
          <a:prstGeom prst="rect">
            <a:avLst/>
          </a:prstGeom>
          <a:noFill/>
        </p:spPr>
        <p:txBody>
          <a:bodyPr wrap="square" rtlCol="0">
            <a:spAutoFit/>
          </a:bodyPr>
          <a:lstStyle/>
          <a:p>
            <a:pPr lvl="0" algn="ctr">
              <a:lnSpc>
                <a:spcPct val="120000"/>
              </a:lnSpc>
            </a:pPr>
            <a:r>
              <a:rPr lang="en-US" altLang="zh-CN" sz="1800" dirty="0">
                <a:solidFill>
                  <a:schemeClr val="bg1"/>
                </a:solidFill>
                <a:latin typeface="微软雅黑" panose="020B0503020204020204" pitchFamily="34" charset="-122"/>
                <a:ea typeface="微软雅黑" panose="020B0503020204020204" pitchFamily="34" charset="-122"/>
                <a:sym typeface="+mn-ea"/>
              </a:rPr>
              <a:t>OCR</a:t>
            </a:r>
            <a:r>
              <a:rPr lang="zh-CN" altLang="en-US" sz="1800" dirty="0">
                <a:solidFill>
                  <a:schemeClr val="bg1"/>
                </a:solidFill>
                <a:latin typeface="微软雅黑" panose="020B0503020204020204" pitchFamily="34" charset="-122"/>
                <a:ea typeface="微软雅黑" panose="020B0503020204020204" pitchFamily="34" charset="-122"/>
                <a:sym typeface="+mn-ea"/>
              </a:rPr>
              <a:t>识别准确率高</a:t>
            </a:r>
          </a:p>
        </p:txBody>
      </p:sp>
      <p:sp>
        <p:nvSpPr>
          <p:cNvPr id="35" name="文本框 34">
            <a:extLst>
              <a:ext uri="{FF2B5EF4-FFF2-40B4-BE49-F238E27FC236}">
                <a16:creationId xmlns:a16="http://schemas.microsoft.com/office/drawing/2014/main" id="{8239274F-22DE-987C-F8CF-D0E03E1A18F9}"/>
              </a:ext>
            </a:extLst>
          </p:cNvPr>
          <p:cNvSpPr txBox="1"/>
          <p:nvPr/>
        </p:nvSpPr>
        <p:spPr>
          <a:xfrm>
            <a:off x="1780516" y="4487392"/>
            <a:ext cx="1103812" cy="646331"/>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流程智能化程度高</a:t>
            </a:r>
          </a:p>
        </p:txBody>
      </p:sp>
      <p:pic>
        <p:nvPicPr>
          <p:cNvPr id="37" name="图形 36" descr="放大镜">
            <a:extLst>
              <a:ext uri="{FF2B5EF4-FFF2-40B4-BE49-F238E27FC236}">
                <a16:creationId xmlns:a16="http://schemas.microsoft.com/office/drawing/2014/main" id="{CAF73556-D5A9-FD3B-5A95-0A854F16B0A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56786" y="4341331"/>
            <a:ext cx="914400" cy="914400"/>
          </a:xfrm>
          <a:prstGeom prst="rect">
            <a:avLst/>
          </a:prstGeom>
        </p:spPr>
      </p:pic>
      <p:sp>
        <p:nvSpPr>
          <p:cNvPr id="40" name="文本框 39">
            <a:extLst>
              <a:ext uri="{FF2B5EF4-FFF2-40B4-BE49-F238E27FC236}">
                <a16:creationId xmlns:a16="http://schemas.microsoft.com/office/drawing/2014/main" id="{A396E9B7-BC80-87F3-4DEB-5C5E8AE77458}"/>
              </a:ext>
            </a:extLst>
          </p:cNvPr>
          <p:cNvSpPr txBox="1"/>
          <p:nvPr/>
        </p:nvSpPr>
        <p:spPr>
          <a:xfrm>
            <a:off x="8540930" y="4451993"/>
            <a:ext cx="2771504" cy="646331"/>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电信诈骗事件普遍</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银行处理时效性要求高</a:t>
            </a:r>
          </a:p>
        </p:txBody>
      </p:sp>
    </p:spTree>
    <p:extLst>
      <p:ext uri="{BB962C8B-B14F-4D97-AF65-F5344CB8AC3E}">
        <p14:creationId xmlns:p14="http://schemas.microsoft.com/office/powerpoint/2010/main" val="3345821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p:cNvSpPr txBox="1"/>
          <p:nvPr/>
        </p:nvSpPr>
        <p:spPr>
          <a:xfrm>
            <a:off x="1140118" y="1705368"/>
            <a:ext cx="10350841" cy="97628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a:t>
            </a:r>
            <a:endPar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algn="ctr">
              <a:buFont typeface="Arial" panose="020B0604020202020204" pitchFamily="34" charset="0"/>
              <a:buNone/>
            </a:pPr>
            <a:r>
              <a:rPr kumimoji="1" lang="zh-CN" altLang="en-US" b="1"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打击“电信诈骗”利器</a:t>
            </a:r>
            <a:r>
              <a:rPr kumimoji="1" lang="en-US" altLang="zh-CN" b="1"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a:t>
            </a:r>
            <a:r>
              <a:rPr kumimoji="1" lang="zh-CN" altLang="en-US" b="1"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全天候实时查询止付机器人</a:t>
            </a:r>
          </a:p>
          <a:p>
            <a:pPr marL="0" indent="0">
              <a:buFont typeface="Arial" panose="020B0604020202020204" pitchFamily="34" charset="0"/>
              <a:buNone/>
            </a:pPr>
            <a:endParaRPr kumimoji="1" lang="zh-CN" altLang="en-US" b="1"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p:cNvSpPr txBox="1"/>
          <p:nvPr/>
        </p:nvSpPr>
        <p:spPr>
          <a:xfrm>
            <a:off x="1140118" y="2632460"/>
            <a:ext cx="6613445"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佛山飞鸿队</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：尤琪睿、招达煜、霍翠云、</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朱梦娜、叶家俊、姚敏宁</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：打击电信诈骗，我们在行动</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广发银行股份有限公司</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：银行账户保护</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：反诈账户查询止付</a:t>
            </a:r>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p:cNvSpPr txBox="1"/>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 name="图片 3">
            <a:extLst>
              <a:ext uri="{FF2B5EF4-FFF2-40B4-BE49-F238E27FC236}">
                <a16:creationId xmlns:a16="http://schemas.microsoft.com/office/drawing/2014/main" id="{94CA7212-517F-47C5-81A0-053636A4A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4333" y="3369869"/>
            <a:ext cx="3850055" cy="19555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72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一、背景介绍</a:t>
            </a:r>
            <a:r>
              <a:rPr lang="en-US" altLang="zh-CN" sz="2400" b="1" dirty="0">
                <a:solidFill>
                  <a:schemeClr val="bg1"/>
                </a:solidFill>
                <a:latin typeface="微软雅黑" panose="020B0503020204020204" pitchFamily="34" charset="-122"/>
                <a:ea typeface="微软雅黑" panose="020B0503020204020204" pitchFamily="34" charset="-122"/>
                <a:sym typeface="+mn-ea"/>
              </a:rPr>
              <a:t>&amp;</a:t>
            </a:r>
            <a:r>
              <a:rPr lang="zh-CN" altLang="en-US" sz="2400" b="1" dirty="0">
                <a:solidFill>
                  <a:schemeClr val="bg1"/>
                </a:solidFill>
                <a:latin typeface="微软雅黑" panose="020B0503020204020204" pitchFamily="34" charset="-122"/>
                <a:ea typeface="微软雅黑" panose="020B0503020204020204" pitchFamily="34" charset="-122"/>
                <a:sym typeface="+mn-ea"/>
              </a:rPr>
              <a:t>需求分析</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2" name="文本框 1"/>
          <p:cNvSpPr txBox="1"/>
          <p:nvPr/>
        </p:nvSpPr>
        <p:spPr>
          <a:xfrm>
            <a:off x="1766532" y="1663851"/>
            <a:ext cx="8331054" cy="1346907"/>
          </a:xfrm>
          <a:prstGeom prst="rect">
            <a:avLst/>
          </a:prstGeom>
          <a:noFill/>
        </p:spPr>
        <p:txBody>
          <a:bodyPr wrap="square" rtlCol="0" anchor="ctr" anchorCtr="0">
            <a:spAutoFit/>
          </a:bodyPr>
          <a:lstStyle/>
          <a:p>
            <a:pPr algn="l" fontAlgn="auto">
              <a:lnSpc>
                <a:spcPct val="150000"/>
              </a:lnSpc>
              <a:buClrTx/>
              <a:buSzTx/>
              <a:buFontTx/>
            </a:pPr>
            <a:r>
              <a:rPr lang="zh-CN" altLang="en-US" sz="1400" b="1" dirty="0">
                <a:solidFill>
                  <a:schemeClr val="bg1"/>
                </a:solidFill>
                <a:highlight>
                  <a:srgbClr val="808080"/>
                </a:highlight>
                <a:latin typeface="微软雅黑" panose="020B0503020204020204" pitchFamily="34" charset="-122"/>
                <a:ea typeface="微软雅黑" panose="020B0503020204020204" pitchFamily="34" charset="-122"/>
                <a:sym typeface="+mn-ea"/>
              </a:rPr>
              <a:t>一、电信网络诈骗犯罪的严峻形势</a:t>
            </a:r>
          </a:p>
          <a:p>
            <a:pPr indent="360000" algn="l" fontAlgn="auto">
              <a:lnSpc>
                <a:spcPct val="150000"/>
              </a:lnSpc>
            </a:pPr>
            <a:r>
              <a:rPr lang="zh-CN" altLang="en-US" sz="1400" dirty="0">
                <a:solidFill>
                  <a:schemeClr val="bg1"/>
                </a:solidFill>
                <a:latin typeface="微软雅黑" panose="020B0503020204020204" pitchFamily="34" charset="-122"/>
                <a:ea typeface="微软雅黑" panose="020B0503020204020204" pitchFamily="34" charset="-122"/>
                <a:sym typeface="+mn-ea"/>
              </a:rPr>
              <a:t>近年来，随着信息技术的快速发展，电信网络诈骗犯罪活动日益猖獗，严重危害了人民群众的财产安全和社会稳定。电信诈骗作为一种新型犯罪手段，具有犯罪成本低、犯罪手法多变、打击难度大等特点，使之称谓近几年社会治安的突出问题。</a:t>
            </a:r>
          </a:p>
        </p:txBody>
      </p:sp>
      <p:sp>
        <p:nvSpPr>
          <p:cNvPr id="15" name="文本框 14">
            <a:extLst>
              <a:ext uri="{FF2B5EF4-FFF2-40B4-BE49-F238E27FC236}">
                <a16:creationId xmlns:a16="http://schemas.microsoft.com/office/drawing/2014/main" id="{F849A14C-B0C1-642C-A739-E7591731D7C6}"/>
              </a:ext>
            </a:extLst>
          </p:cNvPr>
          <p:cNvSpPr txBox="1"/>
          <p:nvPr/>
        </p:nvSpPr>
        <p:spPr>
          <a:xfrm>
            <a:off x="1766532" y="3082172"/>
            <a:ext cx="8331054" cy="1670073"/>
          </a:xfrm>
          <a:prstGeom prst="rect">
            <a:avLst/>
          </a:prstGeom>
          <a:noFill/>
        </p:spPr>
        <p:txBody>
          <a:bodyPr wrap="square">
            <a:spAutoFit/>
          </a:bodyPr>
          <a:lstStyle/>
          <a:p>
            <a:pPr algn="l" fontAlgn="auto">
              <a:lnSpc>
                <a:spcPct val="150000"/>
              </a:lnSpc>
              <a:buClrTx/>
              <a:buSzTx/>
              <a:buFontTx/>
            </a:pPr>
            <a:r>
              <a:rPr lang="zh-CN" altLang="en-US" sz="1400" b="1" dirty="0">
                <a:solidFill>
                  <a:schemeClr val="bg1"/>
                </a:solidFill>
                <a:highlight>
                  <a:srgbClr val="808080"/>
                </a:highlight>
                <a:latin typeface="微软雅黑" panose="020B0503020204020204" pitchFamily="34" charset="-122"/>
                <a:ea typeface="微软雅黑" panose="020B0503020204020204" pitchFamily="34" charset="-122"/>
                <a:sym typeface="+mn-ea"/>
              </a:rPr>
              <a:t>二、跟诈骗分子进行“争分夺秒”赛跑，抢先实现账户冻结</a:t>
            </a:r>
          </a:p>
          <a:p>
            <a:pPr indent="360000" algn="l" fontAlgn="auto">
              <a:lnSpc>
                <a:spcPct val="150000"/>
              </a:lnSpc>
            </a:pPr>
            <a:r>
              <a:rPr lang="zh-CN" altLang="en-US" sz="1400" dirty="0">
                <a:solidFill>
                  <a:schemeClr val="bg1"/>
                </a:solidFill>
                <a:latin typeface="微软雅黑" panose="020B0503020204020204" pitchFamily="34" charset="-122"/>
                <a:ea typeface="微软雅黑" panose="020B0503020204020204" pitchFamily="34" charset="-122"/>
                <a:sym typeface="+mn-ea"/>
              </a:rPr>
              <a:t>在打击治理电信网络违法犯罪措施中，其中一项为反诈骗快速查询冻结措施，即当诈骗发生时，钱款正在汇往诈骗账户，期间存在短暂的时间差，反诈中心通过大数据分析掌握线索，紧急向银行机构发出紧急截流钱款指令，以防止钱款落入骗子口袋，反诈骗快速查询冻结措施已经成为防止受害群众钱款损失的最后一道防线。</a:t>
            </a:r>
          </a:p>
        </p:txBody>
      </p:sp>
      <p:sp>
        <p:nvSpPr>
          <p:cNvPr id="6" name="文本框 5">
            <a:extLst>
              <a:ext uri="{FF2B5EF4-FFF2-40B4-BE49-F238E27FC236}">
                <a16:creationId xmlns:a16="http://schemas.microsoft.com/office/drawing/2014/main" id="{BC9D89B5-C9AB-1598-B4AB-11CEE79D9E64}"/>
              </a:ext>
            </a:extLst>
          </p:cNvPr>
          <p:cNvSpPr txBox="1"/>
          <p:nvPr/>
        </p:nvSpPr>
        <p:spPr>
          <a:xfrm>
            <a:off x="1766532" y="4823659"/>
            <a:ext cx="8331054" cy="1023742"/>
          </a:xfrm>
          <a:prstGeom prst="rect">
            <a:avLst/>
          </a:prstGeom>
          <a:noFill/>
        </p:spPr>
        <p:txBody>
          <a:bodyPr wrap="square">
            <a:spAutoFit/>
          </a:bodyPr>
          <a:lstStyle/>
          <a:p>
            <a:pPr indent="0" algn="l" fontAlgn="auto">
              <a:lnSpc>
                <a:spcPct val="150000"/>
              </a:lnSpc>
            </a:pPr>
            <a:r>
              <a:rPr lang="zh-CN" altLang="en-US" sz="1400" b="1" dirty="0">
                <a:solidFill>
                  <a:schemeClr val="bg1"/>
                </a:solidFill>
                <a:highlight>
                  <a:srgbClr val="808080"/>
                </a:highlight>
                <a:latin typeface="微软雅黑" panose="020B0503020204020204" pitchFamily="34" charset="-122"/>
                <a:ea typeface="微软雅黑" panose="020B0503020204020204" pitchFamily="34" charset="-122"/>
                <a:sym typeface="+mn-ea"/>
              </a:rPr>
              <a:t>三、</a:t>
            </a:r>
            <a:r>
              <a:rPr lang="en-US" altLang="zh-CN" sz="1400" b="1" dirty="0">
                <a:solidFill>
                  <a:schemeClr val="bg1"/>
                </a:solidFill>
                <a:highlight>
                  <a:srgbClr val="808080"/>
                </a:highlight>
                <a:latin typeface="微软雅黑" panose="020B0503020204020204" pitchFamily="34" charset="-122"/>
                <a:ea typeface="微软雅黑" panose="020B0503020204020204" pitchFamily="34" charset="-122"/>
                <a:sym typeface="+mn-ea"/>
              </a:rPr>
              <a:t>RPA+AI</a:t>
            </a:r>
            <a:r>
              <a:rPr lang="zh-CN" altLang="en-US" sz="1400" b="1" dirty="0">
                <a:solidFill>
                  <a:schemeClr val="bg1"/>
                </a:solidFill>
                <a:highlight>
                  <a:srgbClr val="808080"/>
                </a:highlight>
                <a:latin typeface="微软雅黑" panose="020B0503020204020204" pitchFamily="34" charset="-122"/>
                <a:ea typeface="微软雅黑" panose="020B0503020204020204" pitchFamily="34" charset="-122"/>
                <a:sym typeface="+mn-ea"/>
              </a:rPr>
              <a:t>智能化实现全天候自动处理</a:t>
            </a:r>
          </a:p>
          <a:p>
            <a:pPr indent="360000" algn="l" fontAlgn="auto">
              <a:lnSpc>
                <a:spcPct val="150000"/>
              </a:lnSpc>
            </a:pPr>
            <a:r>
              <a:rPr lang="zh-CN" altLang="en-US" sz="1400" dirty="0">
                <a:solidFill>
                  <a:schemeClr val="bg1"/>
                </a:solidFill>
                <a:latin typeface="微软雅黑" panose="020B0503020204020204" pitchFamily="34" charset="-122"/>
                <a:ea typeface="微软雅黑" panose="020B0503020204020204" pitchFamily="34" charset="-122"/>
                <a:sym typeface="+mn-ea"/>
              </a:rPr>
              <a:t>在严峻的反诈形势下，我们利用</a:t>
            </a:r>
            <a:r>
              <a:rPr lang="en-US" altLang="zh-CN" sz="1400" dirty="0">
                <a:solidFill>
                  <a:schemeClr val="bg1"/>
                </a:solidFill>
                <a:latin typeface="微软雅黑" panose="020B0503020204020204" pitchFamily="34" charset="-122"/>
                <a:ea typeface="微软雅黑" panose="020B0503020204020204" pitchFamily="34" charset="-122"/>
                <a:sym typeface="+mn-ea"/>
              </a:rPr>
              <a:t>RPA+AI</a:t>
            </a:r>
            <a:r>
              <a:rPr lang="zh-CN" altLang="en-US" sz="1400" dirty="0">
                <a:solidFill>
                  <a:schemeClr val="bg1"/>
                </a:solidFill>
                <a:latin typeface="微软雅黑" panose="020B0503020204020204" pitchFamily="34" charset="-122"/>
                <a:ea typeface="微软雅黑" panose="020B0503020204020204" pitchFamily="34" charset="-122"/>
                <a:sym typeface="+mn-ea"/>
              </a:rPr>
              <a:t>的智能化手段实现</a:t>
            </a:r>
            <a:r>
              <a:rPr kumimoji="1"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rPr>
              <a:t>全天候实时查询止付机器人，能自动处理反诈中心下发的指令，实现自动查询、账户止付，快速保护客户的资金安全。</a:t>
            </a:r>
            <a:endParaRPr kumimoji="1"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Tree>
    <p:extLst>
      <p:ext uri="{BB962C8B-B14F-4D97-AF65-F5344CB8AC3E}">
        <p14:creationId xmlns:p14="http://schemas.microsoft.com/office/powerpoint/2010/main" val="3133537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72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一、背景介绍</a:t>
            </a:r>
            <a:r>
              <a:rPr lang="en-US" altLang="zh-CN" sz="2400" b="1" dirty="0">
                <a:solidFill>
                  <a:schemeClr val="bg1"/>
                </a:solidFill>
                <a:latin typeface="微软雅黑" panose="020B0503020204020204" pitchFamily="34" charset="-122"/>
                <a:ea typeface="微软雅黑" panose="020B0503020204020204" pitchFamily="34" charset="-122"/>
                <a:sym typeface="+mn-ea"/>
              </a:rPr>
              <a:t>&amp;</a:t>
            </a:r>
            <a:r>
              <a:rPr lang="zh-CN" altLang="en-US" sz="2400" b="1" dirty="0">
                <a:solidFill>
                  <a:schemeClr val="bg1"/>
                </a:solidFill>
                <a:latin typeface="微软雅黑" panose="020B0503020204020204" pitchFamily="34" charset="-122"/>
                <a:ea typeface="微软雅黑" panose="020B0503020204020204" pitchFamily="34" charset="-122"/>
                <a:sym typeface="+mn-ea"/>
              </a:rPr>
              <a:t>需求分析</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6" name="矩形 5"/>
          <p:cNvSpPr/>
          <p:nvPr/>
        </p:nvSpPr>
        <p:spPr>
          <a:xfrm>
            <a:off x="6314228" y="2554745"/>
            <a:ext cx="4910657" cy="2494915"/>
          </a:xfrm>
          <a:prstGeom prst="rect">
            <a:avLst/>
          </a:prstGeom>
          <a:solidFill>
            <a:schemeClr val="tx2">
              <a:lumMod val="75000"/>
            </a:schemeClr>
          </a:solidFill>
          <a:ln>
            <a:solidFill>
              <a:schemeClr val="accent1">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7" name="îŝḷîḓé-箭头: 五边形 6"/>
          <p:cNvSpPr/>
          <p:nvPr/>
        </p:nvSpPr>
        <p:spPr>
          <a:xfrm>
            <a:off x="7799250" y="4103064"/>
            <a:ext cx="551166" cy="210154"/>
          </a:xfrm>
          <a:prstGeom prst="homePlate">
            <a:avLst/>
          </a:prstGeom>
          <a:solidFill>
            <a:srgbClr val="E77A30"/>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38" name="îŝḷîḓé-箭头: 五边形 9"/>
          <p:cNvSpPr/>
          <p:nvPr/>
        </p:nvSpPr>
        <p:spPr>
          <a:xfrm>
            <a:off x="9287223" y="4105315"/>
            <a:ext cx="551166" cy="210154"/>
          </a:xfrm>
          <a:prstGeom prst="homePlate">
            <a:avLst/>
          </a:prstGeom>
          <a:solidFill>
            <a:srgbClr val="F4B80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5" name="组合 4">
            <a:extLst>
              <a:ext uri="{FF2B5EF4-FFF2-40B4-BE49-F238E27FC236}">
                <a16:creationId xmlns:a16="http://schemas.microsoft.com/office/drawing/2014/main" id="{D5E44CAC-1D01-0774-0ED3-3F8A98977E39}"/>
              </a:ext>
            </a:extLst>
          </p:cNvPr>
          <p:cNvGrpSpPr/>
          <p:nvPr/>
        </p:nvGrpSpPr>
        <p:grpSpPr>
          <a:xfrm>
            <a:off x="6918685" y="3823442"/>
            <a:ext cx="824199" cy="824199"/>
            <a:chOff x="7025832" y="5392415"/>
            <a:chExt cx="824199" cy="824199"/>
          </a:xfrm>
        </p:grpSpPr>
        <p:grpSp>
          <p:nvGrpSpPr>
            <p:cNvPr id="33" name="组合 32"/>
            <p:cNvGrpSpPr/>
            <p:nvPr/>
          </p:nvGrpSpPr>
          <p:grpSpPr>
            <a:xfrm>
              <a:off x="7025832" y="5392415"/>
              <a:ext cx="824199" cy="824199"/>
              <a:chOff x="910665" y="3552459"/>
              <a:chExt cx="2034816" cy="2034816"/>
            </a:xfrm>
          </p:grpSpPr>
          <p:sp>
            <p:nvSpPr>
              <p:cNvPr id="61" name="îŝḷîḓé-Oval 35"/>
              <p:cNvSpPr/>
              <p:nvPr/>
            </p:nvSpPr>
            <p:spPr>
              <a:xfrm>
                <a:off x="910665" y="3552459"/>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62" name="îŝḷîḓé-Oval 36"/>
              <p:cNvSpPr/>
              <p:nvPr/>
            </p:nvSpPr>
            <p:spPr>
              <a:xfrm>
                <a:off x="1042247" y="3684041"/>
                <a:ext cx="1771650" cy="177165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sp>
          <p:nvSpPr>
            <p:cNvPr id="41" name="îŝḷîḓé-任意多边形: 形状 31"/>
            <p:cNvSpPr/>
            <p:nvPr/>
          </p:nvSpPr>
          <p:spPr bwMode="auto">
            <a:xfrm>
              <a:off x="7327498" y="5594158"/>
              <a:ext cx="220865" cy="37635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10" name="组合 9">
            <a:extLst>
              <a:ext uri="{FF2B5EF4-FFF2-40B4-BE49-F238E27FC236}">
                <a16:creationId xmlns:a16="http://schemas.microsoft.com/office/drawing/2014/main" id="{AD8826F9-38D3-7CDA-ECD3-3DC0FFBA5DCD}"/>
              </a:ext>
            </a:extLst>
          </p:cNvPr>
          <p:cNvGrpSpPr/>
          <p:nvPr/>
        </p:nvGrpSpPr>
        <p:grpSpPr>
          <a:xfrm>
            <a:off x="9904691" y="3796042"/>
            <a:ext cx="824199" cy="824199"/>
            <a:chOff x="10135540" y="5392415"/>
            <a:chExt cx="824199" cy="824199"/>
          </a:xfrm>
        </p:grpSpPr>
        <p:grpSp>
          <p:nvGrpSpPr>
            <p:cNvPr id="34" name="组合 33"/>
            <p:cNvGrpSpPr/>
            <p:nvPr/>
          </p:nvGrpSpPr>
          <p:grpSpPr>
            <a:xfrm>
              <a:off x="10135540" y="5392415"/>
              <a:ext cx="824199" cy="824199"/>
              <a:chOff x="6548617" y="3552459"/>
              <a:chExt cx="2034816" cy="2034816"/>
            </a:xfrm>
          </p:grpSpPr>
          <p:sp>
            <p:nvSpPr>
              <p:cNvPr id="59" name="îŝḷîḓé-Oval 33"/>
              <p:cNvSpPr/>
              <p:nvPr/>
            </p:nvSpPr>
            <p:spPr>
              <a:xfrm>
                <a:off x="6548617" y="3552459"/>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60" name="îŝḷîḓé-Oval 34"/>
              <p:cNvSpPr/>
              <p:nvPr/>
            </p:nvSpPr>
            <p:spPr>
              <a:xfrm>
                <a:off x="6680199" y="3684041"/>
                <a:ext cx="1771650" cy="177165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sp>
          <p:nvSpPr>
            <p:cNvPr id="42" name="îŝḷîḓé-任意多边形: 形状 33"/>
            <p:cNvSpPr/>
            <p:nvPr/>
          </p:nvSpPr>
          <p:spPr bwMode="auto">
            <a:xfrm>
              <a:off x="10430082" y="5585653"/>
              <a:ext cx="230848" cy="39336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w="9525">
              <a:noFill/>
              <a:round/>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8" name="组合 7">
            <a:extLst>
              <a:ext uri="{FF2B5EF4-FFF2-40B4-BE49-F238E27FC236}">
                <a16:creationId xmlns:a16="http://schemas.microsoft.com/office/drawing/2014/main" id="{5962CC8C-318C-A005-FC1C-461BECB729AC}"/>
              </a:ext>
            </a:extLst>
          </p:cNvPr>
          <p:cNvGrpSpPr/>
          <p:nvPr/>
        </p:nvGrpSpPr>
        <p:grpSpPr>
          <a:xfrm>
            <a:off x="8396722" y="3796042"/>
            <a:ext cx="824199" cy="824199"/>
            <a:chOff x="8550629" y="5392415"/>
            <a:chExt cx="824199" cy="824199"/>
          </a:xfrm>
        </p:grpSpPr>
        <p:grpSp>
          <p:nvGrpSpPr>
            <p:cNvPr id="35" name="组合 34"/>
            <p:cNvGrpSpPr/>
            <p:nvPr/>
          </p:nvGrpSpPr>
          <p:grpSpPr>
            <a:xfrm>
              <a:off x="8550629" y="5392415"/>
              <a:ext cx="824199" cy="824199"/>
              <a:chOff x="3725684" y="1776606"/>
              <a:chExt cx="2034816" cy="2034816"/>
            </a:xfrm>
          </p:grpSpPr>
          <p:sp>
            <p:nvSpPr>
              <p:cNvPr id="57" name="îŝḷîḓé-Oval 31"/>
              <p:cNvSpPr/>
              <p:nvPr/>
            </p:nvSpPr>
            <p:spPr>
              <a:xfrm>
                <a:off x="3725684" y="1776606"/>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58" name="îŝḷîḓé-Oval 32"/>
              <p:cNvSpPr/>
              <p:nvPr/>
            </p:nvSpPr>
            <p:spPr>
              <a:xfrm>
                <a:off x="3857266" y="1908188"/>
                <a:ext cx="1771650" cy="177165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sp>
          <p:nvSpPr>
            <p:cNvPr id="43" name="îŝḷîḓé-任意多边形: 形状 32"/>
            <p:cNvSpPr/>
            <p:nvPr/>
          </p:nvSpPr>
          <p:spPr bwMode="auto">
            <a:xfrm>
              <a:off x="8851234" y="5617948"/>
              <a:ext cx="222983" cy="37996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44" name="组合 43"/>
          <p:cNvGrpSpPr/>
          <p:nvPr/>
        </p:nvGrpSpPr>
        <p:grpSpPr>
          <a:xfrm>
            <a:off x="8271637" y="2990333"/>
            <a:ext cx="1074367" cy="615781"/>
            <a:chOff x="1467192" y="5372040"/>
            <a:chExt cx="2020976" cy="1158337"/>
          </a:xfrm>
        </p:grpSpPr>
        <p:sp>
          <p:nvSpPr>
            <p:cNvPr id="53" name="îŝḷîḓé-文本框 25"/>
            <p:cNvSpPr txBox="1"/>
            <p:nvPr/>
          </p:nvSpPr>
          <p:spPr>
            <a:xfrm>
              <a:off x="1467194" y="5903731"/>
              <a:ext cx="2020974"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200" dirty="0">
                  <a:solidFill>
                    <a:schemeClr val="bg1"/>
                  </a:solidFill>
                  <a:latin typeface="Arial" panose="020B0604020202020204"/>
                  <a:ea typeface="微软雅黑" panose="020B0503020204020204" pitchFamily="34" charset="-122"/>
                  <a:cs typeface="+mn-ea"/>
                  <a:sym typeface="Arial" panose="020B0604020202020204"/>
                </a:rPr>
                <a:t>在规定时间内完成查冻操作</a:t>
              </a:r>
            </a:p>
          </p:txBody>
        </p:sp>
        <p:sp>
          <p:nvSpPr>
            <p:cNvPr id="54" name="îŝḷîḓé-Rectangle 28"/>
            <p:cNvSpPr/>
            <p:nvPr/>
          </p:nvSpPr>
          <p:spPr>
            <a:xfrm>
              <a:off x="1467192" y="5372040"/>
              <a:ext cx="2020976" cy="325409"/>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银行</a:t>
              </a:r>
            </a:p>
          </p:txBody>
        </p:sp>
      </p:grpSp>
      <p:grpSp>
        <p:nvGrpSpPr>
          <p:cNvPr id="45" name="组合 44"/>
          <p:cNvGrpSpPr/>
          <p:nvPr/>
        </p:nvGrpSpPr>
        <p:grpSpPr>
          <a:xfrm>
            <a:off x="9747541" y="2990333"/>
            <a:ext cx="1134231" cy="599154"/>
            <a:chOff x="8783661" y="997471"/>
            <a:chExt cx="2133585" cy="1127058"/>
          </a:xfrm>
        </p:grpSpPr>
        <p:sp>
          <p:nvSpPr>
            <p:cNvPr id="49" name="îŝḷîḓé-文本框 27"/>
            <p:cNvSpPr txBox="1"/>
            <p:nvPr/>
          </p:nvSpPr>
          <p:spPr>
            <a:xfrm>
              <a:off x="8783661" y="1497884"/>
              <a:ext cx="2133585" cy="626645"/>
            </a:xfrm>
            <a:prstGeom prst="rect">
              <a:avLst/>
            </a:prstGeom>
            <a:noFill/>
          </p:spPr>
          <p:txBody>
            <a:bodyPr wrap="square" lIns="0" tIns="0" rIns="0" bIns="0" anchor="ctr" anchorCtr="1">
              <a:noAutofit/>
            </a:bodyPr>
            <a:lstStyle/>
            <a:p>
              <a:pPr algn="ctr">
                <a:lnSpc>
                  <a:spcPct val="120000"/>
                </a:lnSpc>
                <a:spcBef>
                  <a:spcPct val="0"/>
                </a:spcBef>
              </a:pPr>
              <a:r>
                <a:rPr lang="zh-CN" altLang="en-US" sz="1200" dirty="0">
                  <a:solidFill>
                    <a:schemeClr val="bg1"/>
                  </a:solidFill>
                  <a:latin typeface="Arial" panose="020B0604020202020204"/>
                  <a:ea typeface="微软雅黑" panose="020B0503020204020204" pitchFamily="34" charset="-122"/>
                  <a:cs typeface="+mn-ea"/>
                  <a:sym typeface="Arial" panose="020B0604020202020204"/>
                </a:rPr>
                <a:t>向有权机关反馈</a:t>
              </a:r>
            </a:p>
          </p:txBody>
        </p:sp>
        <p:sp>
          <p:nvSpPr>
            <p:cNvPr id="50" name="îŝḷîḓé-Rectangle 24"/>
            <p:cNvSpPr/>
            <p:nvPr/>
          </p:nvSpPr>
          <p:spPr>
            <a:xfrm>
              <a:off x="8792903" y="997471"/>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有权机关</a:t>
              </a:r>
            </a:p>
          </p:txBody>
        </p:sp>
      </p:grpSp>
      <p:grpSp>
        <p:nvGrpSpPr>
          <p:cNvPr id="46" name="组合 45"/>
          <p:cNvGrpSpPr/>
          <p:nvPr/>
        </p:nvGrpSpPr>
        <p:grpSpPr>
          <a:xfrm>
            <a:off x="6793599" y="2990333"/>
            <a:ext cx="1074367" cy="615781"/>
            <a:chOff x="3921963" y="997471"/>
            <a:chExt cx="2020976" cy="1158337"/>
          </a:xfrm>
        </p:grpSpPr>
        <p:sp>
          <p:nvSpPr>
            <p:cNvPr id="47" name="îŝḷîḓé-文本框 29"/>
            <p:cNvSpPr txBox="1"/>
            <p:nvPr/>
          </p:nvSpPr>
          <p:spPr>
            <a:xfrm>
              <a:off x="3921965" y="1529162"/>
              <a:ext cx="2020974"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200" dirty="0">
                  <a:solidFill>
                    <a:schemeClr val="bg1"/>
                  </a:solidFill>
                  <a:latin typeface="Arial" panose="020B0604020202020204"/>
                  <a:ea typeface="微软雅黑" panose="020B0503020204020204" pitchFamily="34" charset="-122"/>
                  <a:cs typeface="+mn-ea"/>
                  <a:sym typeface="Arial" panose="020B0604020202020204"/>
                </a:rPr>
                <a:t>查冻协查单</a:t>
              </a:r>
            </a:p>
          </p:txBody>
        </p:sp>
        <p:sp>
          <p:nvSpPr>
            <p:cNvPr id="48" name="îŝḷîḓé-Rectangle 22"/>
            <p:cNvSpPr/>
            <p:nvPr/>
          </p:nvSpPr>
          <p:spPr>
            <a:xfrm>
              <a:off x="3921963" y="997471"/>
              <a:ext cx="2020976" cy="325409"/>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有权机关</a:t>
              </a:r>
            </a:p>
          </p:txBody>
        </p:sp>
      </p:grpSp>
      <p:sp>
        <p:nvSpPr>
          <p:cNvPr id="63" name="矩形 62"/>
          <p:cNvSpPr/>
          <p:nvPr/>
        </p:nvSpPr>
        <p:spPr>
          <a:xfrm>
            <a:off x="821221" y="2868304"/>
            <a:ext cx="4910455" cy="2030095"/>
          </a:xfrm>
          <a:prstGeom prst="rect">
            <a:avLst/>
          </a:prstGeom>
        </p:spPr>
        <p:txBody>
          <a:bodyPr wrap="square">
            <a:spAutoFit/>
          </a:bodyPr>
          <a:lstStyle/>
          <a:p>
            <a:pPr indent="360000" fontAlgn="auto">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银行在收到协查单后，需要在规定时间内完成止付业务操作，并反馈操作结果，收到协查单的时间不固定，因此也会在非工作日或者每日很晚的时间，需要业务人员返回银行进行操作，这也出现过员工连夜赶回处理业务途中受伤或轻微事故的情况，同时对于无法当晚完成的单，在次日及时完成仍然不符合反诈中心的处理时效要求。</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784397" y="2554745"/>
            <a:ext cx="4910455" cy="2494915"/>
          </a:xfrm>
          <a:prstGeom prst="rect">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流程图: 文档 10"/>
          <p:cNvSpPr/>
          <p:nvPr/>
        </p:nvSpPr>
        <p:spPr>
          <a:xfrm>
            <a:off x="781857" y="2442583"/>
            <a:ext cx="1149985" cy="521970"/>
          </a:xfrm>
          <a:prstGeom prst="flowChartDocument">
            <a:avLst/>
          </a:prstGeom>
          <a:solidFill>
            <a:srgbClr val="E77A3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fontAlgn="auto">
              <a:lnSpc>
                <a:spcPct val="150000"/>
              </a:lnSpc>
              <a:buClrTx/>
              <a:buSzTx/>
              <a:buFontTx/>
            </a:pPr>
            <a:r>
              <a:rPr lang="en-US" altLang="zh-CN" sz="1400" b="1" dirty="0">
                <a:solidFill>
                  <a:schemeClr val="bg1"/>
                </a:solidFill>
                <a:latin typeface="微软雅黑" panose="020B0503020204020204" pitchFamily="34" charset="-122"/>
                <a:ea typeface="微软雅黑" panose="020B0503020204020204" pitchFamily="34" charset="-122"/>
                <a:sym typeface="+mn-ea"/>
              </a:rPr>
              <a:t> </a:t>
            </a:r>
            <a:r>
              <a:rPr lang="zh-CN" altLang="en-US" sz="1400" b="1" dirty="0">
                <a:solidFill>
                  <a:schemeClr val="bg1"/>
                </a:solidFill>
                <a:latin typeface="微软雅黑" panose="020B0503020204020204" pitchFamily="34" charset="-122"/>
                <a:ea typeface="微软雅黑" panose="020B0503020204020204" pitchFamily="34" charset="-122"/>
                <a:sym typeface="+mn-ea"/>
              </a:rPr>
              <a:t>需求分析</a:t>
            </a:r>
            <a:endParaRPr lang="zh-CN" altLang="en-US" sz="1400" dirty="0">
              <a:ln>
                <a:noFill/>
              </a:ln>
            </a:endParaRPr>
          </a:p>
        </p:txBody>
      </p:sp>
      <p:sp>
        <p:nvSpPr>
          <p:cNvPr id="7" name="流程图: 文档 6"/>
          <p:cNvSpPr/>
          <p:nvPr/>
        </p:nvSpPr>
        <p:spPr>
          <a:xfrm>
            <a:off x="6312301" y="2442583"/>
            <a:ext cx="1149985" cy="521970"/>
          </a:xfrm>
          <a:prstGeom prst="flowChartDocument">
            <a:avLst/>
          </a:prstGeom>
          <a:solidFill>
            <a:srgbClr val="E77A3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400" b="1" dirty="0">
                <a:ln>
                  <a:noFill/>
                </a:ln>
                <a:latin typeface="微软雅黑" panose="020B0503020204020204" pitchFamily="34" charset="-122"/>
                <a:ea typeface="微软雅黑" panose="020B0503020204020204" pitchFamily="34" charset="-122"/>
              </a:rPr>
              <a:t>业务流程</a:t>
            </a:r>
          </a:p>
        </p:txBody>
      </p:sp>
    </p:spTree>
    <p:extLst>
      <p:ext uri="{BB962C8B-B14F-4D97-AF65-F5344CB8AC3E}">
        <p14:creationId xmlns:p14="http://schemas.microsoft.com/office/powerpoint/2010/main" val="1816616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51044" y="1422225"/>
            <a:ext cx="11174676" cy="4909250"/>
            <a:chOff x="1704" y="3158"/>
            <a:chExt cx="15770" cy="3989"/>
          </a:xfrm>
        </p:grpSpPr>
        <p:cxnSp>
          <p:nvCxnSpPr>
            <p:cNvPr id="3" name="直接连接符 27"/>
            <p:cNvCxnSpPr>
              <a:stCxn id="4" idx="3"/>
            </p:cNvCxnSpPr>
            <p:nvPr/>
          </p:nvCxnSpPr>
          <p:spPr>
            <a:xfrm>
              <a:off x="2596" y="5522"/>
              <a:ext cx="14624" cy="4"/>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2488" y="5466"/>
              <a:ext cx="108" cy="112"/>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mn-ea"/>
                <a:cs typeface="+mn-ea"/>
                <a:sym typeface="+mn-lt"/>
              </a:endParaRPr>
            </a:p>
          </p:txBody>
        </p:sp>
        <p:sp>
          <p:nvSpPr>
            <p:cNvPr id="5" name="矩形 4"/>
            <p:cNvSpPr/>
            <p:nvPr/>
          </p:nvSpPr>
          <p:spPr>
            <a:xfrm>
              <a:off x="4015" y="5466"/>
              <a:ext cx="108" cy="112"/>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mn-ea"/>
                <a:cs typeface="+mn-ea"/>
                <a:sym typeface="+mn-lt"/>
              </a:endParaRPr>
            </a:p>
          </p:txBody>
        </p:sp>
        <p:sp>
          <p:nvSpPr>
            <p:cNvPr id="6" name="矩形 5"/>
            <p:cNvSpPr/>
            <p:nvPr/>
          </p:nvSpPr>
          <p:spPr>
            <a:xfrm>
              <a:off x="5536" y="5466"/>
              <a:ext cx="108" cy="112"/>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mn-ea"/>
                <a:cs typeface="+mn-ea"/>
                <a:sym typeface="+mn-lt"/>
              </a:endParaRPr>
            </a:p>
          </p:txBody>
        </p:sp>
        <p:sp>
          <p:nvSpPr>
            <p:cNvPr id="7" name="矩形 6"/>
            <p:cNvSpPr/>
            <p:nvPr/>
          </p:nvSpPr>
          <p:spPr>
            <a:xfrm>
              <a:off x="6962" y="5466"/>
              <a:ext cx="107" cy="112"/>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mn-ea"/>
                <a:cs typeface="+mn-ea"/>
                <a:sym typeface="+mn-lt"/>
              </a:endParaRPr>
            </a:p>
          </p:txBody>
        </p:sp>
        <p:sp>
          <p:nvSpPr>
            <p:cNvPr id="8" name="矩形 7"/>
            <p:cNvSpPr/>
            <p:nvPr/>
          </p:nvSpPr>
          <p:spPr>
            <a:xfrm>
              <a:off x="8387" y="5466"/>
              <a:ext cx="107" cy="112"/>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mn-ea"/>
                <a:cs typeface="+mn-ea"/>
                <a:sym typeface="+mn-lt"/>
              </a:endParaRPr>
            </a:p>
          </p:txBody>
        </p:sp>
        <p:sp>
          <p:nvSpPr>
            <p:cNvPr id="9" name="矩形 8"/>
            <p:cNvSpPr/>
            <p:nvPr/>
          </p:nvSpPr>
          <p:spPr>
            <a:xfrm>
              <a:off x="9812" y="5466"/>
              <a:ext cx="107" cy="112"/>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mn-ea"/>
                <a:cs typeface="+mn-ea"/>
                <a:sym typeface="+mn-lt"/>
              </a:endParaRPr>
            </a:p>
          </p:txBody>
        </p:sp>
        <p:sp>
          <p:nvSpPr>
            <p:cNvPr id="10" name="矩形 9"/>
            <p:cNvSpPr/>
            <p:nvPr/>
          </p:nvSpPr>
          <p:spPr>
            <a:xfrm>
              <a:off x="14123" y="5466"/>
              <a:ext cx="108" cy="112"/>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mn-ea"/>
                <a:cs typeface="+mn-ea"/>
                <a:sym typeface="+mn-lt"/>
              </a:endParaRPr>
            </a:p>
          </p:txBody>
        </p:sp>
        <p:sp>
          <p:nvSpPr>
            <p:cNvPr id="11" name="矩形 10"/>
            <p:cNvSpPr/>
            <p:nvPr/>
          </p:nvSpPr>
          <p:spPr>
            <a:xfrm>
              <a:off x="15548" y="5466"/>
              <a:ext cx="108" cy="112"/>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mn-ea"/>
                <a:cs typeface="+mn-ea"/>
                <a:sym typeface="+mn-lt"/>
              </a:endParaRPr>
            </a:p>
          </p:txBody>
        </p:sp>
        <p:sp>
          <p:nvSpPr>
            <p:cNvPr id="12" name="矩形 11"/>
            <p:cNvSpPr/>
            <p:nvPr/>
          </p:nvSpPr>
          <p:spPr>
            <a:xfrm>
              <a:off x="17171" y="5466"/>
              <a:ext cx="108" cy="112"/>
            </a:xfrm>
            <a:prstGeom prst="rect">
              <a:avLst/>
            </a:prstGeom>
            <a:solidFill>
              <a:schemeClr val="tx1">
                <a:lumMod val="85000"/>
                <a:lumOff val="1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mn-ea"/>
                <a:cs typeface="+mn-ea"/>
                <a:sym typeface="+mn-lt"/>
              </a:endParaRPr>
            </a:p>
          </p:txBody>
        </p:sp>
        <p:sp>
          <p:nvSpPr>
            <p:cNvPr id="13" name="矩形 12"/>
            <p:cNvSpPr/>
            <p:nvPr/>
          </p:nvSpPr>
          <p:spPr>
            <a:xfrm>
              <a:off x="12680" y="5451"/>
              <a:ext cx="125" cy="13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mn-ea"/>
                <a:cs typeface="+mn-ea"/>
                <a:sym typeface="+mn-lt"/>
              </a:endParaRPr>
            </a:p>
          </p:txBody>
        </p:sp>
        <p:cxnSp>
          <p:nvCxnSpPr>
            <p:cNvPr id="14" name="肘形连接符 13"/>
            <p:cNvCxnSpPr>
              <a:stCxn id="4" idx="2"/>
              <a:endCxn id="5" idx="2"/>
            </p:cNvCxnSpPr>
            <p:nvPr/>
          </p:nvCxnSpPr>
          <p:spPr>
            <a:xfrm rot="5400000" flipV="1">
              <a:off x="3306" y="4827"/>
              <a:ext cx="5" cy="1527"/>
            </a:xfrm>
            <a:prstGeom prst="bentConnector3">
              <a:avLst>
                <a:gd name="adj1" fmla="val 7540000"/>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1237" y="5451"/>
              <a:ext cx="125" cy="13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mn-ea"/>
                <a:cs typeface="+mn-ea"/>
                <a:sym typeface="+mn-lt"/>
              </a:endParaRPr>
            </a:p>
          </p:txBody>
        </p:sp>
        <p:sp>
          <p:nvSpPr>
            <p:cNvPr id="16" name="等腰三角形 62"/>
            <p:cNvSpPr/>
            <p:nvPr/>
          </p:nvSpPr>
          <p:spPr>
            <a:xfrm rot="10800000">
              <a:off x="3268" y="6034"/>
              <a:ext cx="120" cy="77"/>
            </a:xfrm>
            <a:prstGeom prs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mn-ea"/>
                <a:cs typeface="+mn-ea"/>
                <a:sym typeface="+mn-lt"/>
              </a:endParaRPr>
            </a:p>
          </p:txBody>
        </p:sp>
        <p:sp>
          <p:nvSpPr>
            <p:cNvPr id="17" name="等腰三角形 63"/>
            <p:cNvSpPr/>
            <p:nvPr/>
          </p:nvSpPr>
          <p:spPr>
            <a:xfrm rot="10800000">
              <a:off x="7691" y="6034"/>
              <a:ext cx="119" cy="78"/>
            </a:xfrm>
            <a:prstGeom prs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mn-ea"/>
                <a:cs typeface="+mn-ea"/>
                <a:sym typeface="+mn-lt"/>
              </a:endParaRPr>
            </a:p>
          </p:txBody>
        </p:sp>
        <p:sp>
          <p:nvSpPr>
            <p:cNvPr id="18" name="TextBox 103"/>
            <p:cNvSpPr txBox="1">
              <a:spLocks noChangeArrowheads="1"/>
            </p:cNvSpPr>
            <p:nvPr/>
          </p:nvSpPr>
          <p:spPr bwMode="auto">
            <a:xfrm rot="30982">
              <a:off x="1817" y="4620"/>
              <a:ext cx="1449"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600" kern="0" dirty="0">
                  <a:solidFill>
                    <a:schemeClr val="bg1"/>
                  </a:solidFill>
                  <a:latin typeface="+mn-ea"/>
                  <a:ea typeface="+mn-ea"/>
                  <a:cs typeface="+mn-ea"/>
                  <a:sym typeface="+mn-lt"/>
                </a:rPr>
                <a:t>项目</a:t>
              </a:r>
              <a:endParaRPr lang="en-US" altLang="zh-CN" sz="1600" kern="0" dirty="0">
                <a:solidFill>
                  <a:schemeClr val="bg1"/>
                </a:solidFill>
                <a:latin typeface="+mn-ea"/>
                <a:ea typeface="+mn-ea"/>
                <a:cs typeface="+mn-ea"/>
                <a:sym typeface="+mn-lt"/>
              </a:endParaRPr>
            </a:p>
            <a:p>
              <a:pPr lvl="0" algn="ctr">
                <a:lnSpc>
                  <a:spcPct val="120000"/>
                </a:lnSpc>
                <a:defRPr/>
              </a:pPr>
              <a:r>
                <a:rPr lang="zh-CN" altLang="en-US" sz="1600" kern="0" dirty="0">
                  <a:solidFill>
                    <a:schemeClr val="bg1"/>
                  </a:solidFill>
                  <a:latin typeface="+mn-ea"/>
                  <a:ea typeface="+mn-ea"/>
                  <a:cs typeface="+mn-ea"/>
                  <a:sym typeface="+mn-lt"/>
                </a:rPr>
                <a:t>提出</a:t>
              </a:r>
            </a:p>
          </p:txBody>
        </p:sp>
        <p:sp>
          <p:nvSpPr>
            <p:cNvPr id="19" name="TextBox 103"/>
            <p:cNvSpPr txBox="1">
              <a:spLocks noChangeArrowheads="1"/>
            </p:cNvSpPr>
            <p:nvPr/>
          </p:nvSpPr>
          <p:spPr bwMode="auto">
            <a:xfrm rot="30982">
              <a:off x="3270" y="4620"/>
              <a:ext cx="1449"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600" kern="0" dirty="0">
                  <a:solidFill>
                    <a:schemeClr val="bg1"/>
                  </a:solidFill>
                  <a:latin typeface="+mn-ea"/>
                  <a:ea typeface="+mn-ea"/>
                  <a:cs typeface="+mn-ea"/>
                  <a:sym typeface="+mn-lt"/>
                </a:rPr>
                <a:t>需求</a:t>
              </a:r>
              <a:endParaRPr lang="en-US" altLang="zh-CN" sz="1600" kern="0" dirty="0">
                <a:solidFill>
                  <a:schemeClr val="bg1"/>
                </a:solidFill>
                <a:latin typeface="+mn-ea"/>
                <a:ea typeface="+mn-ea"/>
                <a:cs typeface="+mn-ea"/>
                <a:sym typeface="+mn-lt"/>
              </a:endParaRPr>
            </a:p>
            <a:p>
              <a:pPr lvl="0" algn="ctr">
                <a:lnSpc>
                  <a:spcPct val="120000"/>
                </a:lnSpc>
                <a:defRPr/>
              </a:pPr>
              <a:r>
                <a:rPr lang="zh-CN" altLang="en-US" sz="1600" kern="0" dirty="0">
                  <a:solidFill>
                    <a:schemeClr val="bg1"/>
                  </a:solidFill>
                  <a:latin typeface="+mn-ea"/>
                  <a:ea typeface="+mn-ea"/>
                  <a:cs typeface="+mn-ea"/>
                  <a:sym typeface="+mn-lt"/>
                </a:rPr>
                <a:t>讨论</a:t>
              </a:r>
            </a:p>
          </p:txBody>
        </p:sp>
        <p:sp>
          <p:nvSpPr>
            <p:cNvPr id="20" name="TextBox 103"/>
            <p:cNvSpPr txBox="1">
              <a:spLocks noChangeArrowheads="1"/>
            </p:cNvSpPr>
            <p:nvPr/>
          </p:nvSpPr>
          <p:spPr bwMode="auto">
            <a:xfrm rot="30982">
              <a:off x="4723" y="4611"/>
              <a:ext cx="145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600" kern="0" dirty="0">
                  <a:solidFill>
                    <a:schemeClr val="bg1"/>
                  </a:solidFill>
                  <a:latin typeface="+mn-ea"/>
                  <a:ea typeface="+mn-ea"/>
                  <a:cs typeface="+mn-ea"/>
                  <a:sym typeface="+mn-lt"/>
                </a:rPr>
                <a:t>需求分析</a:t>
              </a:r>
              <a:endParaRPr lang="en-US" altLang="zh-CN" sz="1600" kern="0" dirty="0">
                <a:solidFill>
                  <a:schemeClr val="bg1"/>
                </a:solidFill>
                <a:latin typeface="+mn-ea"/>
                <a:ea typeface="+mn-ea"/>
                <a:cs typeface="+mn-ea"/>
                <a:sym typeface="+mn-lt"/>
              </a:endParaRPr>
            </a:p>
            <a:p>
              <a:pPr lvl="0" algn="ctr">
                <a:lnSpc>
                  <a:spcPct val="120000"/>
                </a:lnSpc>
                <a:defRPr/>
              </a:pPr>
              <a:r>
                <a:rPr lang="zh-CN" altLang="en-US" sz="1600" kern="0" dirty="0">
                  <a:solidFill>
                    <a:schemeClr val="bg1"/>
                  </a:solidFill>
                  <a:latin typeface="+mn-ea"/>
                  <a:ea typeface="+mn-ea"/>
                  <a:cs typeface="+mn-ea"/>
                  <a:sym typeface="+mn-lt"/>
                </a:rPr>
                <a:t>开发计划</a:t>
              </a:r>
            </a:p>
          </p:txBody>
        </p:sp>
        <p:sp>
          <p:nvSpPr>
            <p:cNvPr id="21" name="TextBox 103"/>
            <p:cNvSpPr txBox="1">
              <a:spLocks noChangeArrowheads="1"/>
            </p:cNvSpPr>
            <p:nvPr/>
          </p:nvSpPr>
          <p:spPr bwMode="auto">
            <a:xfrm rot="30982">
              <a:off x="6178" y="4612"/>
              <a:ext cx="145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600" kern="0" dirty="0">
                  <a:solidFill>
                    <a:schemeClr val="bg1"/>
                  </a:solidFill>
                  <a:latin typeface="+mn-ea"/>
                  <a:ea typeface="+mn-ea"/>
                  <a:cs typeface="+mn-ea"/>
                  <a:sym typeface="+mn-lt"/>
                </a:rPr>
                <a:t>第一期</a:t>
              </a:r>
            </a:p>
            <a:p>
              <a:pPr lvl="0" algn="ctr">
                <a:lnSpc>
                  <a:spcPct val="120000"/>
                </a:lnSpc>
                <a:defRPr/>
              </a:pPr>
              <a:r>
                <a:rPr lang="zh-CN" altLang="en-US" sz="1600" kern="0" dirty="0">
                  <a:solidFill>
                    <a:schemeClr val="bg1"/>
                  </a:solidFill>
                  <a:latin typeface="+mn-ea"/>
                  <a:ea typeface="+mn-ea"/>
                  <a:cs typeface="+mn-ea"/>
                  <a:sym typeface="+mn-lt"/>
                </a:rPr>
                <a:t>流程开发</a:t>
              </a:r>
            </a:p>
          </p:txBody>
        </p:sp>
        <p:sp>
          <p:nvSpPr>
            <p:cNvPr id="22" name="TextBox 103"/>
            <p:cNvSpPr txBox="1">
              <a:spLocks noChangeArrowheads="1"/>
            </p:cNvSpPr>
            <p:nvPr/>
          </p:nvSpPr>
          <p:spPr bwMode="auto">
            <a:xfrm rot="30982">
              <a:off x="7633" y="4611"/>
              <a:ext cx="145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600" kern="0" dirty="0">
                  <a:solidFill>
                    <a:schemeClr val="bg1"/>
                  </a:solidFill>
                  <a:latin typeface="+mn-ea"/>
                  <a:ea typeface="+mn-ea"/>
                  <a:cs typeface="+mn-ea"/>
                  <a:sym typeface="+mn-lt"/>
                </a:rPr>
                <a:t>流程测试</a:t>
              </a:r>
              <a:endParaRPr lang="en-US" altLang="zh-CN" sz="1600" kern="0" dirty="0">
                <a:solidFill>
                  <a:schemeClr val="bg1"/>
                </a:solidFill>
                <a:latin typeface="+mn-ea"/>
                <a:ea typeface="+mn-ea"/>
                <a:cs typeface="+mn-ea"/>
                <a:sym typeface="+mn-lt"/>
              </a:endParaRPr>
            </a:p>
            <a:p>
              <a:pPr lvl="0" algn="ctr">
                <a:lnSpc>
                  <a:spcPct val="120000"/>
                </a:lnSpc>
                <a:defRPr/>
              </a:pPr>
              <a:r>
                <a:rPr lang="zh-CN" altLang="en-US" sz="1600" kern="0" dirty="0">
                  <a:solidFill>
                    <a:schemeClr val="bg1"/>
                  </a:solidFill>
                  <a:latin typeface="+mn-ea"/>
                  <a:ea typeface="+mn-ea"/>
                  <a:cs typeface="+mn-ea"/>
                  <a:sym typeface="+mn-lt"/>
                </a:rPr>
                <a:t>业务验证</a:t>
              </a:r>
            </a:p>
          </p:txBody>
        </p:sp>
        <p:sp>
          <p:nvSpPr>
            <p:cNvPr id="23" name="TextBox 103"/>
            <p:cNvSpPr txBox="1">
              <a:spLocks noChangeArrowheads="1"/>
            </p:cNvSpPr>
            <p:nvPr/>
          </p:nvSpPr>
          <p:spPr bwMode="auto">
            <a:xfrm rot="30982">
              <a:off x="2361" y="6299"/>
              <a:ext cx="193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600" kern="0">
                  <a:solidFill>
                    <a:schemeClr val="bg1"/>
                  </a:solidFill>
                  <a:latin typeface="+mn-ea"/>
                  <a:ea typeface="+mn-ea"/>
                  <a:cs typeface="+mn-ea"/>
                  <a:sym typeface="+mn-lt"/>
                </a:rPr>
                <a:t>项目启动</a:t>
              </a:r>
            </a:p>
          </p:txBody>
        </p:sp>
        <p:sp>
          <p:nvSpPr>
            <p:cNvPr id="24" name="TextBox 103"/>
            <p:cNvSpPr txBox="1">
              <a:spLocks noChangeArrowheads="1"/>
            </p:cNvSpPr>
            <p:nvPr/>
          </p:nvSpPr>
          <p:spPr bwMode="auto">
            <a:xfrm rot="30982">
              <a:off x="6790" y="6299"/>
              <a:ext cx="193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600" kern="0">
                  <a:solidFill>
                    <a:schemeClr val="bg1"/>
                  </a:solidFill>
                  <a:latin typeface="+mn-ea"/>
                  <a:ea typeface="+mn-ea"/>
                  <a:cs typeface="+mn-ea"/>
                  <a:sym typeface="+mn-lt"/>
                </a:rPr>
                <a:t>流程开发</a:t>
              </a:r>
            </a:p>
          </p:txBody>
        </p:sp>
        <p:cxnSp>
          <p:nvCxnSpPr>
            <p:cNvPr id="25" name="肘形连接符 24"/>
            <p:cNvCxnSpPr>
              <a:stCxn id="7" idx="2"/>
              <a:endCxn id="8" idx="2"/>
            </p:cNvCxnSpPr>
            <p:nvPr/>
          </p:nvCxnSpPr>
          <p:spPr>
            <a:xfrm rot="5400000" flipV="1">
              <a:off x="7729" y="4878"/>
              <a:ext cx="5" cy="1425"/>
            </a:xfrm>
            <a:prstGeom prst="bentConnector3">
              <a:avLst>
                <a:gd name="adj1" fmla="val 7540000"/>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103"/>
            <p:cNvSpPr txBox="1">
              <a:spLocks noChangeArrowheads="1"/>
            </p:cNvSpPr>
            <p:nvPr/>
          </p:nvSpPr>
          <p:spPr bwMode="auto">
            <a:xfrm rot="30982">
              <a:off x="9088" y="4612"/>
              <a:ext cx="145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600" kern="0" dirty="0">
                  <a:solidFill>
                    <a:schemeClr val="bg1"/>
                  </a:solidFill>
                  <a:latin typeface="+mn-ea"/>
                  <a:ea typeface="+mn-ea"/>
                  <a:cs typeface="+mn-ea"/>
                  <a:sym typeface="+mn-lt"/>
                </a:rPr>
                <a:t>第一期</a:t>
              </a:r>
            </a:p>
            <a:p>
              <a:pPr lvl="0" algn="ctr">
                <a:lnSpc>
                  <a:spcPct val="120000"/>
                </a:lnSpc>
                <a:defRPr/>
              </a:pPr>
              <a:r>
                <a:rPr lang="zh-CN" altLang="en-US" sz="1600" kern="0" dirty="0">
                  <a:solidFill>
                    <a:schemeClr val="bg1"/>
                  </a:solidFill>
                  <a:latin typeface="+mn-ea"/>
                  <a:ea typeface="+mn-ea"/>
                  <a:cs typeface="+mn-ea"/>
                  <a:sym typeface="+mn-lt"/>
                </a:rPr>
                <a:t>流程上线</a:t>
              </a:r>
            </a:p>
          </p:txBody>
        </p:sp>
        <p:sp>
          <p:nvSpPr>
            <p:cNvPr id="27" name="TextBox 103"/>
            <p:cNvSpPr txBox="1">
              <a:spLocks noChangeArrowheads="1"/>
            </p:cNvSpPr>
            <p:nvPr/>
          </p:nvSpPr>
          <p:spPr bwMode="auto">
            <a:xfrm rot="30982">
              <a:off x="14906" y="4605"/>
              <a:ext cx="1450" cy="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600" kern="0" dirty="0">
                  <a:solidFill>
                    <a:schemeClr val="bg1"/>
                  </a:solidFill>
                  <a:latin typeface="+mn-ea"/>
                  <a:ea typeface="+mn-ea"/>
                  <a:cs typeface="+mn-ea"/>
                  <a:sym typeface="+mn-lt"/>
                </a:rPr>
                <a:t>流程运营阶段</a:t>
              </a:r>
            </a:p>
          </p:txBody>
        </p:sp>
        <p:sp>
          <p:nvSpPr>
            <p:cNvPr id="28" name="TextBox 103"/>
            <p:cNvSpPr txBox="1">
              <a:spLocks noChangeArrowheads="1"/>
            </p:cNvSpPr>
            <p:nvPr/>
          </p:nvSpPr>
          <p:spPr bwMode="auto">
            <a:xfrm rot="30982">
              <a:off x="4624" y="6299"/>
              <a:ext cx="193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600" kern="0" dirty="0">
                  <a:solidFill>
                    <a:schemeClr val="bg1"/>
                  </a:solidFill>
                  <a:latin typeface="+mn-ea"/>
                  <a:ea typeface="+mn-ea"/>
                  <a:cs typeface="+mn-ea"/>
                  <a:sym typeface="+mn-lt"/>
                </a:rPr>
                <a:t>需求确认</a:t>
              </a:r>
            </a:p>
          </p:txBody>
        </p:sp>
        <p:sp>
          <p:nvSpPr>
            <p:cNvPr id="29" name="TextBox 103"/>
            <p:cNvSpPr txBox="1">
              <a:spLocks noChangeArrowheads="1"/>
            </p:cNvSpPr>
            <p:nvPr/>
          </p:nvSpPr>
          <p:spPr bwMode="auto">
            <a:xfrm rot="30982">
              <a:off x="8899" y="6299"/>
              <a:ext cx="193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600" kern="0">
                  <a:solidFill>
                    <a:schemeClr val="bg1"/>
                  </a:solidFill>
                  <a:latin typeface="+mn-ea"/>
                  <a:ea typeface="+mn-ea"/>
                  <a:cs typeface="+mn-ea"/>
                  <a:sym typeface="+mn-lt"/>
                </a:rPr>
                <a:t>上线投产 </a:t>
              </a:r>
            </a:p>
          </p:txBody>
        </p:sp>
        <p:sp>
          <p:nvSpPr>
            <p:cNvPr id="30" name="等腰三角形 76"/>
            <p:cNvSpPr/>
            <p:nvPr/>
          </p:nvSpPr>
          <p:spPr>
            <a:xfrm rot="10800000">
              <a:off x="11975" y="6039"/>
              <a:ext cx="119" cy="78"/>
            </a:xfrm>
            <a:prstGeom prs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mn-ea"/>
                <a:cs typeface="+mn-ea"/>
                <a:sym typeface="+mn-lt"/>
              </a:endParaRPr>
            </a:p>
          </p:txBody>
        </p:sp>
        <p:sp>
          <p:nvSpPr>
            <p:cNvPr id="31" name="TextBox 103"/>
            <p:cNvSpPr txBox="1">
              <a:spLocks noChangeArrowheads="1"/>
            </p:cNvSpPr>
            <p:nvPr/>
          </p:nvSpPr>
          <p:spPr bwMode="auto">
            <a:xfrm rot="30982">
              <a:off x="11083" y="6299"/>
              <a:ext cx="193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600" kern="0">
                  <a:solidFill>
                    <a:schemeClr val="bg1"/>
                  </a:solidFill>
                  <a:latin typeface="+mn-ea"/>
                  <a:ea typeface="+mn-ea"/>
                  <a:cs typeface="+mn-ea"/>
                  <a:sym typeface="+mn-lt"/>
                </a:rPr>
                <a:t>流程开发</a:t>
              </a:r>
            </a:p>
          </p:txBody>
        </p:sp>
        <p:cxnSp>
          <p:nvCxnSpPr>
            <p:cNvPr id="32" name="肘形连接符 31"/>
            <p:cNvCxnSpPr/>
            <p:nvPr/>
          </p:nvCxnSpPr>
          <p:spPr>
            <a:xfrm rot="5400000" flipV="1">
              <a:off x="12012" y="4870"/>
              <a:ext cx="5" cy="1425"/>
            </a:xfrm>
            <a:prstGeom prst="bentConnector3">
              <a:avLst>
                <a:gd name="adj1" fmla="val 7540000"/>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103"/>
            <p:cNvSpPr txBox="1">
              <a:spLocks noChangeArrowheads="1"/>
            </p:cNvSpPr>
            <p:nvPr/>
          </p:nvSpPr>
          <p:spPr bwMode="auto">
            <a:xfrm rot="30982">
              <a:off x="10542" y="4614"/>
              <a:ext cx="145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600" kern="0" dirty="0">
                  <a:solidFill>
                    <a:schemeClr val="bg1"/>
                  </a:solidFill>
                  <a:latin typeface="+mn-ea"/>
                  <a:ea typeface="+mn-ea"/>
                  <a:cs typeface="+mn-ea"/>
                  <a:sym typeface="+mn-lt"/>
                </a:rPr>
                <a:t>第二期</a:t>
              </a:r>
            </a:p>
            <a:p>
              <a:pPr lvl="0" algn="ctr">
                <a:lnSpc>
                  <a:spcPct val="120000"/>
                </a:lnSpc>
                <a:defRPr/>
              </a:pPr>
              <a:r>
                <a:rPr lang="zh-CN" altLang="en-US" sz="1600" kern="0" dirty="0">
                  <a:solidFill>
                    <a:schemeClr val="bg1"/>
                  </a:solidFill>
                  <a:latin typeface="+mn-ea"/>
                  <a:ea typeface="+mn-ea"/>
                  <a:cs typeface="+mn-ea"/>
                  <a:sym typeface="+mn-lt"/>
                </a:rPr>
                <a:t>流程开发</a:t>
              </a:r>
            </a:p>
          </p:txBody>
        </p:sp>
        <p:sp>
          <p:nvSpPr>
            <p:cNvPr id="34" name="TextBox 103"/>
            <p:cNvSpPr txBox="1">
              <a:spLocks noChangeArrowheads="1"/>
            </p:cNvSpPr>
            <p:nvPr/>
          </p:nvSpPr>
          <p:spPr bwMode="auto">
            <a:xfrm rot="30982">
              <a:off x="11997" y="4625"/>
              <a:ext cx="145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600" kern="0" dirty="0">
                  <a:solidFill>
                    <a:schemeClr val="bg1"/>
                  </a:solidFill>
                  <a:latin typeface="+mn-ea"/>
                  <a:ea typeface="+mn-ea"/>
                  <a:cs typeface="+mn-ea"/>
                  <a:sym typeface="+mn-lt"/>
                </a:rPr>
                <a:t>流程测试</a:t>
              </a:r>
              <a:endParaRPr lang="en-US" altLang="zh-CN" sz="1600" kern="0" dirty="0">
                <a:solidFill>
                  <a:schemeClr val="bg1"/>
                </a:solidFill>
                <a:latin typeface="+mn-ea"/>
                <a:ea typeface="+mn-ea"/>
                <a:cs typeface="+mn-ea"/>
                <a:sym typeface="+mn-lt"/>
              </a:endParaRPr>
            </a:p>
            <a:p>
              <a:pPr lvl="0" algn="ctr">
                <a:lnSpc>
                  <a:spcPct val="120000"/>
                </a:lnSpc>
                <a:defRPr/>
              </a:pPr>
              <a:r>
                <a:rPr lang="zh-CN" altLang="en-US" sz="1600" kern="0" dirty="0">
                  <a:solidFill>
                    <a:schemeClr val="bg1"/>
                  </a:solidFill>
                  <a:latin typeface="+mn-ea"/>
                  <a:ea typeface="+mn-ea"/>
                  <a:cs typeface="+mn-ea"/>
                  <a:sym typeface="+mn-lt"/>
                </a:rPr>
                <a:t>业务验证</a:t>
              </a:r>
            </a:p>
          </p:txBody>
        </p:sp>
        <p:sp>
          <p:nvSpPr>
            <p:cNvPr id="35" name="TextBox 103"/>
            <p:cNvSpPr txBox="1">
              <a:spLocks noChangeArrowheads="1"/>
            </p:cNvSpPr>
            <p:nvPr/>
          </p:nvSpPr>
          <p:spPr bwMode="auto">
            <a:xfrm rot="30982">
              <a:off x="13452" y="4610"/>
              <a:ext cx="145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600" kern="0" dirty="0">
                  <a:solidFill>
                    <a:schemeClr val="bg1"/>
                  </a:solidFill>
                  <a:latin typeface="+mn-ea"/>
                  <a:ea typeface="+mn-ea"/>
                  <a:cs typeface="+mn-ea"/>
                  <a:sym typeface="+mn-lt"/>
                </a:rPr>
                <a:t>第二期</a:t>
              </a:r>
            </a:p>
            <a:p>
              <a:pPr lvl="0" algn="ctr">
                <a:lnSpc>
                  <a:spcPct val="120000"/>
                </a:lnSpc>
                <a:defRPr/>
              </a:pPr>
              <a:r>
                <a:rPr lang="zh-CN" altLang="en-US" sz="1600" kern="0" dirty="0">
                  <a:solidFill>
                    <a:schemeClr val="bg1"/>
                  </a:solidFill>
                  <a:latin typeface="+mn-ea"/>
                  <a:ea typeface="+mn-ea"/>
                  <a:cs typeface="+mn-ea"/>
                  <a:sym typeface="+mn-lt"/>
                </a:rPr>
                <a:t>流程上线</a:t>
              </a:r>
            </a:p>
          </p:txBody>
        </p:sp>
        <p:sp>
          <p:nvSpPr>
            <p:cNvPr id="36" name="TextBox 103"/>
            <p:cNvSpPr txBox="1">
              <a:spLocks noChangeArrowheads="1"/>
            </p:cNvSpPr>
            <p:nvPr/>
          </p:nvSpPr>
          <p:spPr bwMode="auto">
            <a:xfrm rot="30982">
              <a:off x="13210" y="6299"/>
              <a:ext cx="193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600" kern="0">
                  <a:solidFill>
                    <a:schemeClr val="bg1"/>
                  </a:solidFill>
                  <a:latin typeface="+mn-ea"/>
                  <a:ea typeface="+mn-ea"/>
                  <a:cs typeface="+mn-ea"/>
                  <a:sym typeface="+mn-lt"/>
                </a:rPr>
                <a:t>上线投产 </a:t>
              </a:r>
            </a:p>
          </p:txBody>
        </p:sp>
        <p:sp>
          <p:nvSpPr>
            <p:cNvPr id="37" name="矩形: 圆角 74"/>
            <p:cNvSpPr/>
            <p:nvPr/>
          </p:nvSpPr>
          <p:spPr>
            <a:xfrm>
              <a:off x="1704" y="3158"/>
              <a:ext cx="15770" cy="3989"/>
            </a:xfrm>
            <a:prstGeom prst="roundRect">
              <a:avLst>
                <a:gd name="adj" fmla="val 2719"/>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i="0" u="none" strike="noStrike" kern="1200" cap="none" spc="0" normalizeH="0" baseline="0" noProof="0">
                <a:ln>
                  <a:noFill/>
                </a:ln>
                <a:solidFill>
                  <a:schemeClr val="bg1"/>
                </a:solidFill>
                <a:effectLst/>
                <a:uLnTx/>
                <a:uFillTx/>
                <a:latin typeface="+mn-ea"/>
                <a:cs typeface="微软雅黑" panose="020B0503020204020204" pitchFamily="34" charset="-122"/>
              </a:endParaRPr>
            </a:p>
          </p:txBody>
        </p:sp>
        <p:sp>
          <p:nvSpPr>
            <p:cNvPr id="38" name="流程图: 可选过程 37"/>
            <p:cNvSpPr/>
            <p:nvPr/>
          </p:nvSpPr>
          <p:spPr>
            <a:xfrm>
              <a:off x="1813" y="3207"/>
              <a:ext cx="1907" cy="468"/>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工程计划</a:t>
              </a:r>
            </a:p>
          </p:txBody>
        </p:sp>
        <p:cxnSp>
          <p:nvCxnSpPr>
            <p:cNvPr id="73" name="直接箭头连接符 122"/>
            <p:cNvCxnSpPr/>
            <p:nvPr/>
          </p:nvCxnSpPr>
          <p:spPr>
            <a:xfrm>
              <a:off x="9812" y="4108"/>
              <a:ext cx="7076" cy="0"/>
            </a:xfrm>
            <a:prstGeom prst="straightConnector1">
              <a:avLst/>
            </a:prstGeom>
            <a:ln>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4" name="直接箭头连接符 123"/>
            <p:cNvCxnSpPr/>
            <p:nvPr/>
          </p:nvCxnSpPr>
          <p:spPr>
            <a:xfrm>
              <a:off x="14123" y="4549"/>
              <a:ext cx="2765" cy="0"/>
            </a:xfrm>
            <a:prstGeom prst="straightConnector1">
              <a:avLst/>
            </a:prstGeom>
            <a:ln>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5" name="TextBox 103"/>
            <p:cNvSpPr txBox="1">
              <a:spLocks noChangeArrowheads="1"/>
            </p:cNvSpPr>
            <p:nvPr/>
          </p:nvSpPr>
          <p:spPr bwMode="auto">
            <a:xfrm rot="30982">
              <a:off x="11239" y="3694"/>
              <a:ext cx="3420"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600" kern="0">
                  <a:solidFill>
                    <a:schemeClr val="bg1"/>
                  </a:solidFill>
                  <a:latin typeface="+mn-ea"/>
                  <a:ea typeface="+mn-ea"/>
                  <a:cs typeface="+mn-ea"/>
                  <a:sym typeface="+mn-lt"/>
                </a:rPr>
                <a:t>批次一流程优化</a:t>
              </a:r>
            </a:p>
          </p:txBody>
        </p:sp>
        <p:sp>
          <p:nvSpPr>
            <p:cNvPr id="76" name="TextBox 103"/>
            <p:cNvSpPr txBox="1">
              <a:spLocks noChangeArrowheads="1"/>
            </p:cNvSpPr>
            <p:nvPr/>
          </p:nvSpPr>
          <p:spPr bwMode="auto">
            <a:xfrm rot="30982">
              <a:off x="13451" y="4143"/>
              <a:ext cx="290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600" kern="0">
                  <a:solidFill>
                    <a:schemeClr val="bg1"/>
                  </a:solidFill>
                  <a:latin typeface="+mn-ea"/>
                  <a:ea typeface="+mn-ea"/>
                  <a:cs typeface="+mn-ea"/>
                  <a:sym typeface="+mn-lt"/>
                </a:rPr>
                <a:t>批次二流程优化</a:t>
              </a:r>
            </a:p>
          </p:txBody>
        </p:sp>
      </p:grpSp>
      <p:cxnSp>
        <p:nvCxnSpPr>
          <p:cNvPr id="77"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8" name="文本框 77"/>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768056" y="2890056"/>
            <a:ext cx="428625" cy="20275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pitchFamily="34" charset="-122"/>
                <a:ea typeface="微软雅黑" panose="020B0503020204020204" pitchFamily="34" charset="-122"/>
                <a:sym typeface="+mn-ea"/>
              </a:rPr>
              <a:t>数字化生产力部署前</a:t>
            </a:r>
            <a:endParaRPr kumimoji="1" lang="zh-CN" altLang="en-US" sz="1200" b="1" dirty="0">
              <a:latin typeface="PingFang SC" panose="020B0400000000000000" pitchFamily="34" charset="-122"/>
              <a:ea typeface="PingFang SC" panose="020B0400000000000000" pitchFamily="34" charset="-122"/>
            </a:endParaRPr>
          </a:p>
        </p:txBody>
      </p:sp>
      <p:sp>
        <p:nvSpPr>
          <p:cNvPr id="11" name="文本框 10"/>
          <p:cNvSpPr txBox="1"/>
          <p:nvPr/>
        </p:nvSpPr>
        <p:spPr>
          <a:xfrm>
            <a:off x="4784315" y="1686274"/>
            <a:ext cx="1879659" cy="338554"/>
          </a:xfrm>
          <a:prstGeom prst="rect">
            <a:avLst/>
          </a:prstGeom>
          <a:noFill/>
        </p:spPr>
        <p:txBody>
          <a:bodyPr wrap="square" rtlCol="0">
            <a:spAutoFit/>
          </a:bodyPr>
          <a:lstStyle/>
          <a:p>
            <a:pPr algn="ctr"/>
            <a:r>
              <a:rPr kumimoji="1" lang="zh-CN" altLang="en-US" sz="1600" b="1" dirty="0">
                <a:solidFill>
                  <a:schemeClr val="bg1"/>
                </a:solidFill>
                <a:latin typeface="微软雅黑" panose="020B0503020204020204" pitchFamily="34" charset="-122"/>
                <a:ea typeface="微软雅黑" panose="020B0503020204020204" pitchFamily="34" charset="-122"/>
              </a:rPr>
              <a:t>全流程手工执行</a:t>
            </a:r>
          </a:p>
        </p:txBody>
      </p:sp>
      <p:sp>
        <p:nvSpPr>
          <p:cNvPr id="64" name="矩形: 圆角 90"/>
          <p:cNvSpPr/>
          <p:nvPr/>
        </p:nvSpPr>
        <p:spPr>
          <a:xfrm>
            <a:off x="9720000" y="3436674"/>
            <a:ext cx="1808638" cy="790807"/>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dirty="0">
                <a:solidFill>
                  <a:schemeClr val="bg1"/>
                </a:solidFill>
                <a:effectLst>
                  <a:outerShdw blurRad="38100" dist="38100" dir="2700000" algn="tl">
                    <a:srgbClr val="000000">
                      <a:alpha val="43137"/>
                    </a:srgbClr>
                  </a:outerShdw>
                </a:effectLst>
              </a:rPr>
              <a:t>约</a:t>
            </a:r>
            <a:r>
              <a:rPr lang="en-US" altLang="zh-CN" sz="2000" dirty="0">
                <a:solidFill>
                  <a:schemeClr val="bg1"/>
                </a:solidFill>
                <a:effectLst>
                  <a:outerShdw blurRad="38100" dist="38100" dir="2700000" algn="tl">
                    <a:srgbClr val="000000">
                      <a:alpha val="43137"/>
                    </a:srgbClr>
                  </a:outerShdw>
                </a:effectLst>
              </a:rPr>
              <a:t>110</a:t>
            </a:r>
            <a:r>
              <a:rPr lang="zh-CN" altLang="en-US" sz="2000" dirty="0">
                <a:solidFill>
                  <a:schemeClr val="bg1"/>
                </a:solidFill>
                <a:effectLst>
                  <a:outerShdw blurRad="38100" dist="38100" dir="2700000" algn="tl">
                    <a:srgbClr val="000000">
                      <a:alpha val="43137"/>
                    </a:srgbClr>
                  </a:outerShdw>
                </a:effectLst>
              </a:rPr>
              <a:t>分钟</a:t>
            </a:r>
            <a:r>
              <a:rPr lang="en-US" altLang="zh-CN" sz="2000" dirty="0">
                <a:solidFill>
                  <a:schemeClr val="bg1"/>
                </a:solidFill>
                <a:effectLst>
                  <a:outerShdw blurRad="38100" dist="38100" dir="2700000" algn="tl">
                    <a:srgbClr val="000000">
                      <a:alpha val="43137"/>
                    </a:srgbClr>
                  </a:outerShdw>
                </a:effectLst>
              </a:rPr>
              <a:t>/</a:t>
            </a:r>
            <a:r>
              <a:rPr lang="zh-CN" altLang="en-US" sz="2000" dirty="0">
                <a:solidFill>
                  <a:schemeClr val="bg1"/>
                </a:solidFill>
                <a:effectLst>
                  <a:outerShdw blurRad="38100" dist="38100" dir="2700000" algn="tl">
                    <a:srgbClr val="000000">
                      <a:alpha val="43137"/>
                    </a:srgbClr>
                  </a:outerShdw>
                </a:effectLst>
              </a:rPr>
              <a:t>次</a:t>
            </a:r>
          </a:p>
        </p:txBody>
      </p:sp>
      <p:grpSp>
        <p:nvGrpSpPr>
          <p:cNvPr id="82" name="组合 81">
            <a:extLst>
              <a:ext uri="{FF2B5EF4-FFF2-40B4-BE49-F238E27FC236}">
                <a16:creationId xmlns:a16="http://schemas.microsoft.com/office/drawing/2014/main" id="{45AA472B-32EB-80A0-3A61-D084AA6C0467}"/>
              </a:ext>
            </a:extLst>
          </p:cNvPr>
          <p:cNvGrpSpPr/>
          <p:nvPr/>
        </p:nvGrpSpPr>
        <p:grpSpPr>
          <a:xfrm>
            <a:off x="1479773" y="2179033"/>
            <a:ext cx="8488740" cy="3449601"/>
            <a:chOff x="1811417" y="2216264"/>
            <a:chExt cx="8488740" cy="3449601"/>
          </a:xfrm>
        </p:grpSpPr>
        <p:sp>
          <p:nvSpPr>
            <p:cNvPr id="28" name="文本框 27"/>
            <p:cNvSpPr txBox="1"/>
            <p:nvPr/>
          </p:nvSpPr>
          <p:spPr>
            <a:xfrm>
              <a:off x="1811417" y="4917462"/>
              <a:ext cx="1704975" cy="306705"/>
            </a:xfrm>
            <a:prstGeom prst="rect">
              <a:avLst/>
            </a:prstGeom>
            <a:noFill/>
          </p:spPr>
          <p:txBody>
            <a:bodyPr wrap="square" rtlCol="0">
              <a:spAutoFit/>
            </a:bodyPr>
            <a:lstStyle/>
            <a:p>
              <a:pPr algn="ctr"/>
              <a:r>
                <a:rPr kumimoji="1" lang="zh-CN" altLang="en-US" sz="1400" dirty="0">
                  <a:solidFill>
                    <a:schemeClr val="bg1"/>
                  </a:solidFill>
                  <a:latin typeface="微软雅黑" panose="020B0503020204020204" pitchFamily="34" charset="-122"/>
                  <a:ea typeface="微软雅黑" panose="020B0503020204020204" pitchFamily="34" charset="-122"/>
                </a:rPr>
                <a:t>发送处理结果</a:t>
              </a:r>
            </a:p>
          </p:txBody>
        </p:sp>
        <p:grpSp>
          <p:nvGrpSpPr>
            <p:cNvPr id="81" name="组合 80">
              <a:extLst>
                <a:ext uri="{FF2B5EF4-FFF2-40B4-BE49-F238E27FC236}">
                  <a16:creationId xmlns:a16="http://schemas.microsoft.com/office/drawing/2014/main" id="{64DAAF38-9EA8-14E6-1EBD-D1E90625CF2F}"/>
                </a:ext>
              </a:extLst>
            </p:cNvPr>
            <p:cNvGrpSpPr/>
            <p:nvPr/>
          </p:nvGrpSpPr>
          <p:grpSpPr>
            <a:xfrm>
              <a:off x="1964373" y="2216264"/>
              <a:ext cx="8335784" cy="3449601"/>
              <a:chOff x="1964373" y="2216264"/>
              <a:chExt cx="8335784" cy="3449601"/>
            </a:xfrm>
          </p:grpSpPr>
          <p:grpSp>
            <p:nvGrpSpPr>
              <p:cNvPr id="2" name="组合 1">
                <a:extLst>
                  <a:ext uri="{FF2B5EF4-FFF2-40B4-BE49-F238E27FC236}">
                    <a16:creationId xmlns:a16="http://schemas.microsoft.com/office/drawing/2014/main" id="{2B84527C-EB0F-175B-A4BD-ED1E70A3127F}"/>
                  </a:ext>
                </a:extLst>
              </p:cNvPr>
              <p:cNvGrpSpPr/>
              <p:nvPr/>
            </p:nvGrpSpPr>
            <p:grpSpPr>
              <a:xfrm>
                <a:off x="2158460" y="2216264"/>
                <a:ext cx="1010892" cy="607596"/>
                <a:chOff x="2178965" y="1782687"/>
                <a:chExt cx="1010892" cy="607596"/>
              </a:xfrm>
            </p:grpSpPr>
            <p:pic>
              <p:nvPicPr>
                <p:cNvPr id="14" name="图片 13" descr="人 (2)"/>
                <p:cNvPicPr>
                  <a:picLocks noChangeAspect="1"/>
                </p:cNvPicPr>
                <p:nvPr/>
              </p:nvPicPr>
              <p:blipFill>
                <a:blip r:embed="rId2" cstate="print">
                  <a:biLevel thresh="25000"/>
                </a:blip>
                <a:stretch>
                  <a:fillRect/>
                </a:stretch>
              </p:blipFill>
              <p:spPr>
                <a:xfrm>
                  <a:off x="2582261" y="1782687"/>
                  <a:ext cx="607596" cy="607596"/>
                </a:xfrm>
                <a:prstGeom prst="rect">
                  <a:avLst/>
                </a:prstGeom>
              </p:spPr>
            </p:pic>
            <p:pic>
              <p:nvPicPr>
                <p:cNvPr id="17" name="图形 16" descr="Internet"/>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8965" y="1884837"/>
                  <a:ext cx="403296" cy="403296"/>
                </a:xfrm>
                <a:prstGeom prst="rect">
                  <a:avLst/>
                </a:prstGeom>
              </p:spPr>
            </p:pic>
          </p:grpSp>
          <p:grpSp>
            <p:nvGrpSpPr>
              <p:cNvPr id="4" name="组合 3">
                <a:extLst>
                  <a:ext uri="{FF2B5EF4-FFF2-40B4-BE49-F238E27FC236}">
                    <a16:creationId xmlns:a16="http://schemas.microsoft.com/office/drawing/2014/main" id="{CC80B0AE-7556-4FD3-72BD-98630C561634}"/>
                  </a:ext>
                </a:extLst>
              </p:cNvPr>
              <p:cNvGrpSpPr/>
              <p:nvPr/>
            </p:nvGrpSpPr>
            <p:grpSpPr>
              <a:xfrm>
                <a:off x="4277437" y="2216264"/>
                <a:ext cx="1011496" cy="607596"/>
                <a:chOff x="4437424" y="3125202"/>
                <a:chExt cx="1011496" cy="607596"/>
              </a:xfrm>
            </p:grpSpPr>
            <p:pic>
              <p:nvPicPr>
                <p:cNvPr id="15" name="图片 14" descr="人 (2)"/>
                <p:cNvPicPr>
                  <a:picLocks noChangeAspect="1"/>
                </p:cNvPicPr>
                <p:nvPr/>
              </p:nvPicPr>
              <p:blipFill>
                <a:blip r:embed="rId2" cstate="print">
                  <a:biLevel thresh="25000"/>
                </a:blip>
                <a:stretch>
                  <a:fillRect/>
                </a:stretch>
              </p:blipFill>
              <p:spPr>
                <a:xfrm>
                  <a:off x="4841324" y="3125202"/>
                  <a:ext cx="607596" cy="607596"/>
                </a:xfrm>
                <a:prstGeom prst="rect">
                  <a:avLst/>
                </a:prstGeom>
              </p:spPr>
            </p:pic>
            <p:pic>
              <p:nvPicPr>
                <p:cNvPr id="18" name="图形 17" descr="月历"/>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37424" y="3226302"/>
                  <a:ext cx="405396" cy="405396"/>
                </a:xfrm>
                <a:prstGeom prst="rect">
                  <a:avLst/>
                </a:prstGeom>
              </p:spPr>
            </p:pic>
          </p:grpSp>
          <p:grpSp>
            <p:nvGrpSpPr>
              <p:cNvPr id="46" name="组合 45">
                <a:extLst>
                  <a:ext uri="{FF2B5EF4-FFF2-40B4-BE49-F238E27FC236}">
                    <a16:creationId xmlns:a16="http://schemas.microsoft.com/office/drawing/2014/main" id="{0F7D115E-3C99-447A-B606-5FB2D5CCEABD}"/>
                  </a:ext>
                </a:extLst>
              </p:cNvPr>
              <p:cNvGrpSpPr/>
              <p:nvPr/>
            </p:nvGrpSpPr>
            <p:grpSpPr>
              <a:xfrm>
                <a:off x="6599802" y="2216264"/>
                <a:ext cx="911236" cy="607596"/>
                <a:chOff x="6694149" y="3125202"/>
                <a:chExt cx="911236" cy="607596"/>
              </a:xfrm>
            </p:grpSpPr>
            <p:pic>
              <p:nvPicPr>
                <p:cNvPr id="19" name="图片 18" descr="人 (2)"/>
                <p:cNvPicPr>
                  <a:picLocks noChangeAspect="1"/>
                </p:cNvPicPr>
                <p:nvPr/>
              </p:nvPicPr>
              <p:blipFill>
                <a:blip r:embed="rId2" cstate="print">
                  <a:biLevel thresh="25000"/>
                </a:blip>
                <a:stretch>
                  <a:fillRect/>
                </a:stretch>
              </p:blipFill>
              <p:spPr>
                <a:xfrm>
                  <a:off x="6997789" y="3125202"/>
                  <a:ext cx="607596" cy="607596"/>
                </a:xfrm>
                <a:prstGeom prst="rect">
                  <a:avLst/>
                </a:prstGeom>
              </p:spPr>
            </p:pic>
            <p:pic>
              <p:nvPicPr>
                <p:cNvPr id="20" name="图形 19" descr="统计信息 RTL"/>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94149" y="3275112"/>
                  <a:ext cx="307778" cy="307777"/>
                </a:xfrm>
                <a:prstGeom prst="rect">
                  <a:avLst/>
                </a:prstGeom>
              </p:spPr>
            </p:pic>
          </p:grpSp>
          <p:grpSp>
            <p:nvGrpSpPr>
              <p:cNvPr id="8" name="组合 7">
                <a:extLst>
                  <a:ext uri="{FF2B5EF4-FFF2-40B4-BE49-F238E27FC236}">
                    <a16:creationId xmlns:a16="http://schemas.microsoft.com/office/drawing/2014/main" id="{4A05C4CB-7C27-9CF5-88EE-E440E95BDCDD}"/>
                  </a:ext>
                </a:extLst>
              </p:cNvPr>
              <p:cNvGrpSpPr/>
              <p:nvPr/>
            </p:nvGrpSpPr>
            <p:grpSpPr>
              <a:xfrm>
                <a:off x="6576499" y="4190673"/>
                <a:ext cx="957842" cy="607596"/>
                <a:chOff x="6519283" y="3125202"/>
                <a:chExt cx="957842" cy="607596"/>
              </a:xfrm>
            </p:grpSpPr>
            <p:pic>
              <p:nvPicPr>
                <p:cNvPr id="16" name="图片 15" descr="文件 (3)"/>
                <p:cNvPicPr>
                  <a:picLocks noChangeAspect="1"/>
                </p:cNvPicPr>
                <p:nvPr/>
              </p:nvPicPr>
              <p:blipFill>
                <a:blip r:embed="rId9" cstate="print">
                  <a:biLevel thresh="25000"/>
                </a:blip>
                <a:stretch>
                  <a:fillRect/>
                </a:stretch>
              </p:blipFill>
              <p:spPr>
                <a:xfrm>
                  <a:off x="6519283" y="3254134"/>
                  <a:ext cx="349732" cy="349732"/>
                </a:xfrm>
                <a:prstGeom prst="rect">
                  <a:avLst/>
                </a:prstGeom>
              </p:spPr>
            </p:pic>
            <p:pic>
              <p:nvPicPr>
                <p:cNvPr id="24" name="图片 23" descr="人 (2)"/>
                <p:cNvPicPr>
                  <a:picLocks noChangeAspect="1"/>
                </p:cNvPicPr>
                <p:nvPr/>
              </p:nvPicPr>
              <p:blipFill>
                <a:blip r:embed="rId2" cstate="print">
                  <a:biLevel thresh="25000"/>
                </a:blip>
                <a:stretch>
                  <a:fillRect/>
                </a:stretch>
              </p:blipFill>
              <p:spPr>
                <a:xfrm>
                  <a:off x="6869529" y="3125202"/>
                  <a:ext cx="607596" cy="607596"/>
                </a:xfrm>
                <a:prstGeom prst="rect">
                  <a:avLst/>
                </a:prstGeom>
              </p:spPr>
            </p:pic>
          </p:grpSp>
          <p:grpSp>
            <p:nvGrpSpPr>
              <p:cNvPr id="6" name="组合 5">
                <a:extLst>
                  <a:ext uri="{FF2B5EF4-FFF2-40B4-BE49-F238E27FC236}">
                    <a16:creationId xmlns:a16="http://schemas.microsoft.com/office/drawing/2014/main" id="{616E5713-0A03-3CDC-4B6C-8D398C0993EF}"/>
                  </a:ext>
                </a:extLst>
              </p:cNvPr>
              <p:cNvGrpSpPr/>
              <p:nvPr/>
            </p:nvGrpSpPr>
            <p:grpSpPr>
              <a:xfrm>
                <a:off x="2180085" y="4190673"/>
                <a:ext cx="967639" cy="607596"/>
                <a:chOff x="2951237" y="2986735"/>
                <a:chExt cx="967639" cy="607596"/>
              </a:xfrm>
            </p:grpSpPr>
            <p:pic>
              <p:nvPicPr>
                <p:cNvPr id="25" name="图片 24" descr="人 (2)"/>
                <p:cNvPicPr>
                  <a:picLocks noChangeAspect="1"/>
                </p:cNvPicPr>
                <p:nvPr/>
              </p:nvPicPr>
              <p:blipFill>
                <a:blip r:embed="rId2" cstate="print">
                  <a:biLevel thresh="25000"/>
                </a:blip>
                <a:stretch>
                  <a:fillRect/>
                </a:stretch>
              </p:blipFill>
              <p:spPr>
                <a:xfrm>
                  <a:off x="3311280" y="2986735"/>
                  <a:ext cx="607596" cy="607596"/>
                </a:xfrm>
                <a:prstGeom prst="rect">
                  <a:avLst/>
                </a:prstGeom>
              </p:spPr>
            </p:pic>
            <p:pic>
              <p:nvPicPr>
                <p:cNvPr id="26" name="图形 25" descr="复选标记"/>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51237" y="3107915"/>
                  <a:ext cx="349732" cy="349732"/>
                </a:xfrm>
                <a:prstGeom prst="rect">
                  <a:avLst/>
                </a:prstGeom>
              </p:spPr>
            </p:pic>
          </p:grpSp>
          <p:sp>
            <p:nvSpPr>
              <p:cNvPr id="27" name="文本框 26"/>
              <p:cNvSpPr txBox="1"/>
              <p:nvPr/>
            </p:nvSpPr>
            <p:spPr>
              <a:xfrm>
                <a:off x="1964373" y="2932031"/>
                <a:ext cx="1399065" cy="306705"/>
              </a:xfrm>
              <a:prstGeom prst="rect">
                <a:avLst/>
              </a:prstGeom>
              <a:noFill/>
            </p:spPr>
            <p:txBody>
              <a:bodyPr wrap="square" rtlCol="0">
                <a:spAutoFit/>
              </a:bodyPr>
              <a:lstStyle/>
              <a:p>
                <a:pPr algn="ctr"/>
                <a:r>
                  <a:rPr kumimoji="1" lang="zh-CN" altLang="en-US" sz="1400" dirty="0">
                    <a:solidFill>
                      <a:schemeClr val="bg1"/>
                    </a:solidFill>
                    <a:latin typeface="微软雅黑" panose="020B0503020204020204" pitchFamily="34" charset="-122"/>
                    <a:ea typeface="微软雅黑" panose="020B0503020204020204" pitchFamily="34" charset="-122"/>
                  </a:rPr>
                  <a:t>登录反诈中心</a:t>
                </a:r>
              </a:p>
            </p:txBody>
          </p:sp>
          <p:sp>
            <p:nvSpPr>
              <p:cNvPr id="29" name="文本框 28"/>
              <p:cNvSpPr txBox="1"/>
              <p:nvPr/>
            </p:nvSpPr>
            <p:spPr>
              <a:xfrm>
                <a:off x="6081026" y="4927201"/>
                <a:ext cx="1946275" cy="306705"/>
              </a:xfrm>
              <a:prstGeom prst="rect">
                <a:avLst/>
              </a:prstGeom>
              <a:noFill/>
            </p:spPr>
            <p:txBody>
              <a:bodyPr wrap="square" rtlCol="0">
                <a:spAutoFit/>
              </a:bodyPr>
              <a:lstStyle/>
              <a:p>
                <a:pPr algn="ctr"/>
                <a:r>
                  <a:rPr kumimoji="1" lang="zh-CN" altLang="en-US" sz="1400" dirty="0">
                    <a:solidFill>
                      <a:schemeClr val="bg1"/>
                    </a:solidFill>
                    <a:latin typeface="微软雅黑" panose="020B0503020204020204" pitchFamily="34" charset="-122"/>
                    <a:ea typeface="微软雅黑" panose="020B0503020204020204" pitchFamily="34" charset="-122"/>
                  </a:rPr>
                  <a:t>业务部门复核</a:t>
                </a:r>
              </a:p>
            </p:txBody>
          </p:sp>
          <p:sp>
            <p:nvSpPr>
              <p:cNvPr id="30" name="文本框 29"/>
              <p:cNvSpPr txBox="1"/>
              <p:nvPr/>
            </p:nvSpPr>
            <p:spPr>
              <a:xfrm>
                <a:off x="8355152" y="4927201"/>
                <a:ext cx="1945005" cy="738664"/>
              </a:xfrm>
              <a:prstGeom prst="rect">
                <a:avLst/>
              </a:prstGeom>
              <a:noFill/>
            </p:spPr>
            <p:txBody>
              <a:bodyPr wrap="square" rtlCol="0">
                <a:spAutoFit/>
              </a:bodyPr>
              <a:lstStyle/>
              <a:p>
                <a:pPr algn="ctr"/>
                <a:r>
                  <a:rPr kumimoji="1" lang="zh-CN" altLang="en-US" sz="1400" dirty="0">
                    <a:solidFill>
                      <a:schemeClr val="bg1"/>
                    </a:solidFill>
                    <a:latin typeface="微软雅黑" panose="020B0503020204020204" pitchFamily="34" charset="-122"/>
                    <a:ea typeface="微软雅黑" panose="020B0503020204020204" pitchFamily="34" charset="-122"/>
                  </a:rPr>
                  <a:t>接收止付结果处理邮件并登录柜面业务系统下载查询结果</a:t>
                </a:r>
              </a:p>
            </p:txBody>
          </p:sp>
          <p:sp>
            <p:nvSpPr>
              <p:cNvPr id="31" name="文本框 30"/>
              <p:cNvSpPr txBox="1"/>
              <p:nvPr/>
            </p:nvSpPr>
            <p:spPr>
              <a:xfrm>
                <a:off x="8475168" y="2907577"/>
                <a:ext cx="1704975" cy="523220"/>
              </a:xfrm>
              <a:prstGeom prst="rect">
                <a:avLst/>
              </a:prstGeom>
              <a:noFill/>
            </p:spPr>
            <p:txBody>
              <a:bodyPr wrap="square" rtlCol="0">
                <a:spAutoFit/>
              </a:bodyPr>
              <a:lstStyle/>
              <a:p>
                <a:pPr algn="ctr"/>
                <a:r>
                  <a:rPr kumimoji="1" lang="zh-CN" altLang="en-US" sz="1400" dirty="0">
                    <a:solidFill>
                      <a:schemeClr val="bg1"/>
                    </a:solidFill>
                    <a:latin typeface="微软雅黑" panose="020B0503020204020204" pitchFamily="34" charset="-122"/>
                    <a:ea typeface="微软雅黑" panose="020B0503020204020204" pitchFamily="34" charset="-122"/>
                  </a:rPr>
                  <a:t>识别止付指令</a:t>
                </a:r>
                <a:endParaRPr kumimoji="1" lang="en-US" altLang="zh-CN" sz="1400" dirty="0">
                  <a:solidFill>
                    <a:schemeClr val="bg1"/>
                  </a:solidFill>
                  <a:latin typeface="微软雅黑" panose="020B0503020204020204" pitchFamily="34" charset="-122"/>
                  <a:ea typeface="微软雅黑" panose="020B0503020204020204" pitchFamily="34" charset="-122"/>
                </a:endParaRPr>
              </a:p>
              <a:p>
                <a:pPr algn="ctr"/>
                <a:r>
                  <a:rPr kumimoji="1" lang="zh-CN" altLang="en-US" sz="1400" dirty="0">
                    <a:solidFill>
                      <a:schemeClr val="bg1"/>
                    </a:solidFill>
                    <a:latin typeface="微软雅黑" panose="020B0503020204020204" pitchFamily="34" charset="-122"/>
                    <a:ea typeface="微软雅黑" panose="020B0503020204020204" pitchFamily="34" charset="-122"/>
                  </a:rPr>
                  <a:t>进行操作</a:t>
                </a:r>
              </a:p>
            </p:txBody>
          </p:sp>
          <p:sp>
            <p:nvSpPr>
              <p:cNvPr id="32" name="文本框 31"/>
              <p:cNvSpPr txBox="1"/>
              <p:nvPr/>
            </p:nvSpPr>
            <p:spPr>
              <a:xfrm>
                <a:off x="6202933" y="2919720"/>
                <a:ext cx="1704975" cy="307777"/>
              </a:xfrm>
              <a:prstGeom prst="rect">
                <a:avLst/>
              </a:prstGeom>
              <a:noFill/>
            </p:spPr>
            <p:txBody>
              <a:bodyPr wrap="square" rtlCol="0">
                <a:spAutoFit/>
              </a:bodyPr>
              <a:lstStyle/>
              <a:p>
                <a:pPr algn="ctr"/>
                <a:r>
                  <a:rPr kumimoji="1" lang="zh-CN" altLang="en-US" sz="1400" dirty="0">
                    <a:solidFill>
                      <a:schemeClr val="bg1"/>
                    </a:solidFill>
                    <a:latin typeface="微软雅黑" panose="020B0503020204020204" pitchFamily="34" charset="-122"/>
                    <a:ea typeface="微软雅黑" panose="020B0503020204020204" pitchFamily="34" charset="-122"/>
                  </a:rPr>
                  <a:t>生成止付指令附件</a:t>
                </a:r>
              </a:p>
            </p:txBody>
          </p:sp>
          <p:sp>
            <p:nvSpPr>
              <p:cNvPr id="33" name="文本框 32"/>
              <p:cNvSpPr txBox="1"/>
              <p:nvPr/>
            </p:nvSpPr>
            <p:spPr>
              <a:xfrm>
                <a:off x="3930698" y="2932030"/>
                <a:ext cx="1704975" cy="306705"/>
              </a:xfrm>
              <a:prstGeom prst="rect">
                <a:avLst/>
              </a:prstGeom>
              <a:noFill/>
            </p:spPr>
            <p:txBody>
              <a:bodyPr wrap="square" rtlCol="0">
                <a:spAutoFit/>
              </a:bodyPr>
              <a:lstStyle/>
              <a:p>
                <a:pPr algn="ctr"/>
                <a:r>
                  <a:rPr kumimoji="1" lang="zh-CN" altLang="en-US" sz="1400" dirty="0">
                    <a:solidFill>
                      <a:schemeClr val="bg1"/>
                    </a:solidFill>
                    <a:latin typeface="微软雅黑" panose="020B0503020204020204" pitchFamily="34" charset="-122"/>
                    <a:ea typeface="微软雅黑" panose="020B0503020204020204" pitchFamily="34" charset="-122"/>
                  </a:rPr>
                  <a:t>获取账号清单</a:t>
                </a:r>
              </a:p>
            </p:txBody>
          </p:sp>
          <p:grpSp>
            <p:nvGrpSpPr>
              <p:cNvPr id="73" name="组合 72">
                <a:extLst>
                  <a:ext uri="{FF2B5EF4-FFF2-40B4-BE49-F238E27FC236}">
                    <a16:creationId xmlns:a16="http://schemas.microsoft.com/office/drawing/2014/main" id="{5B95F507-62FA-D399-F8F4-AE1A4C3E2236}"/>
                  </a:ext>
                </a:extLst>
              </p:cNvPr>
              <p:cNvGrpSpPr/>
              <p:nvPr/>
            </p:nvGrpSpPr>
            <p:grpSpPr>
              <a:xfrm>
                <a:off x="8857950" y="4182921"/>
                <a:ext cx="957328" cy="607596"/>
                <a:chOff x="7982755" y="3125202"/>
                <a:chExt cx="957328" cy="607596"/>
              </a:xfrm>
            </p:grpSpPr>
            <p:pic>
              <p:nvPicPr>
                <p:cNvPr id="23" name="图片 22" descr="人 (2)"/>
                <p:cNvPicPr>
                  <a:picLocks noChangeAspect="1"/>
                </p:cNvPicPr>
                <p:nvPr/>
              </p:nvPicPr>
              <p:blipFill>
                <a:blip r:embed="rId2" cstate="print">
                  <a:biLevel thresh="25000"/>
                </a:blip>
                <a:stretch>
                  <a:fillRect/>
                </a:stretch>
              </p:blipFill>
              <p:spPr>
                <a:xfrm>
                  <a:off x="8332487" y="3125202"/>
                  <a:ext cx="607596" cy="607596"/>
                </a:xfrm>
                <a:prstGeom prst="rect">
                  <a:avLst/>
                </a:prstGeom>
              </p:spPr>
            </p:pic>
            <p:pic>
              <p:nvPicPr>
                <p:cNvPr id="34" name="图形 33" descr="目标受众"/>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82755" y="3254134"/>
                  <a:ext cx="349732" cy="349732"/>
                </a:xfrm>
                <a:prstGeom prst="rect">
                  <a:avLst/>
                </a:prstGeom>
              </p:spPr>
            </p:pic>
          </p:grpSp>
          <p:grpSp>
            <p:nvGrpSpPr>
              <p:cNvPr id="7" name="组合 6">
                <a:extLst>
                  <a:ext uri="{FF2B5EF4-FFF2-40B4-BE49-F238E27FC236}">
                    <a16:creationId xmlns:a16="http://schemas.microsoft.com/office/drawing/2014/main" id="{295F9A21-4CA7-116D-4822-817379251F78}"/>
                  </a:ext>
                </a:extLst>
              </p:cNvPr>
              <p:cNvGrpSpPr/>
              <p:nvPr/>
            </p:nvGrpSpPr>
            <p:grpSpPr>
              <a:xfrm>
                <a:off x="4294095" y="4182921"/>
                <a:ext cx="978885" cy="607596"/>
                <a:chOff x="4798063" y="3125202"/>
                <a:chExt cx="978885" cy="607596"/>
              </a:xfrm>
            </p:grpSpPr>
            <p:pic>
              <p:nvPicPr>
                <p:cNvPr id="65" name="图片 64" descr="人 (2)"/>
                <p:cNvPicPr>
                  <a:picLocks noChangeAspect="1"/>
                </p:cNvPicPr>
                <p:nvPr/>
              </p:nvPicPr>
              <p:blipFill>
                <a:blip r:embed="rId2" cstate="print">
                  <a:biLevel thresh="25000"/>
                </a:blip>
                <a:stretch>
                  <a:fillRect/>
                </a:stretch>
              </p:blipFill>
              <p:spPr>
                <a:xfrm>
                  <a:off x="5169352" y="3125202"/>
                  <a:ext cx="607596" cy="607596"/>
                </a:xfrm>
                <a:prstGeom prst="rect">
                  <a:avLst/>
                </a:prstGeom>
              </p:spPr>
            </p:pic>
            <p:pic>
              <p:nvPicPr>
                <p:cNvPr id="66" name="图形 65" descr="研究"/>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798063" y="3246096"/>
                  <a:ext cx="365809" cy="365809"/>
                </a:xfrm>
                <a:prstGeom prst="rect">
                  <a:avLst/>
                </a:prstGeom>
              </p:spPr>
            </p:pic>
          </p:grpSp>
          <p:sp>
            <p:nvSpPr>
              <p:cNvPr id="67" name="文本框 66"/>
              <p:cNvSpPr txBox="1"/>
              <p:nvPr/>
            </p:nvSpPr>
            <p:spPr>
              <a:xfrm>
                <a:off x="3950248" y="4922400"/>
                <a:ext cx="1704975" cy="737235"/>
              </a:xfrm>
              <a:prstGeom prst="rect">
                <a:avLst/>
              </a:prstGeom>
              <a:noFill/>
            </p:spPr>
            <p:txBody>
              <a:bodyPr wrap="square" rtlCol="0">
                <a:spAutoFit/>
              </a:bodyPr>
              <a:lstStyle/>
              <a:p>
                <a:pPr algn="ctr"/>
                <a:r>
                  <a:rPr kumimoji="1" lang="zh-CN" altLang="en-US" sz="1400" dirty="0">
                    <a:solidFill>
                      <a:schemeClr val="bg1"/>
                    </a:solidFill>
                    <a:latin typeface="微软雅黑" panose="020B0503020204020204" pitchFamily="34" charset="-122"/>
                    <a:ea typeface="微软雅黑" panose="020B0503020204020204" pitchFamily="34" charset="-122"/>
                  </a:rPr>
                  <a:t>登录反诈中心系统上传填写止付结果和反馈</a:t>
                </a:r>
              </a:p>
            </p:txBody>
          </p:sp>
          <p:grpSp>
            <p:nvGrpSpPr>
              <p:cNvPr id="72" name="组合 71">
                <a:extLst>
                  <a:ext uri="{FF2B5EF4-FFF2-40B4-BE49-F238E27FC236}">
                    <a16:creationId xmlns:a16="http://schemas.microsoft.com/office/drawing/2014/main" id="{6DFE5F06-7CEE-B619-18CF-E22E7B6ADCC2}"/>
                  </a:ext>
                </a:extLst>
              </p:cNvPr>
              <p:cNvGrpSpPr/>
              <p:nvPr/>
            </p:nvGrpSpPr>
            <p:grpSpPr>
              <a:xfrm>
                <a:off x="8857950" y="2216264"/>
                <a:ext cx="939409" cy="607596"/>
                <a:chOff x="8000674" y="3125202"/>
                <a:chExt cx="939409" cy="607596"/>
              </a:xfrm>
            </p:grpSpPr>
            <p:pic>
              <p:nvPicPr>
                <p:cNvPr id="22" name="图形 21" descr="列表"/>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000674" y="3261400"/>
                  <a:ext cx="335200" cy="335200"/>
                </a:xfrm>
                <a:prstGeom prst="rect">
                  <a:avLst/>
                </a:prstGeom>
              </p:spPr>
            </p:pic>
            <p:pic>
              <p:nvPicPr>
                <p:cNvPr id="69" name="图片 68" descr="人 (2)">
                  <a:extLst>
                    <a:ext uri="{FF2B5EF4-FFF2-40B4-BE49-F238E27FC236}">
                      <a16:creationId xmlns:a16="http://schemas.microsoft.com/office/drawing/2014/main" id="{1E0FDE8C-47C6-5625-A9E0-CECDEF4C2837}"/>
                    </a:ext>
                  </a:extLst>
                </p:cNvPr>
                <p:cNvPicPr>
                  <a:picLocks noChangeAspect="1"/>
                </p:cNvPicPr>
                <p:nvPr/>
              </p:nvPicPr>
              <p:blipFill>
                <a:blip r:embed="rId2" cstate="print">
                  <a:biLevel thresh="25000"/>
                </a:blip>
                <a:stretch>
                  <a:fillRect/>
                </a:stretch>
              </p:blipFill>
              <p:spPr>
                <a:xfrm>
                  <a:off x="8332487" y="3125202"/>
                  <a:ext cx="607596" cy="607596"/>
                </a:xfrm>
                <a:prstGeom prst="rect">
                  <a:avLst/>
                </a:prstGeom>
              </p:spPr>
            </p:pic>
          </p:grpSp>
          <p:sp>
            <p:nvSpPr>
              <p:cNvPr id="74" name="箭头: 右 92">
                <a:extLst>
                  <a:ext uri="{FF2B5EF4-FFF2-40B4-BE49-F238E27FC236}">
                    <a16:creationId xmlns:a16="http://schemas.microsoft.com/office/drawing/2014/main" id="{0354D733-1657-F853-7F01-CE4AB906D05E}"/>
                  </a:ext>
                </a:extLst>
              </p:cNvPr>
              <p:cNvSpPr/>
              <p:nvPr/>
            </p:nvSpPr>
            <p:spPr>
              <a:xfrm>
                <a:off x="3472992" y="2569431"/>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dirty="0">
                  <a:solidFill>
                    <a:schemeClr val="bg1"/>
                  </a:solidFill>
                </a:endParaRPr>
              </a:p>
            </p:txBody>
          </p:sp>
          <p:sp>
            <p:nvSpPr>
              <p:cNvPr id="75" name="箭头: 右 92">
                <a:extLst>
                  <a:ext uri="{FF2B5EF4-FFF2-40B4-BE49-F238E27FC236}">
                    <a16:creationId xmlns:a16="http://schemas.microsoft.com/office/drawing/2014/main" id="{50F97C36-CA51-F335-99CC-EB0DA57BD429}"/>
                  </a:ext>
                </a:extLst>
              </p:cNvPr>
              <p:cNvSpPr/>
              <p:nvPr/>
            </p:nvSpPr>
            <p:spPr>
              <a:xfrm>
                <a:off x="5620746" y="2571305"/>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dirty="0">
                  <a:solidFill>
                    <a:schemeClr val="bg1"/>
                  </a:solidFill>
                </a:endParaRPr>
              </a:p>
            </p:txBody>
          </p:sp>
          <p:sp>
            <p:nvSpPr>
              <p:cNvPr id="76" name="箭头: 右 92">
                <a:extLst>
                  <a:ext uri="{FF2B5EF4-FFF2-40B4-BE49-F238E27FC236}">
                    <a16:creationId xmlns:a16="http://schemas.microsoft.com/office/drawing/2014/main" id="{2EDE7296-8BB4-2C51-5783-CDF46804DECB}"/>
                  </a:ext>
                </a:extLst>
              </p:cNvPr>
              <p:cNvSpPr/>
              <p:nvPr/>
            </p:nvSpPr>
            <p:spPr>
              <a:xfrm>
                <a:off x="8027301" y="2585147"/>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dirty="0">
                  <a:solidFill>
                    <a:schemeClr val="bg1"/>
                  </a:solidFill>
                </a:endParaRPr>
              </a:p>
            </p:txBody>
          </p:sp>
          <p:sp>
            <p:nvSpPr>
              <p:cNvPr id="77" name="箭头: 右 92">
                <a:extLst>
                  <a:ext uri="{FF2B5EF4-FFF2-40B4-BE49-F238E27FC236}">
                    <a16:creationId xmlns:a16="http://schemas.microsoft.com/office/drawing/2014/main" id="{3B861215-AC15-12FB-BB5B-AE85022757D9}"/>
                  </a:ext>
                </a:extLst>
              </p:cNvPr>
              <p:cNvSpPr/>
              <p:nvPr/>
            </p:nvSpPr>
            <p:spPr>
              <a:xfrm rot="10800000">
                <a:off x="3472992" y="4495883"/>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dirty="0">
                  <a:solidFill>
                    <a:schemeClr val="bg1"/>
                  </a:solidFill>
                </a:endParaRPr>
              </a:p>
            </p:txBody>
          </p:sp>
          <p:sp>
            <p:nvSpPr>
              <p:cNvPr id="78" name="箭头: 右 92">
                <a:extLst>
                  <a:ext uri="{FF2B5EF4-FFF2-40B4-BE49-F238E27FC236}">
                    <a16:creationId xmlns:a16="http://schemas.microsoft.com/office/drawing/2014/main" id="{84A5879E-12E7-AD13-C7E8-E373F8672D17}"/>
                  </a:ext>
                </a:extLst>
              </p:cNvPr>
              <p:cNvSpPr/>
              <p:nvPr/>
            </p:nvSpPr>
            <p:spPr>
              <a:xfrm rot="10800000">
                <a:off x="5617777" y="4495883"/>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dirty="0">
                  <a:solidFill>
                    <a:schemeClr val="bg1"/>
                  </a:solidFill>
                </a:endParaRPr>
              </a:p>
            </p:txBody>
          </p:sp>
          <p:sp>
            <p:nvSpPr>
              <p:cNvPr id="79" name="箭头: 右 92">
                <a:extLst>
                  <a:ext uri="{FF2B5EF4-FFF2-40B4-BE49-F238E27FC236}">
                    <a16:creationId xmlns:a16="http://schemas.microsoft.com/office/drawing/2014/main" id="{7F0DD90E-43D5-5220-E584-4498628FB26F}"/>
                  </a:ext>
                </a:extLst>
              </p:cNvPr>
              <p:cNvSpPr/>
              <p:nvPr/>
            </p:nvSpPr>
            <p:spPr>
              <a:xfrm rot="10800000">
                <a:off x="8028326" y="4489609"/>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dirty="0">
                  <a:solidFill>
                    <a:schemeClr val="bg1"/>
                  </a:solidFill>
                </a:endParaRPr>
              </a:p>
            </p:txBody>
          </p:sp>
          <p:sp>
            <p:nvSpPr>
              <p:cNvPr id="80" name="箭头: 右 92">
                <a:extLst>
                  <a:ext uri="{FF2B5EF4-FFF2-40B4-BE49-F238E27FC236}">
                    <a16:creationId xmlns:a16="http://schemas.microsoft.com/office/drawing/2014/main" id="{62B081F8-440A-2582-BAD0-35384811495E}"/>
                  </a:ext>
                </a:extLst>
              </p:cNvPr>
              <p:cNvSpPr/>
              <p:nvPr/>
            </p:nvSpPr>
            <p:spPr>
              <a:xfrm rot="5400000">
                <a:off x="9162356" y="3700409"/>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dirty="0">
                  <a:solidFill>
                    <a:schemeClr val="bg1"/>
                  </a:solidFill>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766800" y="2890800"/>
            <a:ext cx="428625" cy="2027555"/>
          </a:xfrm>
          <a:prstGeom prst="rect">
            <a:avLst/>
          </a:prstGeom>
          <a:solidFill>
            <a:srgbClr val="00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pitchFamily="34" charset="-122"/>
                <a:ea typeface="微软雅黑" panose="020B0503020204020204" pitchFamily="34" charset="-122"/>
                <a:sym typeface="+mn-ea"/>
              </a:rPr>
              <a:t>数字化生产力部署后</a:t>
            </a:r>
            <a:endParaRPr kumimoji="1" lang="zh-CN" altLang="en-US" sz="1200" b="1" dirty="0">
              <a:latin typeface="PingFang SC" panose="020B0400000000000000" pitchFamily="34" charset="-122"/>
              <a:ea typeface="PingFang SC" panose="020B0400000000000000" pitchFamily="34" charset="-122"/>
            </a:endParaRPr>
          </a:p>
        </p:txBody>
      </p:sp>
      <p:sp>
        <p:nvSpPr>
          <p:cNvPr id="12" name="文本框 11"/>
          <p:cNvSpPr txBox="1"/>
          <p:nvPr/>
        </p:nvSpPr>
        <p:spPr>
          <a:xfrm>
            <a:off x="2636714" y="1660927"/>
            <a:ext cx="6338617" cy="338554"/>
          </a:xfrm>
          <a:prstGeom prst="rect">
            <a:avLst/>
          </a:prstGeom>
          <a:noFill/>
        </p:spPr>
        <p:txBody>
          <a:bodyPr wrap="square" rtlCol="0">
            <a:spAutoFit/>
          </a:bodyPr>
          <a:lstStyle/>
          <a:p>
            <a:pPr algn="ctr"/>
            <a:r>
              <a:rPr kumimoji="1" lang="zh-CN" altLang="en-US" sz="1600" b="1" dirty="0">
                <a:solidFill>
                  <a:srgbClr val="04AF59"/>
                </a:solidFill>
                <a:latin typeface="微软雅黑" panose="020B0503020204020204" pitchFamily="34" charset="-122"/>
                <a:ea typeface="微软雅黑" panose="020B0503020204020204" pitchFamily="34" charset="-122"/>
              </a:rPr>
              <a:t>机器人自动完成登录查询、指令发送、结果填写等业务流程</a:t>
            </a:r>
          </a:p>
        </p:txBody>
      </p:sp>
      <p:grpSp>
        <p:nvGrpSpPr>
          <p:cNvPr id="2" name="组合 1">
            <a:extLst>
              <a:ext uri="{FF2B5EF4-FFF2-40B4-BE49-F238E27FC236}">
                <a16:creationId xmlns:a16="http://schemas.microsoft.com/office/drawing/2014/main" id="{3595A572-80DD-F81C-DA67-524F5811A61A}"/>
              </a:ext>
            </a:extLst>
          </p:cNvPr>
          <p:cNvGrpSpPr/>
          <p:nvPr/>
        </p:nvGrpSpPr>
        <p:grpSpPr>
          <a:xfrm>
            <a:off x="1635629" y="3155888"/>
            <a:ext cx="888498" cy="565150"/>
            <a:chOff x="1810140" y="3146425"/>
            <a:chExt cx="888498" cy="565150"/>
          </a:xfrm>
        </p:grpSpPr>
        <p:pic>
          <p:nvPicPr>
            <p:cNvPr id="13" name="图片 12" descr="ibot"/>
            <p:cNvPicPr>
              <a:picLocks noChangeAspect="1"/>
            </p:cNvPicPr>
            <p:nvPr/>
          </p:nvPicPr>
          <p:blipFill>
            <a:blip r:embed="rId2" cstate="print"/>
            <a:stretch>
              <a:fillRect/>
            </a:stretch>
          </p:blipFill>
          <p:spPr>
            <a:xfrm>
              <a:off x="2133488" y="3146425"/>
              <a:ext cx="565150" cy="565150"/>
            </a:xfrm>
            <a:prstGeom prst="rect">
              <a:avLst/>
            </a:prstGeom>
          </p:spPr>
        </p:pic>
        <p:pic>
          <p:nvPicPr>
            <p:cNvPr id="40" name="图片 39" descr="文件 (4)"/>
            <p:cNvPicPr>
              <a:picLocks noChangeAspect="1"/>
            </p:cNvPicPr>
            <p:nvPr/>
          </p:nvPicPr>
          <p:blipFill>
            <a:blip r:embed="rId3" cstate="print"/>
            <a:stretch>
              <a:fillRect/>
            </a:stretch>
          </p:blipFill>
          <p:spPr>
            <a:xfrm>
              <a:off x="1810140" y="3265923"/>
              <a:ext cx="326154" cy="326154"/>
            </a:xfrm>
            <a:prstGeom prst="rect">
              <a:avLst/>
            </a:prstGeom>
          </p:spPr>
        </p:pic>
      </p:grpSp>
      <p:grpSp>
        <p:nvGrpSpPr>
          <p:cNvPr id="6" name="组合 5">
            <a:extLst>
              <a:ext uri="{FF2B5EF4-FFF2-40B4-BE49-F238E27FC236}">
                <a16:creationId xmlns:a16="http://schemas.microsoft.com/office/drawing/2014/main" id="{1B0E8B53-6282-17B8-4FE0-E108D25F94CF}"/>
              </a:ext>
            </a:extLst>
          </p:cNvPr>
          <p:cNvGrpSpPr/>
          <p:nvPr/>
        </p:nvGrpSpPr>
        <p:grpSpPr>
          <a:xfrm>
            <a:off x="4355269" y="3162560"/>
            <a:ext cx="924690" cy="565151"/>
            <a:chOff x="4384440" y="2662298"/>
            <a:chExt cx="924690" cy="565151"/>
          </a:xfrm>
        </p:grpSpPr>
        <p:pic>
          <p:nvPicPr>
            <p:cNvPr id="43" name="图形 42" descr="Internet"/>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84440" y="2752592"/>
              <a:ext cx="403296" cy="403296"/>
            </a:xfrm>
            <a:prstGeom prst="rect">
              <a:avLst/>
            </a:prstGeom>
          </p:spPr>
        </p:pic>
        <p:pic>
          <p:nvPicPr>
            <p:cNvPr id="44" name="图片 43" descr="ibot"/>
            <p:cNvPicPr>
              <a:picLocks noChangeAspect="1"/>
            </p:cNvPicPr>
            <p:nvPr/>
          </p:nvPicPr>
          <p:blipFill>
            <a:blip r:embed="rId2" cstate="print"/>
            <a:stretch>
              <a:fillRect/>
            </a:stretch>
          </p:blipFill>
          <p:spPr>
            <a:xfrm>
              <a:off x="4743979" y="2662298"/>
              <a:ext cx="565151" cy="565151"/>
            </a:xfrm>
            <a:prstGeom prst="rect">
              <a:avLst/>
            </a:prstGeom>
          </p:spPr>
        </p:pic>
      </p:grpSp>
      <p:grpSp>
        <p:nvGrpSpPr>
          <p:cNvPr id="8" name="组合 7">
            <a:extLst>
              <a:ext uri="{FF2B5EF4-FFF2-40B4-BE49-F238E27FC236}">
                <a16:creationId xmlns:a16="http://schemas.microsoft.com/office/drawing/2014/main" id="{813E9701-501F-B9F1-CEF3-43D39E9ABC22}"/>
              </a:ext>
            </a:extLst>
          </p:cNvPr>
          <p:cNvGrpSpPr/>
          <p:nvPr/>
        </p:nvGrpSpPr>
        <p:grpSpPr>
          <a:xfrm>
            <a:off x="7092709" y="3209049"/>
            <a:ext cx="914826" cy="565151"/>
            <a:chOff x="7157909" y="3146424"/>
            <a:chExt cx="914826" cy="565151"/>
          </a:xfrm>
        </p:grpSpPr>
        <p:pic>
          <p:nvPicPr>
            <p:cNvPr id="47" name="图形 46" descr="智能手机"/>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57909" y="3236502"/>
              <a:ext cx="384997" cy="384997"/>
            </a:xfrm>
            <a:prstGeom prst="rect">
              <a:avLst/>
            </a:prstGeom>
          </p:spPr>
        </p:pic>
        <p:pic>
          <p:nvPicPr>
            <p:cNvPr id="48" name="图片 47" descr="ibot"/>
            <p:cNvPicPr>
              <a:picLocks noChangeAspect="1"/>
            </p:cNvPicPr>
            <p:nvPr/>
          </p:nvPicPr>
          <p:blipFill>
            <a:blip r:embed="rId2" cstate="print"/>
            <a:stretch>
              <a:fillRect/>
            </a:stretch>
          </p:blipFill>
          <p:spPr>
            <a:xfrm>
              <a:off x="7507584" y="3146424"/>
              <a:ext cx="565151" cy="565151"/>
            </a:xfrm>
            <a:prstGeom prst="rect">
              <a:avLst/>
            </a:prstGeom>
          </p:spPr>
        </p:pic>
      </p:grpSp>
      <p:sp>
        <p:nvSpPr>
          <p:cNvPr id="49" name="文本框 48"/>
          <p:cNvSpPr txBox="1"/>
          <p:nvPr/>
        </p:nvSpPr>
        <p:spPr>
          <a:xfrm>
            <a:off x="1477930" y="3986784"/>
            <a:ext cx="1274496" cy="523220"/>
          </a:xfrm>
          <a:prstGeom prst="rect">
            <a:avLst/>
          </a:prstGeom>
          <a:noFill/>
        </p:spPr>
        <p:txBody>
          <a:bodyPr wrap="square" rtlCol="0">
            <a:spAutoFit/>
          </a:bodyPr>
          <a:lstStyle/>
          <a:p>
            <a:pPr algn="ctr"/>
            <a:r>
              <a:rPr kumimoji="1" lang="zh-CN" altLang="en-US" sz="1400" dirty="0">
                <a:solidFill>
                  <a:srgbClr val="00AE57"/>
                </a:solidFill>
                <a:latin typeface="微软雅黑" panose="020B0503020204020204" pitchFamily="34" charset="-122"/>
                <a:ea typeface="微软雅黑" panose="020B0503020204020204" pitchFamily="34" charset="-122"/>
              </a:rPr>
              <a:t>登录反诈中心</a:t>
            </a:r>
            <a:endParaRPr kumimoji="1" lang="en-US" altLang="zh-CN" sz="1400" dirty="0">
              <a:solidFill>
                <a:srgbClr val="00AE57"/>
              </a:solidFill>
              <a:latin typeface="微软雅黑" panose="020B0503020204020204" pitchFamily="34" charset="-122"/>
              <a:ea typeface="微软雅黑" panose="020B0503020204020204" pitchFamily="34" charset="-122"/>
            </a:endParaRPr>
          </a:p>
          <a:p>
            <a:pPr algn="ctr"/>
            <a:r>
              <a:rPr kumimoji="1" lang="zh-CN" altLang="en-US" sz="1400" dirty="0">
                <a:solidFill>
                  <a:srgbClr val="00AE57"/>
                </a:solidFill>
                <a:latin typeface="微软雅黑" panose="020B0503020204020204" pitchFamily="34" charset="-122"/>
                <a:ea typeface="微软雅黑" panose="020B0503020204020204" pitchFamily="34" charset="-122"/>
              </a:rPr>
              <a:t>获取账号清单</a:t>
            </a:r>
          </a:p>
        </p:txBody>
      </p:sp>
      <p:sp>
        <p:nvSpPr>
          <p:cNvPr id="50" name="文本框 49"/>
          <p:cNvSpPr txBox="1"/>
          <p:nvPr/>
        </p:nvSpPr>
        <p:spPr>
          <a:xfrm>
            <a:off x="2716601" y="3986784"/>
            <a:ext cx="1612084" cy="738664"/>
          </a:xfrm>
          <a:prstGeom prst="rect">
            <a:avLst/>
          </a:prstGeom>
          <a:noFill/>
        </p:spPr>
        <p:txBody>
          <a:bodyPr wrap="square" rtlCol="0">
            <a:spAutoFit/>
          </a:bodyPr>
          <a:lstStyle/>
          <a:p>
            <a:r>
              <a:rPr kumimoji="1" lang="zh-CN" altLang="en-US" sz="1400" dirty="0">
                <a:solidFill>
                  <a:srgbClr val="03AF58"/>
                </a:solidFill>
                <a:latin typeface="微软雅黑" panose="020B0503020204020204" pitchFamily="34" charset="-122"/>
                <a:ea typeface="微软雅黑" panose="020B0503020204020204" pitchFamily="34" charset="-122"/>
              </a:rPr>
              <a:t>生成止付指令附件</a:t>
            </a:r>
          </a:p>
          <a:p>
            <a:r>
              <a:rPr kumimoji="1" lang="zh-CN" altLang="en-US" sz="1400" dirty="0">
                <a:solidFill>
                  <a:srgbClr val="03AF58"/>
                </a:solidFill>
                <a:latin typeface="微软雅黑" panose="020B0503020204020204" pitchFamily="34" charset="-122"/>
                <a:ea typeface="微软雅黑" panose="020B0503020204020204" pitchFamily="34" charset="-122"/>
              </a:rPr>
              <a:t>并识别止付指令进行操作</a:t>
            </a:r>
          </a:p>
        </p:txBody>
      </p:sp>
      <p:grpSp>
        <p:nvGrpSpPr>
          <p:cNvPr id="4" name="组合 3">
            <a:extLst>
              <a:ext uri="{FF2B5EF4-FFF2-40B4-BE49-F238E27FC236}">
                <a16:creationId xmlns:a16="http://schemas.microsoft.com/office/drawing/2014/main" id="{1814B2CF-4774-D9C0-E8CB-79A08E3CA1D0}"/>
              </a:ext>
            </a:extLst>
          </p:cNvPr>
          <p:cNvGrpSpPr/>
          <p:nvPr/>
        </p:nvGrpSpPr>
        <p:grpSpPr>
          <a:xfrm>
            <a:off x="2982015" y="3157908"/>
            <a:ext cx="879753" cy="625794"/>
            <a:chOff x="3101936" y="3026750"/>
            <a:chExt cx="879753" cy="625794"/>
          </a:xfrm>
        </p:grpSpPr>
        <p:pic>
          <p:nvPicPr>
            <p:cNvPr id="41" name="图形 40" descr="月历"/>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01936" y="3032179"/>
              <a:ext cx="340931" cy="340931"/>
            </a:xfrm>
            <a:prstGeom prst="rect">
              <a:avLst/>
            </a:prstGeom>
          </p:spPr>
        </p:pic>
        <p:pic>
          <p:nvPicPr>
            <p:cNvPr id="42" name="图片 41" descr="ibot"/>
            <p:cNvPicPr>
              <a:picLocks noChangeAspect="1"/>
            </p:cNvPicPr>
            <p:nvPr/>
          </p:nvPicPr>
          <p:blipFill>
            <a:blip r:embed="rId2" cstate="print"/>
            <a:stretch>
              <a:fillRect/>
            </a:stretch>
          </p:blipFill>
          <p:spPr>
            <a:xfrm>
              <a:off x="3416538" y="3026750"/>
              <a:ext cx="565151" cy="565151"/>
            </a:xfrm>
            <a:prstGeom prst="rect">
              <a:avLst/>
            </a:prstGeom>
          </p:spPr>
        </p:pic>
        <p:pic>
          <p:nvPicPr>
            <p:cNvPr id="51" name="图形 50" descr="列表"/>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06687" y="3317344"/>
              <a:ext cx="335200" cy="335200"/>
            </a:xfrm>
            <a:prstGeom prst="rect">
              <a:avLst/>
            </a:prstGeom>
          </p:spPr>
        </p:pic>
      </p:grpSp>
      <p:sp>
        <p:nvSpPr>
          <p:cNvPr id="52" name="文本框 51"/>
          <p:cNvSpPr txBox="1"/>
          <p:nvPr/>
        </p:nvSpPr>
        <p:spPr>
          <a:xfrm>
            <a:off x="4415998" y="3986784"/>
            <a:ext cx="1113892" cy="738664"/>
          </a:xfrm>
          <a:prstGeom prst="rect">
            <a:avLst/>
          </a:prstGeom>
          <a:noFill/>
        </p:spPr>
        <p:txBody>
          <a:bodyPr wrap="square" rtlCol="0">
            <a:spAutoFit/>
          </a:bodyPr>
          <a:lstStyle/>
          <a:p>
            <a:pPr algn="ctr"/>
            <a:r>
              <a:rPr kumimoji="1" lang="zh-CN" altLang="en-US" sz="1400" dirty="0">
                <a:solidFill>
                  <a:srgbClr val="00AE57"/>
                </a:solidFill>
                <a:latin typeface="微软雅黑" panose="020B0503020204020204" pitchFamily="34" charset="-122"/>
                <a:ea typeface="微软雅黑" panose="020B0503020204020204" pitchFamily="34" charset="-122"/>
              </a:rPr>
              <a:t>登录有权机关导出复核结果</a:t>
            </a:r>
          </a:p>
        </p:txBody>
      </p:sp>
      <p:sp>
        <p:nvSpPr>
          <p:cNvPr id="53" name="文本框 52"/>
          <p:cNvSpPr txBox="1"/>
          <p:nvPr/>
        </p:nvSpPr>
        <p:spPr>
          <a:xfrm>
            <a:off x="5596629" y="3986784"/>
            <a:ext cx="1362429" cy="307777"/>
          </a:xfrm>
          <a:prstGeom prst="rect">
            <a:avLst/>
          </a:prstGeom>
          <a:noFill/>
        </p:spPr>
        <p:txBody>
          <a:bodyPr wrap="square" rtlCol="0">
            <a:spAutoFit/>
          </a:bodyPr>
          <a:lstStyle/>
          <a:p>
            <a:pPr algn="ctr"/>
            <a:r>
              <a:rPr kumimoji="1" lang="zh-CN" altLang="en-US" sz="1400" dirty="0">
                <a:solidFill>
                  <a:srgbClr val="00AE57"/>
                </a:solidFill>
                <a:latin typeface="微软雅黑" panose="020B0503020204020204" pitchFamily="34" charset="-122"/>
                <a:ea typeface="微软雅黑" panose="020B0503020204020204" pitchFamily="34" charset="-122"/>
              </a:rPr>
              <a:t>业务部门复核</a:t>
            </a:r>
          </a:p>
        </p:txBody>
      </p:sp>
      <p:sp>
        <p:nvSpPr>
          <p:cNvPr id="54" name="文本框 53"/>
          <p:cNvSpPr txBox="1"/>
          <p:nvPr/>
        </p:nvSpPr>
        <p:spPr>
          <a:xfrm>
            <a:off x="7018622" y="3986784"/>
            <a:ext cx="1113892" cy="738664"/>
          </a:xfrm>
          <a:prstGeom prst="rect">
            <a:avLst/>
          </a:prstGeom>
          <a:noFill/>
        </p:spPr>
        <p:txBody>
          <a:bodyPr wrap="square" rtlCol="0">
            <a:spAutoFit/>
          </a:bodyPr>
          <a:lstStyle/>
          <a:p>
            <a:pPr algn="ctr"/>
            <a:r>
              <a:rPr kumimoji="1" lang="zh-CN" altLang="en-US" sz="1400" dirty="0">
                <a:solidFill>
                  <a:srgbClr val="00AE57"/>
                </a:solidFill>
                <a:latin typeface="微软雅黑" panose="020B0503020204020204" pitchFamily="34" charset="-122"/>
                <a:ea typeface="微软雅黑" panose="020B0503020204020204" pitchFamily="34" charset="-122"/>
              </a:rPr>
              <a:t>登录反诈中心系统填写结果与反馈</a:t>
            </a:r>
          </a:p>
        </p:txBody>
      </p:sp>
      <p:sp>
        <p:nvSpPr>
          <p:cNvPr id="55" name="箭头: 右 119"/>
          <p:cNvSpPr/>
          <p:nvPr/>
        </p:nvSpPr>
        <p:spPr>
          <a:xfrm>
            <a:off x="6672243" y="3434873"/>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6" name="箭头: 右 120"/>
          <p:cNvSpPr/>
          <p:nvPr/>
        </p:nvSpPr>
        <p:spPr>
          <a:xfrm>
            <a:off x="5255575" y="3434836"/>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7" name="箭头: 右 121"/>
          <p:cNvSpPr/>
          <p:nvPr/>
        </p:nvSpPr>
        <p:spPr>
          <a:xfrm>
            <a:off x="3894777" y="3418759"/>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8" name="箭头: 右 122"/>
          <p:cNvSpPr/>
          <p:nvPr/>
        </p:nvSpPr>
        <p:spPr>
          <a:xfrm>
            <a:off x="2541295" y="3436650"/>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9" name="箭头: 右 124"/>
          <p:cNvSpPr/>
          <p:nvPr/>
        </p:nvSpPr>
        <p:spPr>
          <a:xfrm>
            <a:off x="8110066" y="3425390"/>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pic>
        <p:nvPicPr>
          <p:cNvPr id="61" name="图片 60" descr="ibot"/>
          <p:cNvPicPr>
            <a:picLocks noChangeAspect="1"/>
          </p:cNvPicPr>
          <p:nvPr/>
        </p:nvPicPr>
        <p:blipFill>
          <a:blip r:embed="rId2" cstate="print"/>
          <a:stretch>
            <a:fillRect/>
          </a:stretch>
        </p:blipFill>
        <p:spPr>
          <a:xfrm>
            <a:off x="8637586" y="3185961"/>
            <a:ext cx="565151" cy="565151"/>
          </a:xfrm>
          <a:prstGeom prst="rect">
            <a:avLst/>
          </a:prstGeom>
        </p:spPr>
      </p:pic>
      <p:sp>
        <p:nvSpPr>
          <p:cNvPr id="62" name="文本框 61"/>
          <p:cNvSpPr txBox="1"/>
          <p:nvPr/>
        </p:nvSpPr>
        <p:spPr>
          <a:xfrm>
            <a:off x="8255171" y="3986784"/>
            <a:ext cx="1329979" cy="523220"/>
          </a:xfrm>
          <a:prstGeom prst="rect">
            <a:avLst/>
          </a:prstGeom>
          <a:noFill/>
        </p:spPr>
        <p:txBody>
          <a:bodyPr wrap="square" rtlCol="0">
            <a:spAutoFit/>
          </a:bodyPr>
          <a:lstStyle/>
          <a:p>
            <a:pPr algn="ctr"/>
            <a:r>
              <a:rPr kumimoji="1" lang="zh-CN" altLang="en-US" sz="1400" dirty="0">
                <a:solidFill>
                  <a:srgbClr val="00AE57"/>
                </a:solidFill>
                <a:latin typeface="微软雅黑" panose="020B0503020204020204" pitchFamily="34" charset="-122"/>
                <a:ea typeface="微软雅黑" panose="020B0503020204020204" pitchFamily="34" charset="-122"/>
              </a:rPr>
              <a:t>发送处理结果邮件</a:t>
            </a:r>
          </a:p>
        </p:txBody>
      </p:sp>
      <p:sp>
        <p:nvSpPr>
          <p:cNvPr id="63" name="矩形: 圆角 89"/>
          <p:cNvSpPr/>
          <p:nvPr/>
        </p:nvSpPr>
        <p:spPr>
          <a:xfrm>
            <a:off x="9720000" y="3438000"/>
            <a:ext cx="1807200" cy="792000"/>
          </a:xfrm>
          <a:prstGeom prst="roundRect">
            <a:avLst/>
          </a:prstGeom>
          <a:solidFill>
            <a:srgbClr val="00AE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sz="2000" dirty="0">
                <a:solidFill>
                  <a:schemeClr val="bg1"/>
                </a:solidFill>
                <a:effectLst>
                  <a:outerShdw blurRad="38100" dist="38100" dir="2700000" algn="tl">
                    <a:srgbClr val="000000">
                      <a:alpha val="43137"/>
                    </a:srgbClr>
                  </a:outerShdw>
                </a:effectLst>
              </a:rPr>
              <a:t>实时处理</a:t>
            </a:r>
            <a:endParaRPr lang="zh-CN" sz="1100" dirty="0"/>
          </a:p>
        </p:txBody>
      </p:sp>
      <p:grpSp>
        <p:nvGrpSpPr>
          <p:cNvPr id="7" name="组合 6">
            <a:extLst>
              <a:ext uri="{FF2B5EF4-FFF2-40B4-BE49-F238E27FC236}">
                <a16:creationId xmlns:a16="http://schemas.microsoft.com/office/drawing/2014/main" id="{62077C8C-C103-CA80-CBE6-033E7BCEFB69}"/>
              </a:ext>
            </a:extLst>
          </p:cNvPr>
          <p:cNvGrpSpPr/>
          <p:nvPr/>
        </p:nvGrpSpPr>
        <p:grpSpPr>
          <a:xfrm>
            <a:off x="5718956" y="3166604"/>
            <a:ext cx="950600" cy="607596"/>
            <a:chOff x="5729672" y="3125202"/>
            <a:chExt cx="950600" cy="607596"/>
          </a:xfrm>
        </p:grpSpPr>
        <p:pic>
          <p:nvPicPr>
            <p:cNvPr id="45" name="图形 44" descr="复选标记"/>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29672" y="3254134"/>
              <a:ext cx="349732" cy="349732"/>
            </a:xfrm>
            <a:prstGeom prst="rect">
              <a:avLst/>
            </a:prstGeom>
          </p:spPr>
        </p:pic>
        <p:pic>
          <p:nvPicPr>
            <p:cNvPr id="70" name="图片 69" descr="人 (2)"/>
            <p:cNvPicPr>
              <a:picLocks noChangeAspect="1"/>
            </p:cNvPicPr>
            <p:nvPr/>
          </p:nvPicPr>
          <p:blipFill>
            <a:blip r:embed="rId14" cstate="print">
              <a:biLevel thresh="25000"/>
            </a:blip>
            <a:stretch>
              <a:fillRect/>
            </a:stretch>
          </p:blipFill>
          <p:spPr>
            <a:xfrm>
              <a:off x="6072676" y="3125202"/>
              <a:ext cx="607596" cy="607596"/>
            </a:xfrm>
            <a:prstGeom prst="rect">
              <a:avLst/>
            </a:prstGeom>
          </p:spPr>
        </p:pic>
      </p:grpSp>
    </p:spTree>
    <p:extLst>
      <p:ext uri="{BB962C8B-B14F-4D97-AF65-F5344CB8AC3E}">
        <p14:creationId xmlns:p14="http://schemas.microsoft.com/office/powerpoint/2010/main" val="3006643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四、模式和技术创新性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7" name="组合 6">
            <a:extLst>
              <a:ext uri="{FF2B5EF4-FFF2-40B4-BE49-F238E27FC236}">
                <a16:creationId xmlns:a16="http://schemas.microsoft.com/office/drawing/2014/main" id="{2D968C69-96F9-0A96-EB52-1E1560C03745}"/>
              </a:ext>
            </a:extLst>
          </p:cNvPr>
          <p:cNvGrpSpPr/>
          <p:nvPr/>
        </p:nvGrpSpPr>
        <p:grpSpPr>
          <a:xfrm>
            <a:off x="1367331" y="2417712"/>
            <a:ext cx="3796487" cy="2841177"/>
            <a:chOff x="1700434" y="1960511"/>
            <a:chExt cx="3796487" cy="2841177"/>
          </a:xfrm>
        </p:grpSpPr>
        <p:sp>
          <p:nvSpPr>
            <p:cNvPr id="8" name="矩形: 圆顶角 7">
              <a:extLst>
                <a:ext uri="{FF2B5EF4-FFF2-40B4-BE49-F238E27FC236}">
                  <a16:creationId xmlns:a16="http://schemas.microsoft.com/office/drawing/2014/main" id="{A5B12C27-734E-DBEC-F711-9BF7A5692A0C}"/>
                </a:ext>
              </a:extLst>
            </p:cNvPr>
            <p:cNvSpPr/>
            <p:nvPr/>
          </p:nvSpPr>
          <p:spPr>
            <a:xfrm>
              <a:off x="1700434" y="1960511"/>
              <a:ext cx="3796487" cy="2841177"/>
            </a:xfrm>
            <a:prstGeom prst="round2SameRect">
              <a:avLst>
                <a:gd name="adj1" fmla="val 7532"/>
                <a:gd name="adj2" fmla="val 0"/>
              </a:avLst>
            </a:prstGeom>
            <a:solidFill>
              <a:schemeClr val="accent1"/>
            </a:solidFill>
            <a:ln>
              <a:noFill/>
            </a:ln>
            <a:effectLst>
              <a:outerShdw blurRad="50800" dist="38100" dir="2700000" algn="tl" rotWithShape="0">
                <a:prstClr val="black">
                  <a:alpha val="40000"/>
                </a:prstClr>
              </a:outerShdw>
              <a:softEdge rad="12700"/>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矩形 14">
              <a:extLst>
                <a:ext uri="{FF2B5EF4-FFF2-40B4-BE49-F238E27FC236}">
                  <a16:creationId xmlns:a16="http://schemas.microsoft.com/office/drawing/2014/main" id="{ED871F3C-F6B5-DC1C-DB17-CBA03D19EEAC}"/>
                </a:ext>
              </a:extLst>
            </p:cNvPr>
            <p:cNvSpPr/>
            <p:nvPr/>
          </p:nvSpPr>
          <p:spPr>
            <a:xfrm>
              <a:off x="1951980" y="2758998"/>
              <a:ext cx="3293396" cy="1289905"/>
            </a:xfrm>
            <a:prstGeom prst="rect">
              <a:avLst/>
            </a:prstGeom>
            <a:ln>
              <a:noFill/>
            </a:ln>
          </p:spPr>
          <p:txBody>
            <a:bodyPr wrap="square">
              <a:spAutoFit/>
              <a:scene3d>
                <a:camera prst="orthographicFront"/>
                <a:lightRig rig="threePt" dir="t"/>
              </a:scene3d>
              <a:sp3d contourW="12700"/>
            </a:bodyPr>
            <a:lstStyle/>
            <a:p>
              <a:pPr marR="0" lvl="0" algn="just" defTabSz="914400" rtl="0" eaLnBrk="1" fontAlgn="auto" latinLnBrk="0" hangingPunct="1">
                <a:lnSpc>
                  <a:spcPct val="150000"/>
                </a:lnSpc>
                <a:spcBef>
                  <a:spcPts val="2000"/>
                </a:spcBef>
                <a:spcAft>
                  <a:spcPts val="0"/>
                </a:spcAft>
                <a:buClrTx/>
                <a:buSzTx/>
                <a:defRPr/>
              </a:pPr>
              <a:r>
                <a:rPr lang="zh-CN" altLang="en-US" dirty="0">
                  <a:solidFill>
                    <a:schemeClr val="bg1"/>
                  </a:solidFill>
                  <a:latin typeface="微软雅黑" panose="020B0503020204020204" pitchFamily="34" charset="-122"/>
                  <a:ea typeface="微软雅黑" panose="020B0503020204020204" pitchFamily="34" charset="-122"/>
                </a:rPr>
                <a:t>调用银行内部自研</a:t>
              </a:r>
              <a:r>
                <a:rPr lang="en-US" altLang="zh-CN" dirty="0">
                  <a:solidFill>
                    <a:schemeClr val="bg1"/>
                  </a:solidFill>
                  <a:latin typeface="微软雅黑" panose="020B0503020204020204" pitchFamily="34" charset="-122"/>
                  <a:ea typeface="微软雅黑" panose="020B0503020204020204" pitchFamily="34" charset="-122"/>
                </a:rPr>
                <a:t>OCR</a:t>
              </a:r>
              <a:r>
                <a:rPr lang="zh-CN" altLang="en-US" dirty="0">
                  <a:solidFill>
                    <a:schemeClr val="bg1"/>
                  </a:solidFill>
                  <a:latin typeface="微软雅黑" panose="020B0503020204020204" pitchFamily="34" charset="-122"/>
                  <a:ea typeface="微软雅黑" panose="020B0503020204020204" pitchFamily="34" charset="-122"/>
                </a:rPr>
                <a:t>技术组件，对监管下发的通知文书指令信息进行识别</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5106E84C-5AAD-34E9-0C4F-26A3C05C0777}"/>
                </a:ext>
              </a:extLst>
            </p:cNvPr>
            <p:cNvSpPr txBox="1"/>
            <p:nvPr/>
          </p:nvSpPr>
          <p:spPr>
            <a:xfrm>
              <a:off x="1939849" y="2263392"/>
              <a:ext cx="3331845" cy="408623"/>
            </a:xfrm>
            <a:prstGeom prst="flowChartAlternateProcess">
              <a:avLst/>
            </a:prstGeom>
            <a:solidFill>
              <a:srgbClr val="214AC0"/>
            </a:solidFill>
            <a:ln>
              <a:noFill/>
            </a:ln>
          </p:spPr>
          <p:txBody>
            <a:bodyPr wrap="square" rtlCol="0">
              <a:spAutoFit/>
              <a:scene3d>
                <a:camera prst="orthographicFront"/>
                <a:lightRig rig="threePt" dir="t"/>
              </a:scene3d>
              <a:sp3d contourW="12700"/>
            </a:bodyPr>
            <a:lstStyle/>
            <a:p>
              <a:pPr algn="ctr"/>
              <a:r>
                <a:rPr lang="en-US" altLang="zh-CN" b="1" spc="200" dirty="0">
                  <a:solidFill>
                    <a:schemeClr val="bg1"/>
                  </a:solidFill>
                  <a:latin typeface="微软雅黑" panose="020B0503020204020204" pitchFamily="34" charset="-122"/>
                  <a:ea typeface="微软雅黑" panose="020B0503020204020204" pitchFamily="34" charset="-122"/>
                </a:rPr>
                <a:t>OCR</a:t>
              </a:r>
              <a:r>
                <a:rPr lang="zh-CN" altLang="en-US" b="1" spc="200" dirty="0">
                  <a:solidFill>
                    <a:schemeClr val="bg1"/>
                  </a:solidFill>
                  <a:latin typeface="微软雅黑" panose="020B0503020204020204" pitchFamily="34" charset="-122"/>
                  <a:ea typeface="微软雅黑" panose="020B0503020204020204" pitchFamily="34" charset="-122"/>
                </a:rPr>
                <a:t>识别</a:t>
              </a:r>
            </a:p>
          </p:txBody>
        </p:sp>
      </p:grpSp>
      <p:grpSp>
        <p:nvGrpSpPr>
          <p:cNvPr id="17" name="组合 16">
            <a:extLst>
              <a:ext uri="{FF2B5EF4-FFF2-40B4-BE49-F238E27FC236}">
                <a16:creationId xmlns:a16="http://schemas.microsoft.com/office/drawing/2014/main" id="{159AB5B2-081F-F099-B791-9926AB7391A9}"/>
              </a:ext>
            </a:extLst>
          </p:cNvPr>
          <p:cNvGrpSpPr/>
          <p:nvPr/>
        </p:nvGrpSpPr>
        <p:grpSpPr>
          <a:xfrm>
            <a:off x="6845304" y="2417712"/>
            <a:ext cx="3796487" cy="2841177"/>
            <a:chOff x="1700434" y="1960511"/>
            <a:chExt cx="3796487" cy="2841177"/>
          </a:xfrm>
        </p:grpSpPr>
        <p:sp>
          <p:nvSpPr>
            <p:cNvPr id="18" name="矩形: 圆顶角 17">
              <a:extLst>
                <a:ext uri="{FF2B5EF4-FFF2-40B4-BE49-F238E27FC236}">
                  <a16:creationId xmlns:a16="http://schemas.microsoft.com/office/drawing/2014/main" id="{C58297DE-5146-AC5C-8B73-D5D702317B97}"/>
                </a:ext>
              </a:extLst>
            </p:cNvPr>
            <p:cNvSpPr/>
            <p:nvPr/>
          </p:nvSpPr>
          <p:spPr>
            <a:xfrm>
              <a:off x="1700434" y="1960511"/>
              <a:ext cx="3796487" cy="2841177"/>
            </a:xfrm>
            <a:prstGeom prst="round2SameRect">
              <a:avLst>
                <a:gd name="adj1" fmla="val 7532"/>
                <a:gd name="adj2" fmla="val 0"/>
              </a:avLst>
            </a:prstGeom>
            <a:solidFill>
              <a:schemeClr val="accent1"/>
            </a:solidFill>
            <a:ln>
              <a:noFill/>
            </a:ln>
            <a:effectLst>
              <a:outerShdw blurRad="50800" dist="38100" dir="2700000" algn="tl" rotWithShape="0">
                <a:prstClr val="black">
                  <a:alpha val="40000"/>
                </a:prstClr>
              </a:outerShdw>
              <a:softEdge rad="12700"/>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矩形 18">
              <a:extLst>
                <a:ext uri="{FF2B5EF4-FFF2-40B4-BE49-F238E27FC236}">
                  <a16:creationId xmlns:a16="http://schemas.microsoft.com/office/drawing/2014/main" id="{B9D4C499-328C-49C9-03C8-76E4129A0B18}"/>
                </a:ext>
              </a:extLst>
            </p:cNvPr>
            <p:cNvSpPr/>
            <p:nvPr/>
          </p:nvSpPr>
          <p:spPr>
            <a:xfrm>
              <a:off x="1951980" y="2758998"/>
              <a:ext cx="3293396" cy="1289905"/>
            </a:xfrm>
            <a:prstGeom prst="rect">
              <a:avLst/>
            </a:prstGeom>
            <a:ln>
              <a:noFill/>
            </a:ln>
          </p:spPr>
          <p:txBody>
            <a:bodyPr wrap="square">
              <a:spAutoFit/>
              <a:scene3d>
                <a:camera prst="orthographicFront"/>
                <a:lightRig rig="threePt" dir="t"/>
              </a:scene3d>
              <a:sp3d contourW="12700"/>
            </a:bodyPr>
            <a:lstStyle/>
            <a:p>
              <a:pPr marR="0" lvl="0" algn="just" defTabSz="914400" rtl="0" eaLnBrk="1" fontAlgn="auto" latinLnBrk="0" hangingPunct="1">
                <a:lnSpc>
                  <a:spcPct val="150000"/>
                </a:lnSpc>
                <a:spcBef>
                  <a:spcPts val="2000"/>
                </a:spcBef>
                <a:spcAft>
                  <a:spcPts val="0"/>
                </a:spcAft>
                <a:buClrTx/>
                <a:buSzTx/>
                <a:defRPr/>
              </a:pPr>
              <a:r>
                <a:rPr lang="zh-CN" altLang="en-US" dirty="0">
                  <a:solidFill>
                    <a:schemeClr val="bg1"/>
                  </a:solidFill>
                  <a:latin typeface="微软雅黑" panose="020B0503020204020204" pitchFamily="34" charset="-122"/>
                  <a:ea typeface="微软雅黑" panose="020B0503020204020204" pitchFamily="34" charset="-122"/>
                </a:rPr>
                <a:t>从指令文件中提取账号、单号、时间等信息，生成查询及止付指令</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0" name="文本框 19">
              <a:extLst>
                <a:ext uri="{FF2B5EF4-FFF2-40B4-BE49-F238E27FC236}">
                  <a16:creationId xmlns:a16="http://schemas.microsoft.com/office/drawing/2014/main" id="{A7EEEED9-C068-220A-96D4-B57EBE928E42}"/>
                </a:ext>
              </a:extLst>
            </p:cNvPr>
            <p:cNvSpPr txBox="1"/>
            <p:nvPr/>
          </p:nvSpPr>
          <p:spPr>
            <a:xfrm>
              <a:off x="1939849" y="2263392"/>
              <a:ext cx="3331845" cy="408623"/>
            </a:xfrm>
            <a:prstGeom prst="flowChartAlternateProcess">
              <a:avLst/>
            </a:prstGeom>
            <a:solidFill>
              <a:srgbClr val="214AC0"/>
            </a:solidFill>
            <a:ln>
              <a:noFill/>
            </a:ln>
          </p:spPr>
          <p:txBody>
            <a:bodyPr wrap="square" rtlCol="0">
              <a:spAutoFit/>
              <a:scene3d>
                <a:camera prst="orthographicFront"/>
                <a:lightRig rig="threePt" dir="t"/>
              </a:scene3d>
              <a:sp3d contourW="12700"/>
            </a:bodyPr>
            <a:lstStyle/>
            <a:p>
              <a:pPr algn="ctr">
                <a:defRPr/>
              </a:pPr>
              <a:r>
                <a:rPr lang="en-US" altLang="zh-CN" b="1" spc="200" dirty="0">
                  <a:solidFill>
                    <a:schemeClr val="bg1"/>
                  </a:solidFill>
                  <a:latin typeface="微软雅黑" panose="020B0503020204020204" pitchFamily="34" charset="-122"/>
                  <a:ea typeface="微软雅黑" panose="020B0503020204020204" pitchFamily="34" charset="-122"/>
                </a:rPr>
                <a:t>NLP</a:t>
              </a:r>
              <a:r>
                <a:rPr lang="zh-CN" altLang="en-US" b="1" spc="200" dirty="0">
                  <a:solidFill>
                    <a:schemeClr val="bg1"/>
                  </a:solidFill>
                  <a:latin typeface="微软雅黑" panose="020B0503020204020204" pitchFamily="34" charset="-122"/>
                  <a:ea typeface="微软雅黑" panose="020B0503020204020204" pitchFamily="34" charset="-122"/>
                </a:rPr>
                <a:t>信息提取</a:t>
              </a: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1" name="箭头: 右 20">
            <a:extLst>
              <a:ext uri="{FF2B5EF4-FFF2-40B4-BE49-F238E27FC236}">
                <a16:creationId xmlns:a16="http://schemas.microsoft.com/office/drawing/2014/main" id="{FB5AADC8-FEFF-8E55-DE8C-595A309554DF}"/>
              </a:ext>
            </a:extLst>
          </p:cNvPr>
          <p:cNvSpPr/>
          <p:nvPr/>
        </p:nvSpPr>
        <p:spPr>
          <a:xfrm>
            <a:off x="5630091" y="3521526"/>
            <a:ext cx="809898" cy="63354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五、方案价值与收益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形 8" descr="客户审核">
            <a:extLst>
              <a:ext uri="{FF2B5EF4-FFF2-40B4-BE49-F238E27FC236}">
                <a16:creationId xmlns:a16="http://schemas.microsoft.com/office/drawing/2014/main" id="{9C71771F-2C0E-BCB9-27B4-5513397D9E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3312" y="2080202"/>
            <a:ext cx="914400" cy="914400"/>
          </a:xfrm>
          <a:prstGeom prst="rect">
            <a:avLst/>
          </a:prstGeom>
        </p:spPr>
      </p:pic>
      <p:sp>
        <p:nvSpPr>
          <p:cNvPr id="14" name="流程图: 可选过程 13">
            <a:extLst>
              <a:ext uri="{FF2B5EF4-FFF2-40B4-BE49-F238E27FC236}">
                <a16:creationId xmlns:a16="http://schemas.microsoft.com/office/drawing/2014/main" id="{BE4DA80F-A7E1-0B9F-7672-C49E3878C667}"/>
              </a:ext>
            </a:extLst>
          </p:cNvPr>
          <p:cNvSpPr/>
          <p:nvPr/>
        </p:nvSpPr>
        <p:spPr>
          <a:xfrm>
            <a:off x="2355302" y="2080977"/>
            <a:ext cx="8471194" cy="944314"/>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8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公众形象</a:t>
            </a:r>
            <a:endParaRPr lang="en-US" altLang="zh-CN"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r>
              <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利用</a:t>
            </a:r>
            <a:r>
              <a:rPr lang="en-US" altLang="zh-CN"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RPA+AI</a:t>
            </a:r>
            <a:r>
              <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技术能够</a:t>
            </a:r>
            <a:r>
              <a:rPr lang="zh-CN" altLang="en-US" sz="1400" b="1" dirty="0">
                <a:solidFill>
                  <a:schemeClr val="accent2">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sym typeface="+mn-ea"/>
              </a:rPr>
              <a:t>快速响应</a:t>
            </a:r>
            <a:r>
              <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反诈中心下发的指令，</a:t>
            </a:r>
            <a:r>
              <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并在要求的处理时间内完成止付业务，以彰显银行在打击电信诈骗的</a:t>
            </a:r>
            <a:r>
              <a:rPr lang="zh-CN" altLang="en-US" sz="1400" b="1" dirty="0">
                <a:solidFill>
                  <a:schemeClr val="accent2">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责任与担当</a:t>
            </a:r>
            <a:endParaRPr lang="zh-CN" altLang="en-US" b="1" dirty="0">
              <a:solidFill>
                <a:schemeClr val="accent2">
                  <a:lumMod val="60000"/>
                  <a:lumOff val="40000"/>
                </a:schemeClr>
              </a:solidFill>
            </a:endParaRPr>
          </a:p>
        </p:txBody>
      </p:sp>
      <p:sp>
        <p:nvSpPr>
          <p:cNvPr id="15" name="流程图: 可选过程 14">
            <a:extLst>
              <a:ext uri="{FF2B5EF4-FFF2-40B4-BE49-F238E27FC236}">
                <a16:creationId xmlns:a16="http://schemas.microsoft.com/office/drawing/2014/main" id="{520E3371-F3A6-E4B6-FCB4-5665ED67E565}"/>
              </a:ext>
            </a:extLst>
          </p:cNvPr>
          <p:cNvSpPr/>
          <p:nvPr/>
        </p:nvSpPr>
        <p:spPr>
          <a:xfrm>
            <a:off x="1353312" y="3397129"/>
            <a:ext cx="8471194" cy="944314"/>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8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工作效率</a:t>
            </a:r>
            <a:endParaRPr lang="en-US" altLang="zh-CN" sz="18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r>
              <a:rPr lang="zh-CN" altLang="en-US" sz="1400" b="1" dirty="0">
                <a:solidFill>
                  <a:schemeClr val="accent2">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全天候实时</a:t>
            </a:r>
            <a:r>
              <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自动化处理的反诈止付业务，在有效提升反诈业务的工作效率的同时，亦能有效保障员工的休息时间以及减少因班外晚间时间要赶回单位实现止付而造成的意外伤害等</a:t>
            </a:r>
            <a:endParaRPr lang="zh-CN" altLang="en-US" dirty="0"/>
          </a:p>
        </p:txBody>
      </p:sp>
      <p:sp>
        <p:nvSpPr>
          <p:cNvPr id="16" name="流程图: 可选过程 15">
            <a:extLst>
              <a:ext uri="{FF2B5EF4-FFF2-40B4-BE49-F238E27FC236}">
                <a16:creationId xmlns:a16="http://schemas.microsoft.com/office/drawing/2014/main" id="{1F3FBE29-7B4D-0694-509E-B8F245D142DB}"/>
              </a:ext>
            </a:extLst>
          </p:cNvPr>
          <p:cNvSpPr/>
          <p:nvPr/>
        </p:nvSpPr>
        <p:spPr>
          <a:xfrm>
            <a:off x="2355302" y="4713281"/>
            <a:ext cx="8471194" cy="944314"/>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8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风险控制</a:t>
            </a:r>
            <a:endParaRPr lang="en-US" altLang="zh-CN" sz="18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r>
              <a:rPr lang="en-US" altLang="zh-CN"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RPA</a:t>
            </a:r>
            <a:r>
              <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查控信息部分涉密风险，而能避免人工操作失误，能够有效</a:t>
            </a:r>
            <a:r>
              <a:rPr lang="zh-CN" altLang="en-US" sz="1400" b="1" dirty="0">
                <a:solidFill>
                  <a:schemeClr val="accent2">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监控操作流程</a:t>
            </a:r>
            <a:r>
              <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，保障信息传递过程中的</a:t>
            </a:r>
            <a:r>
              <a:rPr lang="zh-CN" altLang="en-US" sz="1400" b="1" dirty="0">
                <a:solidFill>
                  <a:schemeClr val="accent2">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信息安全</a:t>
            </a:r>
            <a:endParaRPr lang="zh-CN" altLang="en-US" b="1" dirty="0">
              <a:solidFill>
                <a:schemeClr val="accent2">
                  <a:lumMod val="60000"/>
                  <a:lumOff val="40000"/>
                </a:schemeClr>
              </a:solidFill>
            </a:endParaRPr>
          </a:p>
        </p:txBody>
      </p:sp>
      <p:pic>
        <p:nvPicPr>
          <p:cNvPr id="18" name="图形 17" descr="业务增长">
            <a:extLst>
              <a:ext uri="{FF2B5EF4-FFF2-40B4-BE49-F238E27FC236}">
                <a16:creationId xmlns:a16="http://schemas.microsoft.com/office/drawing/2014/main" id="{BFFDE9D2-F747-AFF5-C68B-D4C7B4B9A0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12096" y="3397129"/>
            <a:ext cx="914400" cy="914400"/>
          </a:xfrm>
          <a:prstGeom prst="rect">
            <a:avLst/>
          </a:prstGeom>
        </p:spPr>
      </p:pic>
      <p:pic>
        <p:nvPicPr>
          <p:cNvPr id="20" name="图形 19" descr="溪流">
            <a:extLst>
              <a:ext uri="{FF2B5EF4-FFF2-40B4-BE49-F238E27FC236}">
                <a16:creationId xmlns:a16="http://schemas.microsoft.com/office/drawing/2014/main" id="{A1CB0AB5-41DD-4A85-6A45-1BE2EDD2868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53312" y="4713281"/>
            <a:ext cx="914400" cy="91440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RkMGYzNGYzOGY2MWNjMTg3NWYzNzRiNWY4MDFjZD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887</Words>
  <Application>Microsoft Office PowerPoint</Application>
  <PresentationFormat>宽屏</PresentationFormat>
  <Paragraphs>114</Paragraphs>
  <Slides>11</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11</vt:i4>
      </vt:variant>
    </vt:vector>
  </HeadingPairs>
  <TitlesOfParts>
    <vt:vector size="24" baseType="lpstr">
      <vt:lpstr>Arial Unicode MS</vt:lpstr>
      <vt:lpstr>PingFang SC</vt:lpstr>
      <vt:lpstr>等线</vt:lpstr>
      <vt:lpstr>方正粗黑宋简体</vt:lpstr>
      <vt:lpstr>华文仿宋</vt:lpstr>
      <vt:lpstr>宋体</vt:lpstr>
      <vt:lpstr>微软雅黑</vt:lpstr>
      <vt:lpstr>Arial</vt:lpstr>
      <vt:lpstr>Calibri</vt:lpstr>
      <vt:lpstr>Calibri Light</vt:lpstr>
      <vt:lpstr>Ebrima</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尤 琪睿</cp:lastModifiedBy>
  <cp:revision>309</cp:revision>
  <dcterms:created xsi:type="dcterms:W3CDTF">2021-03-03T08:16:00Z</dcterms:created>
  <dcterms:modified xsi:type="dcterms:W3CDTF">2024-10-16T00:25:09Z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18B1EB85D4104330AE17F2A60027CBED_13</vt:lpwstr>
  </property>
  <property fmtid="{D5CDD505-2E9C-101B-9397-08002B2CF9AE}" pid="3" name="KSOProductBuildVer">
    <vt:lpwstr>2052-12.1.0.16729</vt:lpwstr>
  </property>
</Properties>
</file>